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8" r:id="rId3"/>
    <p:sldId id="276" r:id="rId4"/>
    <p:sldId id="277" r:id="rId5"/>
    <p:sldId id="279" r:id="rId6"/>
    <p:sldId id="280" r:id="rId7"/>
    <p:sldId id="266" r:id="rId8"/>
    <p:sldId id="262" r:id="rId9"/>
    <p:sldId id="263" r:id="rId10"/>
    <p:sldId id="281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82" r:id="rId20"/>
    <p:sldId id="273" r:id="rId21"/>
    <p:sldId id="28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FEDA-E6E1-4A8C-9C38-EEB3B7547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5F075-8800-4332-9E0A-79594FEAB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99F21-70E9-4019-9E14-E29E5761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CB525-048F-49BC-8038-3153989B9E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B2506-F655-4B1F-9CD1-E3E08A53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BE27-61AE-498F-AEF7-394052EE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E9D4A-5516-4932-889D-2E7802B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8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3800-24E7-46B1-8AFF-E1FE70DB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B136E-E3EE-4EB8-9C69-59EF2AC97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AF379-7EA0-4912-96F5-B33A3C45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CB525-048F-49BC-8038-3153989B9E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891B-FBA8-4793-B10A-5B9E3CC7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57A2B-49E0-4C9B-AD98-2BBF95BC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E9D4A-5516-4932-889D-2E7802B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09A17-497D-41A4-9BDC-E1766C7CF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6BF39-7C6B-406D-B111-714B5FCAD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EFD1F-0B71-4281-8225-015698D6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CB525-048F-49BC-8038-3153989B9E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250AF-5809-48ED-8B1F-54EAA661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3F6CB-A9DF-4BDC-B3FB-B8C518C3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E9D4A-5516-4932-889D-2E7802B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E5FB-6978-4A8C-85C0-4FE91E38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4878-83A4-4019-AA95-4F4F720F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195C-29C8-4F2D-84F2-4117D41A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CB525-048F-49BC-8038-3153989B9E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6BAE8-7D66-46AA-8639-B80CA78E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BB98D-7675-44EB-AEF8-4240A339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E9D4A-5516-4932-889D-2E7802B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0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CF53-594C-4A20-A5BF-FED63690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69EA6-2F89-4B0F-AD0A-830F4C84E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32E4B-86EF-4BE1-AB4F-F08198B6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CB525-048F-49BC-8038-3153989B9E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CE31A-B6E7-4DCE-B114-2EDC6320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DA338-280D-4889-8314-C87C8318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E9D4A-5516-4932-889D-2E7802B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32B6-1A93-4BE1-8267-7F860306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01159-BD87-4681-82D7-57FBCC73B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8FBAA-F2BB-4589-A369-390424189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1AAA1-0B65-42B4-A2C3-9AB741AD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CB525-048F-49BC-8038-3153989B9E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230E2-DE07-43DF-960F-856BA2ED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DEDED-B9A3-46A2-937E-9F4FD6FF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E9D4A-5516-4932-889D-2E7802B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6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EE2F-D57F-45BB-9462-AEC5CA70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47B4-85CC-4739-AA10-B6A7BAFAE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06165-CB11-42A5-B17A-6DF32C6B9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27D46-9A91-4A0D-89C6-9A4423FE0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C1EBD-C735-4E01-859A-7EAC9BFC9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35B8D6-9F08-4E5A-8E5A-479A6C73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CB525-048F-49BC-8038-3153989B9E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CB391-E335-4779-BE56-7046180C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E5284-343A-4F64-8495-B7EC3F27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E9D4A-5516-4932-889D-2E7802B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2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FA99-4692-4930-A369-7CD2C38E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48E6D-9B54-4725-A8DB-A50B92D5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CB525-048F-49BC-8038-3153989B9E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B7AD5-EA05-4B77-8F2F-B7FF7052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E68AC-A9CF-44AB-B993-C1377037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E9D4A-5516-4932-889D-2E7802B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A4310-15C4-4193-9E20-61220F0D4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CB525-048F-49BC-8038-3153989B9E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DED98-91CB-44F7-A285-15EAEDC5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4C5D4-9044-432E-B9C1-C06BC3F9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E9D4A-5516-4932-889D-2E7802B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8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91D5-7534-477C-A583-8FDC3F22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193BB-E55B-4488-9A97-B122C9125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2635C-AA52-4D09-BAEB-8934BC80C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9B1E8-7C0F-4946-89E1-04D7B21E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CB525-048F-49BC-8038-3153989B9E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E593D-1912-4182-B4BB-2B085EA3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7E0ED-6EB8-402D-9FCD-620EEFB3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E9D4A-5516-4932-889D-2E7802B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A908-3B2C-4B7D-A8B2-E9F1FB58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6B2AB-AC27-4152-893A-CC4936383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92F2E-5A5B-4390-B321-BBF6B87EE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EB052-6EBA-4838-94B4-0CC57924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CB525-048F-49BC-8038-3153989B9E7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0AD5D-491E-4FA7-B6AF-54FD05BB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F462F-0BEB-42A7-8585-8F7289A8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E9D4A-5516-4932-889D-2E7802B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3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005A30A7-6BDB-4AEA-A10A-AE67305C54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62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1F380DD-F49E-44F4-8FD3-A6EB74523FF2}"/>
              </a:ext>
            </a:extLst>
          </p:cNvPr>
          <p:cNvSpPr/>
          <p:nvPr userDrawn="1"/>
        </p:nvSpPr>
        <p:spPr>
          <a:xfrm>
            <a:off x="87923" y="87923"/>
            <a:ext cx="12010292" cy="6682154"/>
          </a:xfrm>
          <a:prstGeom prst="frame">
            <a:avLst>
              <a:gd name="adj1" fmla="val 1184"/>
            </a:avLst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4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38FA28-5C65-49AE-8D55-10A988ADB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1" y="1800808"/>
            <a:ext cx="7277877" cy="4469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C6A97B-CA56-4B10-A5D0-14DDA181CB08}"/>
              </a:ext>
            </a:extLst>
          </p:cNvPr>
          <p:cNvSpPr txBox="1"/>
          <p:nvPr/>
        </p:nvSpPr>
        <p:spPr>
          <a:xfrm>
            <a:off x="2615680" y="587829"/>
            <a:ext cx="7707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আজকের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পাঠে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সবাইকে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স্বাগতম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53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AACA53-8005-4DE2-B3E2-31C274436ED4}"/>
              </a:ext>
            </a:extLst>
          </p:cNvPr>
          <p:cNvGrpSpPr/>
          <p:nvPr/>
        </p:nvGrpSpPr>
        <p:grpSpPr>
          <a:xfrm>
            <a:off x="1523999" y="695631"/>
            <a:ext cx="1651819" cy="5466736"/>
            <a:chOff x="1587909" y="850490"/>
            <a:chExt cx="1651819" cy="546673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Flowchart: Collate 1">
              <a:extLst>
                <a:ext uri="{FF2B5EF4-FFF2-40B4-BE49-F238E27FC236}">
                  <a16:creationId xmlns:a16="http://schemas.microsoft.com/office/drawing/2014/main" id="{8E4C6B52-7B75-4E0D-B9C8-BD3227254C8B}"/>
                </a:ext>
              </a:extLst>
            </p:cNvPr>
            <p:cNvSpPr/>
            <p:nvPr/>
          </p:nvSpPr>
          <p:spPr>
            <a:xfrm>
              <a:off x="1671482" y="850490"/>
              <a:ext cx="1484671" cy="5466736"/>
            </a:xfrm>
            <a:prstGeom prst="flowChartCol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AAF6F067-FC9A-4CAF-9312-97E29D85334E}"/>
                </a:ext>
              </a:extLst>
            </p:cNvPr>
            <p:cNvSpPr/>
            <p:nvPr/>
          </p:nvSpPr>
          <p:spPr>
            <a:xfrm>
              <a:off x="1587909" y="2674374"/>
              <a:ext cx="1651819" cy="1818968"/>
            </a:xfrm>
            <a:prstGeom prst="flowChartConnector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/>
                <a:t>একক কাজ</a:t>
              </a:r>
              <a:endParaRPr lang="en-US" sz="40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C9951A6-9B94-4A67-A621-3F2E174C8D59}"/>
              </a:ext>
            </a:extLst>
          </p:cNvPr>
          <p:cNvSpPr txBox="1"/>
          <p:nvPr/>
        </p:nvSpPr>
        <p:spPr>
          <a:xfrm>
            <a:off x="3190565" y="3105834"/>
            <a:ext cx="665152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/>
              <a:t>মণিপুরি উপজাতি সম্পর্কে পাঁচটি বাক্য লিখ।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085E0-A8F5-4FA3-BB4A-436B1C7E2616}"/>
              </a:ext>
            </a:extLst>
          </p:cNvPr>
          <p:cNvSpPr txBox="1"/>
          <p:nvPr/>
        </p:nvSpPr>
        <p:spPr>
          <a:xfrm>
            <a:off x="10441859" y="403244"/>
            <a:ext cx="1347019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৫ 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334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5111AF-8445-477B-BB7D-175871B226FD}"/>
              </a:ext>
            </a:extLst>
          </p:cNvPr>
          <p:cNvSpPr/>
          <p:nvPr/>
        </p:nvSpPr>
        <p:spPr>
          <a:xfrm>
            <a:off x="6550091" y="261257"/>
            <a:ext cx="4497354" cy="6354147"/>
          </a:xfrm>
          <a:prstGeom prst="roundRect">
            <a:avLst>
              <a:gd name="adj" fmla="val 79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C579BC-7E5C-4824-8242-FA0560CB2833}"/>
              </a:ext>
            </a:extLst>
          </p:cNvPr>
          <p:cNvSpPr txBox="1"/>
          <p:nvPr/>
        </p:nvSpPr>
        <p:spPr>
          <a:xfrm>
            <a:off x="1144555" y="474202"/>
            <a:ext cx="4917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ত্রিপুরা</a:t>
            </a:r>
          </a:p>
          <a:p>
            <a:r>
              <a:rPr lang="bn-IN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জনগোষ্ঠী</a:t>
            </a:r>
            <a:endParaRPr 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1243F-1BA5-49FE-BEFC-0FC404FB4F04}"/>
              </a:ext>
            </a:extLst>
          </p:cNvPr>
          <p:cNvSpPr txBox="1"/>
          <p:nvPr/>
        </p:nvSpPr>
        <p:spPr>
          <a:xfrm>
            <a:off x="213360" y="3429000"/>
            <a:ext cx="641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ত্রিপুরা জনগোষ্ঠী মঙ্গোলীয় মহাজাতির অংশ।</a:t>
            </a:r>
          </a:p>
          <a:p>
            <a:r>
              <a:rPr lang="bn-IN" sz="3600" dirty="0"/>
              <a:t>তাদের ভাষার নাম ‘ ককবরক’, তবে তাদের নিজস্ব বর্ণমালা নেই।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747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259AB5A8-A5C7-444B-884E-A1840686BB72}"/>
              </a:ext>
            </a:extLst>
          </p:cNvPr>
          <p:cNvSpPr/>
          <p:nvPr/>
        </p:nvSpPr>
        <p:spPr>
          <a:xfrm>
            <a:off x="640080" y="670560"/>
            <a:ext cx="5334000" cy="3616960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902650D6-0488-4729-8A53-D68CEDCCA0B5}"/>
              </a:ext>
            </a:extLst>
          </p:cNvPr>
          <p:cNvSpPr/>
          <p:nvPr/>
        </p:nvSpPr>
        <p:spPr>
          <a:xfrm>
            <a:off x="6319520" y="762000"/>
            <a:ext cx="5334000" cy="3616960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1930D-DD2A-46CF-9EFA-183CB3947E6C}"/>
              </a:ext>
            </a:extLst>
          </p:cNvPr>
          <p:cNvSpPr txBox="1"/>
          <p:nvPr/>
        </p:nvSpPr>
        <p:spPr>
          <a:xfrm>
            <a:off x="1036320" y="4958080"/>
            <a:ext cx="980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ত্রিপুরা মেয়েরা কাপড় বুননে খুবই দক্ষ। তারা নিজেদের কাপড় নিজেরাই তৈরি করে।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693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0D76518B-EF51-409F-B9E0-1CD0C2D6A0B6}"/>
              </a:ext>
            </a:extLst>
          </p:cNvPr>
          <p:cNvSpPr/>
          <p:nvPr/>
        </p:nvSpPr>
        <p:spPr>
          <a:xfrm>
            <a:off x="228598" y="1545877"/>
            <a:ext cx="3792896" cy="279286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BC1720A0-116A-4BDF-98AE-C9A7356A0DBA}"/>
              </a:ext>
            </a:extLst>
          </p:cNvPr>
          <p:cNvSpPr/>
          <p:nvPr/>
        </p:nvSpPr>
        <p:spPr>
          <a:xfrm>
            <a:off x="4199552" y="836748"/>
            <a:ext cx="3792896" cy="2792860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82052DBA-A245-405F-A19F-26939E5B2891}"/>
              </a:ext>
            </a:extLst>
          </p:cNvPr>
          <p:cNvSpPr/>
          <p:nvPr/>
        </p:nvSpPr>
        <p:spPr>
          <a:xfrm>
            <a:off x="8170506" y="248920"/>
            <a:ext cx="3792896" cy="2792860"/>
          </a:xfrm>
          <a:prstGeom prst="round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7026A-245D-43C5-92A7-671D9A463864}"/>
              </a:ext>
            </a:extLst>
          </p:cNvPr>
          <p:cNvSpPr txBox="1"/>
          <p:nvPr/>
        </p:nvSpPr>
        <p:spPr>
          <a:xfrm>
            <a:off x="1623527" y="4509386"/>
            <a:ext cx="9741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ত্রিপুরাদের গান ও নাচ খুবই সমৃদ্ধ। তাদের মধ্যে বিভিন্ন সংগীত ও নানা প্রকার নৃত্যের প্রচলন আছে।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050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6D6E78-56F6-45AC-9D89-9959C14733CC}"/>
              </a:ext>
            </a:extLst>
          </p:cNvPr>
          <p:cNvSpPr/>
          <p:nvPr/>
        </p:nvSpPr>
        <p:spPr>
          <a:xfrm>
            <a:off x="4216400" y="457201"/>
            <a:ext cx="3759199" cy="25298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1E137-854B-4935-B632-FE7CF5FEF09B}"/>
              </a:ext>
            </a:extLst>
          </p:cNvPr>
          <p:cNvSpPr/>
          <p:nvPr/>
        </p:nvSpPr>
        <p:spPr>
          <a:xfrm>
            <a:off x="8151844" y="457201"/>
            <a:ext cx="3759199" cy="25298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B89B37-EB8A-47BD-9E8A-205863E0FE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0" t="6445" r="1320" b="9258"/>
          <a:stretch/>
        </p:blipFill>
        <p:spPr>
          <a:xfrm>
            <a:off x="213361" y="504892"/>
            <a:ext cx="3966756" cy="24821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C94D98-D23C-4AF5-BC0C-17CBC4C862B9}"/>
              </a:ext>
            </a:extLst>
          </p:cNvPr>
          <p:cNvSpPr txBox="1"/>
          <p:nvPr/>
        </p:nvSpPr>
        <p:spPr>
          <a:xfrm>
            <a:off x="895737" y="3163074"/>
            <a:ext cx="218336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bn-IN" sz="4000" dirty="0"/>
              <a:t>ত্রিপুরাদের</a:t>
            </a:r>
            <a:r>
              <a:rPr lang="en-US" sz="4000" dirty="0"/>
              <a:t>  </a:t>
            </a:r>
            <a:endParaRPr lang="bn-IN" sz="4000" dirty="0"/>
          </a:p>
          <a:p>
            <a:r>
              <a:rPr lang="bn-IN" sz="4000" dirty="0"/>
              <a:t>    </a:t>
            </a:r>
            <a:r>
              <a:rPr lang="en-US" sz="4000" dirty="0" err="1"/>
              <a:t>বৈসুখ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096B4-AFC7-4A31-A036-CBF65397354F}"/>
              </a:ext>
            </a:extLst>
          </p:cNvPr>
          <p:cNvSpPr txBox="1"/>
          <p:nvPr/>
        </p:nvSpPr>
        <p:spPr>
          <a:xfrm>
            <a:off x="4780383" y="3163074"/>
            <a:ext cx="218336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  মারমাদের </a:t>
            </a:r>
          </a:p>
          <a:p>
            <a:r>
              <a:rPr lang="bn-IN" sz="4000" dirty="0"/>
              <a:t>    সাংগ্রাই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D0B8D-7B17-4091-824C-845F587293DA}"/>
              </a:ext>
            </a:extLst>
          </p:cNvPr>
          <p:cNvSpPr txBox="1"/>
          <p:nvPr/>
        </p:nvSpPr>
        <p:spPr>
          <a:xfrm>
            <a:off x="9305730" y="3209240"/>
            <a:ext cx="218336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   চাকমাদের  </a:t>
            </a:r>
          </a:p>
          <a:p>
            <a:r>
              <a:rPr lang="bn-IN" sz="4000" dirty="0"/>
              <a:t>      বিজু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BA701-6572-4C0D-BF8B-267B9785ED0B}"/>
              </a:ext>
            </a:extLst>
          </p:cNvPr>
          <p:cNvSpPr txBox="1"/>
          <p:nvPr/>
        </p:nvSpPr>
        <p:spPr>
          <a:xfrm flipH="1">
            <a:off x="10031443" y="1486110"/>
            <a:ext cx="475862" cy="7694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4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বি </a:t>
            </a:r>
            <a:endParaRPr lang="en-US" sz="44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EFB9BA-64C2-453E-806E-B321A1679535}"/>
              </a:ext>
            </a:extLst>
          </p:cNvPr>
          <p:cNvSpPr txBox="1"/>
          <p:nvPr/>
        </p:nvSpPr>
        <p:spPr>
          <a:xfrm>
            <a:off x="1520890" y="1870832"/>
            <a:ext cx="22082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dirty="0">
                <a:ln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বৈ</a:t>
            </a:r>
            <a:endParaRPr lang="en-US" sz="4400" b="1" dirty="0">
              <a:ln/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A5030-808A-4F62-BDE1-77B9374F14DB}"/>
              </a:ext>
            </a:extLst>
          </p:cNvPr>
          <p:cNvSpPr txBox="1"/>
          <p:nvPr/>
        </p:nvSpPr>
        <p:spPr>
          <a:xfrm>
            <a:off x="5723814" y="1581278"/>
            <a:ext cx="6718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40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সা</a:t>
            </a:r>
            <a:endParaRPr lang="en-US" sz="44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72A23-C265-4E52-BE19-EE00278CDD64}"/>
              </a:ext>
            </a:extLst>
          </p:cNvPr>
          <p:cNvSpPr txBox="1"/>
          <p:nvPr/>
        </p:nvSpPr>
        <p:spPr>
          <a:xfrm>
            <a:off x="4780383" y="4754878"/>
            <a:ext cx="5865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বৈসাবি</a:t>
            </a:r>
            <a:endParaRPr lang="en-US" sz="8800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72173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0092 0.490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4.79167E-6 0.510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0039 0.532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  <p:bldP spid="9" grpId="0" animBg="1"/>
      <p:bldP spid="4" grpId="0"/>
      <p:bldP spid="4" grpId="1"/>
      <p:bldP spid="4" grpId="2"/>
      <p:bldP spid="10" grpId="0"/>
      <p:bldP spid="10" grpId="1"/>
      <p:bldP spid="10" grpId="2"/>
      <p:bldP spid="11" grpId="0"/>
      <p:bldP spid="11" grpId="1"/>
      <p:bldP spid="11" grpId="2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58ED6-D1E3-431C-95BC-4061BA18566E}"/>
              </a:ext>
            </a:extLst>
          </p:cNvPr>
          <p:cNvSpPr txBox="1"/>
          <p:nvPr/>
        </p:nvSpPr>
        <p:spPr>
          <a:xfrm>
            <a:off x="482083" y="298580"/>
            <a:ext cx="579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সাঁওতাল</a:t>
            </a:r>
            <a:r>
              <a:rPr lang="en-US" sz="4000" dirty="0"/>
              <a:t> </a:t>
            </a:r>
            <a:r>
              <a:rPr lang="en-US" sz="4000" dirty="0" err="1"/>
              <a:t>নৃগোষ্ঠীর</a:t>
            </a:r>
            <a:r>
              <a:rPr lang="en-US" sz="4000" dirty="0"/>
              <a:t> </a:t>
            </a:r>
            <a:r>
              <a:rPr lang="en-US" sz="4000" dirty="0" err="1"/>
              <a:t>সমাজ</a:t>
            </a:r>
            <a:r>
              <a:rPr lang="en-US" sz="4000" dirty="0"/>
              <a:t> ও </a:t>
            </a:r>
            <a:r>
              <a:rPr lang="en-US" sz="4000" dirty="0" err="1"/>
              <a:t>জীবন</a:t>
            </a:r>
            <a:endParaRPr lang="en-US"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3B0A9F-7168-4A75-B37F-2A6A02033D77}"/>
              </a:ext>
            </a:extLst>
          </p:cNvPr>
          <p:cNvCxnSpPr>
            <a:cxnSpLocks/>
          </p:cNvCxnSpPr>
          <p:nvPr/>
        </p:nvCxnSpPr>
        <p:spPr>
          <a:xfrm>
            <a:off x="363894" y="894498"/>
            <a:ext cx="549573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A34844F-2E8D-4F81-8363-F7EC2B342D3F}"/>
              </a:ext>
            </a:extLst>
          </p:cNvPr>
          <p:cNvSpPr/>
          <p:nvPr/>
        </p:nvSpPr>
        <p:spPr>
          <a:xfrm>
            <a:off x="998374" y="1525237"/>
            <a:ext cx="4761725" cy="3457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DFB14F-AA29-49C6-BE1E-91EF37CCC208}"/>
              </a:ext>
            </a:extLst>
          </p:cNvPr>
          <p:cNvSpPr/>
          <p:nvPr/>
        </p:nvSpPr>
        <p:spPr>
          <a:xfrm>
            <a:off x="6431900" y="1525238"/>
            <a:ext cx="4761725" cy="345730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F88C8-451A-4DB0-BC58-67373AFAA789}"/>
              </a:ext>
            </a:extLst>
          </p:cNvPr>
          <p:cNvSpPr txBox="1"/>
          <p:nvPr/>
        </p:nvSpPr>
        <p:spPr>
          <a:xfrm>
            <a:off x="1604865" y="5327780"/>
            <a:ext cx="844420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সাঁওতাল জনগোষ্ঠী পিতৃতান্ত্রিক। সম্পত্তির মালিকানায় এবং পরিবার ও সমাজ পরিচালনায় পুরুষই প্রধান।</a:t>
            </a:r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6684D-6BCC-4233-BAEB-E6E8D4A2C166}"/>
              </a:ext>
            </a:extLst>
          </p:cNvPr>
          <p:cNvSpPr txBox="1"/>
          <p:nvPr/>
        </p:nvSpPr>
        <p:spPr>
          <a:xfrm>
            <a:off x="1604865" y="5327780"/>
            <a:ext cx="844420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পেশার দিক থেকে তারা কৃষক ও শ্রমিক এই দুইভাগে বিভক্ত।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671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FA3D8A3-FE1B-47E2-9A25-C1DE2EDAF708}"/>
              </a:ext>
            </a:extLst>
          </p:cNvPr>
          <p:cNvSpPr/>
          <p:nvPr/>
        </p:nvSpPr>
        <p:spPr>
          <a:xfrm>
            <a:off x="544286" y="1250302"/>
            <a:ext cx="5113176" cy="3554963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8FF2535-2A01-42CF-BA7B-95AE42F8F753}"/>
              </a:ext>
            </a:extLst>
          </p:cNvPr>
          <p:cNvSpPr/>
          <p:nvPr/>
        </p:nvSpPr>
        <p:spPr>
          <a:xfrm>
            <a:off x="6291943" y="367004"/>
            <a:ext cx="5113176" cy="3554963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49801-F670-4065-ADA3-D06F6D44567F}"/>
              </a:ext>
            </a:extLst>
          </p:cNvPr>
          <p:cNvSpPr txBox="1"/>
          <p:nvPr/>
        </p:nvSpPr>
        <p:spPr>
          <a:xfrm>
            <a:off x="544286" y="5243804"/>
            <a:ext cx="1143622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/>
              <a:t>ব্রিটিশ বিরোধী আন্দোলনে সাঁওতালদের সাহসী ভূমিকা ইতিহাসে অমর হয়ে আছে।</a:t>
            </a:r>
          </a:p>
          <a:p>
            <a:r>
              <a:rPr lang="bn-IN" sz="3600" dirty="0"/>
              <a:t>এর মধ্যে </a:t>
            </a:r>
            <a:r>
              <a:rPr lang="bn-IN" sz="4800" dirty="0">
                <a:solidFill>
                  <a:srgbClr val="FF0000"/>
                </a:solidFill>
              </a:rPr>
              <a:t>‘সাঁওতাল বিদ্রোহ’ </a:t>
            </a:r>
            <a:r>
              <a:rPr lang="bn-IN" sz="3600" dirty="0"/>
              <a:t>ও </a:t>
            </a:r>
            <a:r>
              <a:rPr lang="bn-IN" sz="4800" dirty="0">
                <a:solidFill>
                  <a:srgbClr val="FF0000"/>
                </a:solidFill>
              </a:rPr>
              <a:t>‘নাচোলের কৃষক বিদ্রোহ’ </a:t>
            </a:r>
            <a:r>
              <a:rPr lang="bn-IN" sz="3600" dirty="0"/>
              <a:t>অন্যতম।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E6CA1-BAEB-4BE0-AA43-D446A4711672}"/>
              </a:ext>
            </a:extLst>
          </p:cNvPr>
          <p:cNvSpPr txBox="1"/>
          <p:nvPr/>
        </p:nvSpPr>
        <p:spPr>
          <a:xfrm>
            <a:off x="573833" y="5290667"/>
            <a:ext cx="1143622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/>
              <a:t>১৮৫৫ সালের ৩০শে জুন সাঁওতাল বিদ্রোহ শুরু হয় এবং ১৮৫৬ সালের নভেম্বর মাসে তা শেষ হয়। এ আন্দোলনের নেতৃত্ব দেন বিধু, সিধু, কানু, চাঁদ প্রমুখ।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15CD3-9B91-42F4-A2D5-10B1FDFD4296}"/>
              </a:ext>
            </a:extLst>
          </p:cNvPr>
          <p:cNvSpPr txBox="1"/>
          <p:nvPr/>
        </p:nvSpPr>
        <p:spPr>
          <a:xfrm>
            <a:off x="544286" y="5290666"/>
            <a:ext cx="1143622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/>
              <a:t>সাঁওতালরা দেশীয় অস্ত্র ও তীর- ধনুক নিয়ে প্রায় দুই বছর সংগ্রাম করে ব্রিটিশ সরকারকে রীতিমত কাঁপিয়ে দিয়েছিলো।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7465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3CCA0EA9-291D-4AE3-B1B6-28E139D29939}"/>
              </a:ext>
            </a:extLst>
          </p:cNvPr>
          <p:cNvSpPr/>
          <p:nvPr/>
        </p:nvSpPr>
        <p:spPr>
          <a:xfrm>
            <a:off x="6478553" y="646924"/>
            <a:ext cx="5094515" cy="3331028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092BC734-0053-49ED-9EB2-15D27699839D}"/>
              </a:ext>
            </a:extLst>
          </p:cNvPr>
          <p:cNvSpPr/>
          <p:nvPr/>
        </p:nvSpPr>
        <p:spPr>
          <a:xfrm>
            <a:off x="758889" y="646924"/>
            <a:ext cx="5094515" cy="3331028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285EF-88E2-4DB7-85F9-B70BF6084FF4}"/>
              </a:ext>
            </a:extLst>
          </p:cNvPr>
          <p:cNvSpPr txBox="1"/>
          <p:nvPr/>
        </p:nvSpPr>
        <p:spPr>
          <a:xfrm>
            <a:off x="195943" y="4226768"/>
            <a:ext cx="7231224" cy="76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‘সোহরাই’ হচ্ছে সাঁওতালদের শ্রেষ্ঠ উৎসব।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E192C-FA4B-4B5D-8A5D-909E17D4B11B}"/>
              </a:ext>
            </a:extLst>
          </p:cNvPr>
          <p:cNvSpPr txBox="1"/>
          <p:nvPr/>
        </p:nvSpPr>
        <p:spPr>
          <a:xfrm>
            <a:off x="2395893" y="4226768"/>
            <a:ext cx="7806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সাঁওতাল নৃত্যে মেয়ে-পুরুষ দলবদ্ধভাবে নাচে। </a:t>
            </a:r>
          </a:p>
          <a:p>
            <a:r>
              <a:rPr lang="bn-IN" sz="4400" dirty="0"/>
              <a:t>সাঁওতালদের ঝুমুর নাচ খুবই জনপ্রিয়।</a:t>
            </a:r>
            <a:endParaRPr lang="en-US" sz="4400" dirty="0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765CC4BB-F453-4252-B1EE-A157FC5504AD}"/>
              </a:ext>
            </a:extLst>
          </p:cNvPr>
          <p:cNvSpPr/>
          <p:nvPr/>
        </p:nvSpPr>
        <p:spPr>
          <a:xfrm>
            <a:off x="758889" y="646924"/>
            <a:ext cx="5094515" cy="3331028"/>
          </a:xfrm>
          <a:prstGeom prst="snip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01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5" grpId="1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D8B87A99-2881-4249-A25D-669ED3BB4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334748"/>
              </p:ext>
            </p:extLst>
          </p:nvPr>
        </p:nvGraphicFramePr>
        <p:xfrm>
          <a:off x="5611813" y="3208338"/>
          <a:ext cx="9683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67680" imgH="437400" progId="Package">
                  <p:embed/>
                </p:oleObj>
              </mc:Choice>
              <mc:Fallback>
                <p:oleObj name="Packager Shell Object" showAsIcon="1" r:id="rId2" imgW="96768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11813" y="3208338"/>
                        <a:ext cx="9683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4EEF37-E87C-479B-A89A-27A3DA7CD1B5}"/>
              </a:ext>
            </a:extLst>
          </p:cNvPr>
          <p:cNvSpPr txBox="1"/>
          <p:nvPr/>
        </p:nvSpPr>
        <p:spPr>
          <a:xfrm>
            <a:off x="1706880" y="985520"/>
            <a:ext cx="939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এসো সাঁওতাল নৃগোষ্ঠীর নাচের ছোট্ট একটি ভিডিও দেখিঃ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104862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BD3B5-1E16-4A23-BE38-978F9EE7923F}"/>
              </a:ext>
            </a:extLst>
          </p:cNvPr>
          <p:cNvSpPr txBox="1"/>
          <p:nvPr/>
        </p:nvSpPr>
        <p:spPr>
          <a:xfrm>
            <a:off x="4837471" y="332256"/>
            <a:ext cx="2054942" cy="70788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  মূল্যায়ন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E0A555-882D-4377-9320-63383DFB583E}"/>
              </a:ext>
            </a:extLst>
          </p:cNvPr>
          <p:cNvSpPr txBox="1"/>
          <p:nvPr/>
        </p:nvSpPr>
        <p:spPr>
          <a:xfrm>
            <a:off x="580104" y="1315506"/>
            <a:ext cx="61254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/>
              <a:t>ত্রিপুরাদের জনপ্রিয় উৎসবের নাম কি?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E0920-7393-4BFA-9C21-4BC0C1A9E9B6}"/>
              </a:ext>
            </a:extLst>
          </p:cNvPr>
          <p:cNvSpPr txBox="1"/>
          <p:nvPr/>
        </p:nvSpPr>
        <p:spPr>
          <a:xfrm>
            <a:off x="1101213" y="2074303"/>
            <a:ext cx="205494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ক) বিজু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80299-B04C-4DD4-A1FB-E55A5030FD73}"/>
              </a:ext>
            </a:extLst>
          </p:cNvPr>
          <p:cNvSpPr txBox="1"/>
          <p:nvPr/>
        </p:nvSpPr>
        <p:spPr>
          <a:xfrm>
            <a:off x="1101213" y="2781219"/>
            <a:ext cx="205494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গ) সাংগ্রাই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E5607-C654-4104-937F-0A3DF4C9B8F0}"/>
              </a:ext>
            </a:extLst>
          </p:cNvPr>
          <p:cNvSpPr txBox="1"/>
          <p:nvPr/>
        </p:nvSpPr>
        <p:spPr>
          <a:xfrm>
            <a:off x="4139381" y="2774894"/>
            <a:ext cx="20549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ঘ) ওয়ানগালা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05CE91-E82F-4561-8D08-0F03EA8F2604}"/>
              </a:ext>
            </a:extLst>
          </p:cNvPr>
          <p:cNvSpPr txBox="1"/>
          <p:nvPr/>
        </p:nvSpPr>
        <p:spPr>
          <a:xfrm>
            <a:off x="4168878" y="2082321"/>
            <a:ext cx="205494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খ) বৈসুখ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C517F8-3FF3-4A0D-91EA-351410F24564}"/>
              </a:ext>
            </a:extLst>
          </p:cNvPr>
          <p:cNvSpPr txBox="1"/>
          <p:nvPr/>
        </p:nvSpPr>
        <p:spPr>
          <a:xfrm>
            <a:off x="580104" y="3897107"/>
            <a:ext cx="61254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/>
              <a:t>২.মনিপুরি জনগোষ্ঠি কয়টি গোত্রে বিভক্ত?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FA7AA9-B51A-48BA-BD69-B1B1C67332F2}"/>
              </a:ext>
            </a:extLst>
          </p:cNvPr>
          <p:cNvSpPr txBox="1"/>
          <p:nvPr/>
        </p:nvSpPr>
        <p:spPr>
          <a:xfrm>
            <a:off x="1101213" y="4698674"/>
            <a:ext cx="205494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ক) </a:t>
            </a:r>
            <a:r>
              <a:rPr lang="en-US" sz="3200" dirty="0" err="1"/>
              <a:t>তিনটি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00C73-F9AA-4E0A-BEEB-AC60B08F8350}"/>
              </a:ext>
            </a:extLst>
          </p:cNvPr>
          <p:cNvSpPr txBox="1"/>
          <p:nvPr/>
        </p:nvSpPr>
        <p:spPr>
          <a:xfrm>
            <a:off x="4168878" y="4669299"/>
            <a:ext cx="205494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খ) </a:t>
            </a:r>
            <a:r>
              <a:rPr lang="en-US" sz="3200" dirty="0" err="1"/>
              <a:t>পাঁচটি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DA705A-626D-4349-9584-C3BCCD60457D}"/>
              </a:ext>
            </a:extLst>
          </p:cNvPr>
          <p:cNvSpPr txBox="1"/>
          <p:nvPr/>
        </p:nvSpPr>
        <p:spPr>
          <a:xfrm>
            <a:off x="1101213" y="5455449"/>
            <a:ext cx="205494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গ) </a:t>
            </a:r>
            <a:r>
              <a:rPr lang="en-US" sz="3200" dirty="0" err="1"/>
              <a:t>ছয়টি</a:t>
            </a:r>
            <a:r>
              <a:rPr lang="en-US" sz="32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B9723A-2EE1-4718-A897-98F4C78AF181}"/>
              </a:ext>
            </a:extLst>
          </p:cNvPr>
          <p:cNvSpPr txBox="1"/>
          <p:nvPr/>
        </p:nvSpPr>
        <p:spPr>
          <a:xfrm>
            <a:off x="4168878" y="5455448"/>
            <a:ext cx="20549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ঘ) </a:t>
            </a:r>
            <a:r>
              <a:rPr lang="en-US" sz="3200" dirty="0" err="1"/>
              <a:t>সাতটি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6A4D73-42B1-455B-BE77-7E62B5715B47}"/>
              </a:ext>
            </a:extLst>
          </p:cNvPr>
          <p:cNvSpPr txBox="1"/>
          <p:nvPr/>
        </p:nvSpPr>
        <p:spPr>
          <a:xfrm>
            <a:off x="8632722" y="686199"/>
            <a:ext cx="31463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সঠিক</a:t>
            </a:r>
            <a:r>
              <a:rPr lang="en-US" sz="2800" dirty="0"/>
              <a:t> </a:t>
            </a:r>
            <a:r>
              <a:rPr lang="en-US" sz="2800" dirty="0" err="1"/>
              <a:t>উত্তরের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 </a:t>
            </a:r>
            <a:r>
              <a:rPr lang="en-US" sz="2800" dirty="0" err="1"/>
              <a:t>ক্লিক</a:t>
            </a:r>
            <a:endParaRPr lang="en-US" sz="2800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5AB661DA-0085-48F5-BF7A-1DA7FCA9DA48}"/>
              </a:ext>
            </a:extLst>
          </p:cNvPr>
          <p:cNvSpPr/>
          <p:nvPr/>
        </p:nvSpPr>
        <p:spPr>
          <a:xfrm>
            <a:off x="4257368" y="2210414"/>
            <a:ext cx="334296" cy="34668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4086532-8D48-4D27-B22E-1B616677C711}"/>
              </a:ext>
            </a:extLst>
          </p:cNvPr>
          <p:cNvSpPr/>
          <p:nvPr/>
        </p:nvSpPr>
        <p:spPr>
          <a:xfrm>
            <a:off x="4257368" y="5574493"/>
            <a:ext cx="334296" cy="34668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4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2686EA-B242-45E6-A1EB-9398CC552100}"/>
              </a:ext>
            </a:extLst>
          </p:cNvPr>
          <p:cNvSpPr txBox="1"/>
          <p:nvPr/>
        </p:nvSpPr>
        <p:spPr>
          <a:xfrm>
            <a:off x="5234151" y="388883"/>
            <a:ext cx="440383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5400" dirty="0" err="1"/>
              <a:t>পরিচিতি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CF860-1131-4DC5-A68D-CD370DC5E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3" y="434399"/>
            <a:ext cx="2485410" cy="26766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4B349E-0AD0-4C0C-92CA-122599D1A142}"/>
              </a:ext>
            </a:extLst>
          </p:cNvPr>
          <p:cNvSpPr/>
          <p:nvPr/>
        </p:nvSpPr>
        <p:spPr>
          <a:xfrm>
            <a:off x="8563557" y="316412"/>
            <a:ext cx="2375338" cy="25051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D1712-B2C9-400D-B34A-42B8FEC4DD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4" r="35795"/>
          <a:stretch/>
        </p:blipFill>
        <p:spPr>
          <a:xfrm>
            <a:off x="5743904" y="1238640"/>
            <a:ext cx="1261242" cy="5403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B16185-DE98-470A-803E-32B9FD62E8A2}"/>
              </a:ext>
            </a:extLst>
          </p:cNvPr>
          <p:cNvSpPr txBox="1"/>
          <p:nvPr/>
        </p:nvSpPr>
        <p:spPr>
          <a:xfrm>
            <a:off x="625653" y="3605048"/>
            <a:ext cx="51182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/>
              <a:t>সালমা খাতুন</a:t>
            </a:r>
          </a:p>
          <a:p>
            <a:r>
              <a:rPr lang="bn-IN" sz="3200"/>
              <a:t>সহকারী শিক্ষক(বাংলা)</a:t>
            </a:r>
          </a:p>
          <a:p>
            <a:r>
              <a:rPr lang="bn-IN" sz="3200"/>
              <a:t>শহীদ শেখ রাসেল সরকারি উচ্চ বিদ্যালয়</a:t>
            </a:r>
          </a:p>
          <a:p>
            <a:r>
              <a:rPr lang="bn-IN" sz="3200"/>
              <a:t>হাজারীবাগ,ঢাকা।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D80F0F-4FC0-4B98-9451-7488A1E2A560}"/>
              </a:ext>
            </a:extLst>
          </p:cNvPr>
          <p:cNvSpPr txBox="1"/>
          <p:nvPr/>
        </p:nvSpPr>
        <p:spPr>
          <a:xfrm>
            <a:off x="7876147" y="3429000"/>
            <a:ext cx="61254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/>
              <a:t>শ্রেণিঃ সপ্তম</a:t>
            </a:r>
          </a:p>
          <a:p>
            <a:r>
              <a:rPr lang="bn-IN" sz="3200" dirty="0"/>
              <a:t>বিষয়ঃ বাংলা ১ম</a:t>
            </a:r>
          </a:p>
          <a:p>
            <a:r>
              <a:rPr lang="bn-IN" sz="3200" dirty="0"/>
              <a:t>পাঠের বিষয়ঃ</a:t>
            </a:r>
            <a:r>
              <a:rPr lang="en-US" sz="3200" dirty="0" err="1"/>
              <a:t>গদ্য</a:t>
            </a:r>
            <a:endParaRPr lang="en-US" sz="3200" dirty="0"/>
          </a:p>
          <a:p>
            <a:r>
              <a:rPr lang="bn-IN" sz="3200" dirty="0"/>
              <a:t>সময়ঃ ৪৫মিনিট</a:t>
            </a:r>
          </a:p>
          <a:p>
            <a:r>
              <a:rPr lang="bn-IN" sz="3200" dirty="0"/>
              <a:t>তারিখঃ ১৫/০৪/২০২১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8191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6C3753-4469-481E-A53F-93365C7E7366}"/>
              </a:ext>
            </a:extLst>
          </p:cNvPr>
          <p:cNvSpPr txBox="1"/>
          <p:nvPr/>
        </p:nvSpPr>
        <p:spPr>
          <a:xfrm>
            <a:off x="4135120" y="355600"/>
            <a:ext cx="43688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/>
              <a:t>        মূল্যায়ন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3E483D-667D-4B56-B5C5-7C0C7F2A14CB}"/>
              </a:ext>
            </a:extLst>
          </p:cNvPr>
          <p:cNvSpPr txBox="1"/>
          <p:nvPr/>
        </p:nvSpPr>
        <p:spPr>
          <a:xfrm>
            <a:off x="254000" y="1727200"/>
            <a:ext cx="8707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000" dirty="0"/>
              <a:t>সাঁওতাল সমাজ ব্যবস্থা কেমন?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/>
              <a:t>মনিপুরি জনগোষ্ঠি কয়টি গোত্রে বিভক্ত?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/>
              <a:t>পেশার দিক থেকে সাঁওতালরা  কয়ভাগে বিভক্ত ও কি কি?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/>
              <a:t>সোহরাই কাদের জনপ্রিয় উৎসব?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/>
              <a:t>মারমারা কীভাবে জীবিকা নির্বাহ করে? 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D18B3-31CC-4AF8-AF74-0DFBB22D60B1}"/>
              </a:ext>
            </a:extLst>
          </p:cNvPr>
          <p:cNvSpPr txBox="1"/>
          <p:nvPr/>
        </p:nvSpPr>
        <p:spPr>
          <a:xfrm>
            <a:off x="9052560" y="1574800"/>
            <a:ext cx="288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/>
              <a:t>পিতৃতান্ত্রিক।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/>
              <a:t>সাতটি।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/>
              <a:t>দুইভাগে। কৃষক ও শ্রমিক।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/>
              <a:t>সাঁওতালদের।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/>
              <a:t>জুম চাষ ও বনজ সম্পদ আহরণ করে।</a:t>
            </a:r>
          </a:p>
        </p:txBody>
      </p:sp>
    </p:spTree>
    <p:extLst>
      <p:ext uri="{BB962C8B-B14F-4D97-AF65-F5344CB8AC3E}">
        <p14:creationId xmlns:p14="http://schemas.microsoft.com/office/powerpoint/2010/main" val="2761347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6DDED-9781-40A4-9E68-72DDD8C0FBD9}"/>
              </a:ext>
            </a:extLst>
          </p:cNvPr>
          <p:cNvSpPr txBox="1"/>
          <p:nvPr/>
        </p:nvSpPr>
        <p:spPr>
          <a:xfrm>
            <a:off x="4298732" y="378372"/>
            <a:ext cx="27432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/>
              <a:t>বাড়ির কাজ</a:t>
            </a: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BA3FDA-56C9-4B3B-8331-661E4C71690A}"/>
              </a:ext>
            </a:extLst>
          </p:cNvPr>
          <p:cNvSpPr/>
          <p:nvPr/>
        </p:nvSpPr>
        <p:spPr>
          <a:xfrm>
            <a:off x="346841" y="1508234"/>
            <a:ext cx="5318235" cy="497139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DD882-CFB1-4F8E-9BF6-2891EC899C7E}"/>
              </a:ext>
            </a:extLst>
          </p:cNvPr>
          <p:cNvSpPr txBox="1"/>
          <p:nvPr/>
        </p:nvSpPr>
        <p:spPr>
          <a:xfrm>
            <a:off x="5665076" y="2795750"/>
            <a:ext cx="631671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dirty="0"/>
              <a:t>তোমার জানা যে কোন একটি ক্ষুদ্র জাতিগোষ্ঠীর সমাজ ও জীবনাচার সম্পর্কে একটি অনুচ্ছেদ লিখে আনবে।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207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B7E3D3-7FF6-4800-B2F6-04657C145A9F}"/>
              </a:ext>
            </a:extLst>
          </p:cNvPr>
          <p:cNvSpPr txBox="1"/>
          <p:nvPr/>
        </p:nvSpPr>
        <p:spPr>
          <a:xfrm>
            <a:off x="3352800" y="0"/>
            <a:ext cx="6969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সবাইকে </a:t>
            </a:r>
          </a:p>
          <a:p>
            <a:r>
              <a:rPr lang="bn-IN" sz="6000" dirty="0"/>
              <a:t>          ধন্যবাদ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094D0-2DCB-4003-AAFC-0CE34711924D}"/>
              </a:ext>
            </a:extLst>
          </p:cNvPr>
          <p:cNvSpPr/>
          <p:nvPr/>
        </p:nvSpPr>
        <p:spPr>
          <a:xfrm>
            <a:off x="2743200" y="1686560"/>
            <a:ext cx="7101840" cy="49072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1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97C443B-1934-40CA-B8B3-E3149F87C0FA}"/>
              </a:ext>
            </a:extLst>
          </p:cNvPr>
          <p:cNvSpPr/>
          <p:nvPr/>
        </p:nvSpPr>
        <p:spPr>
          <a:xfrm>
            <a:off x="282674" y="460268"/>
            <a:ext cx="3480620" cy="2277397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9893FD4-1BBA-4AFC-8A07-2A0AA498A422}"/>
              </a:ext>
            </a:extLst>
          </p:cNvPr>
          <p:cNvSpPr/>
          <p:nvPr/>
        </p:nvSpPr>
        <p:spPr>
          <a:xfrm>
            <a:off x="3237269" y="2840294"/>
            <a:ext cx="3180736" cy="2277397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3D763A1-0EB5-4BF9-AE77-1168B1CF06E9}"/>
              </a:ext>
            </a:extLst>
          </p:cNvPr>
          <p:cNvSpPr/>
          <p:nvPr/>
        </p:nvSpPr>
        <p:spPr>
          <a:xfrm>
            <a:off x="6494205" y="4511776"/>
            <a:ext cx="3215148" cy="2160639"/>
          </a:xfrm>
          <a:prstGeom prst="round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7E79E-CF5F-489B-B24A-8B3DF184317F}"/>
              </a:ext>
            </a:extLst>
          </p:cNvPr>
          <p:cNvSpPr txBox="1"/>
          <p:nvPr/>
        </p:nvSpPr>
        <p:spPr>
          <a:xfrm>
            <a:off x="4827637" y="750150"/>
            <a:ext cx="6548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ছবিতে কাদের দেখতে পাচ্ছো?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E20E92-EC26-4196-9A1C-8BAEBBDA06EA}"/>
              </a:ext>
            </a:extLst>
          </p:cNvPr>
          <p:cNvSpPr txBox="1"/>
          <p:nvPr/>
        </p:nvSpPr>
        <p:spPr>
          <a:xfrm>
            <a:off x="5154566" y="785265"/>
            <a:ext cx="6548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বাংলাদেশের ক্ষুদ্র নৃগোষ্ঠী।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B4554-FCC9-49DD-95ED-A93B4C599DD1}"/>
              </a:ext>
            </a:extLst>
          </p:cNvPr>
          <p:cNvSpPr txBox="1"/>
          <p:nvPr/>
        </p:nvSpPr>
        <p:spPr>
          <a:xfrm>
            <a:off x="4991102" y="709529"/>
            <a:ext cx="6548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তাদেরকে আমরা আরও কী নামে চিনি?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46E47F-0EBC-41F4-95CD-4AD266B76BF3}"/>
              </a:ext>
            </a:extLst>
          </p:cNvPr>
          <p:cNvSpPr txBox="1"/>
          <p:nvPr/>
        </p:nvSpPr>
        <p:spPr>
          <a:xfrm>
            <a:off x="380997" y="5434168"/>
            <a:ext cx="6548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উপজাতি অথবা ক্ষুদ্রজাতিসত্তা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D9464D-8A64-4F5B-91D9-DB7776D93743}"/>
              </a:ext>
            </a:extLst>
          </p:cNvPr>
          <p:cNvSpPr txBox="1"/>
          <p:nvPr/>
        </p:nvSpPr>
        <p:spPr>
          <a:xfrm>
            <a:off x="576626" y="5434167"/>
            <a:ext cx="6548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আজকের পাঠের বিষয়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4C63D-D3A3-4E7F-8C68-0FC09F7A067F}"/>
              </a:ext>
            </a:extLst>
          </p:cNvPr>
          <p:cNvSpPr txBox="1"/>
          <p:nvPr/>
        </p:nvSpPr>
        <p:spPr>
          <a:xfrm>
            <a:off x="6111347" y="764171"/>
            <a:ext cx="4905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বাংলাদেশের ক্ষুদ্রজাতিসত্তা (২য় অংশ)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36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97028-D8D4-4A00-A233-097B32CCA44A}"/>
              </a:ext>
            </a:extLst>
          </p:cNvPr>
          <p:cNvSpPr txBox="1"/>
          <p:nvPr/>
        </p:nvSpPr>
        <p:spPr>
          <a:xfrm>
            <a:off x="2743199" y="1769806"/>
            <a:ext cx="8406581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এ পাঠ শেষে শিক্ষার্থীরা...</a:t>
            </a:r>
          </a:p>
          <a:p>
            <a:endParaRPr lang="bn-IN" sz="4000" dirty="0"/>
          </a:p>
          <a:p>
            <a:r>
              <a:rPr lang="bn-IN" sz="4000" dirty="0"/>
              <a:t>মণিপুরি, ত্রিপুরা ও সাঁওতাল নৃগোষ্ঠী সম্পর্কে জানতে পারবে।</a:t>
            </a:r>
          </a:p>
          <a:p>
            <a:endParaRPr lang="bn-IN" sz="4000" dirty="0"/>
          </a:p>
          <a:p>
            <a:r>
              <a:rPr lang="bn-IN" sz="4000" dirty="0"/>
              <a:t>তাদের সংস্কৃতি ও জীবনাচার ব্যাখ্যা করতে পারবে।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ADDAAC5-CB41-400A-A736-FA225D8E3006}"/>
              </a:ext>
            </a:extLst>
          </p:cNvPr>
          <p:cNvSpPr/>
          <p:nvPr/>
        </p:nvSpPr>
        <p:spPr>
          <a:xfrm>
            <a:off x="2059858" y="3077495"/>
            <a:ext cx="540774" cy="4719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5623E3A-DE0C-4FD8-A4F8-A8B6244700B6}"/>
              </a:ext>
            </a:extLst>
          </p:cNvPr>
          <p:cNvSpPr/>
          <p:nvPr/>
        </p:nvSpPr>
        <p:spPr>
          <a:xfrm>
            <a:off x="2059858" y="4852219"/>
            <a:ext cx="540774" cy="4719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DE2DB-DB55-49F2-9BAF-C97D4BE0B6E9}"/>
              </a:ext>
            </a:extLst>
          </p:cNvPr>
          <p:cNvSpPr txBox="1"/>
          <p:nvPr/>
        </p:nvSpPr>
        <p:spPr>
          <a:xfrm>
            <a:off x="462116" y="467030"/>
            <a:ext cx="373625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/>
              <a:t>    শিখনফল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0097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0FD40-E9CA-40DE-926A-17080A89C0AE}"/>
              </a:ext>
            </a:extLst>
          </p:cNvPr>
          <p:cNvSpPr txBox="1"/>
          <p:nvPr/>
        </p:nvSpPr>
        <p:spPr>
          <a:xfrm>
            <a:off x="3942736" y="2222089"/>
            <a:ext cx="514227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bn-IN" sz="9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 আদর্শ পাঠ  </a:t>
            </a:r>
            <a:endParaRPr lang="en-US" sz="9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FE01C-3C3B-4F07-B515-CE5942ACCD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1" t="12330" r="39964" b="6667"/>
          <a:stretch/>
        </p:blipFill>
        <p:spPr>
          <a:xfrm>
            <a:off x="176981" y="216310"/>
            <a:ext cx="1386348" cy="6351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44E0C-18F2-43F4-85CC-B73B532D2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1" t="12330" r="39964" b="6667"/>
          <a:stretch/>
        </p:blipFill>
        <p:spPr>
          <a:xfrm>
            <a:off x="10628671" y="216310"/>
            <a:ext cx="1386348" cy="63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0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C1B8E-576E-4DC9-A146-F12C56486065}"/>
              </a:ext>
            </a:extLst>
          </p:cNvPr>
          <p:cNvSpPr txBox="1"/>
          <p:nvPr/>
        </p:nvSpPr>
        <p:spPr>
          <a:xfrm>
            <a:off x="4286864" y="2372745"/>
            <a:ext cx="3441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সরব পাঠ</a:t>
            </a:r>
            <a:endParaRPr lang="en-US" sz="88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CC3C6-AE86-44B0-A51E-616199600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5" t="-7312" r="41076" b="9965"/>
          <a:stretch/>
        </p:blipFill>
        <p:spPr>
          <a:xfrm>
            <a:off x="226141" y="-88490"/>
            <a:ext cx="1396181" cy="6676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4D27F-BD15-44E9-AE61-33BFAB63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5" t="-7312" r="41076" b="9965"/>
          <a:stretch/>
        </p:blipFill>
        <p:spPr>
          <a:xfrm>
            <a:off x="10569678" y="-211393"/>
            <a:ext cx="1396181" cy="66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1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9CD43E-D74E-40B6-9182-562455B7CC73}"/>
              </a:ext>
            </a:extLst>
          </p:cNvPr>
          <p:cNvSpPr/>
          <p:nvPr/>
        </p:nvSpPr>
        <p:spPr>
          <a:xfrm>
            <a:off x="2286000" y="1315616"/>
            <a:ext cx="7940350" cy="4982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C5400-572D-4CD4-8AFA-B58135714655}"/>
              </a:ext>
            </a:extLst>
          </p:cNvPr>
          <p:cNvSpPr txBox="1"/>
          <p:nvPr/>
        </p:nvSpPr>
        <p:spPr>
          <a:xfrm>
            <a:off x="2948474" y="280320"/>
            <a:ext cx="5253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মনিপুরি জনগোষ্ঠী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78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1D5E45-F2A5-4CAC-840B-013FD8650FEA}"/>
              </a:ext>
            </a:extLst>
          </p:cNvPr>
          <p:cNvSpPr/>
          <p:nvPr/>
        </p:nvSpPr>
        <p:spPr>
          <a:xfrm>
            <a:off x="295471" y="494521"/>
            <a:ext cx="5728995" cy="369492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E7761C-EDA3-4143-ABBD-68FE3267CB45}"/>
              </a:ext>
            </a:extLst>
          </p:cNvPr>
          <p:cNvSpPr/>
          <p:nvPr/>
        </p:nvSpPr>
        <p:spPr>
          <a:xfrm>
            <a:off x="6096000" y="494521"/>
            <a:ext cx="5728995" cy="369492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112A3-B903-434F-BBE8-673C90AD2F0B}"/>
              </a:ext>
            </a:extLst>
          </p:cNvPr>
          <p:cNvSpPr txBox="1"/>
          <p:nvPr/>
        </p:nvSpPr>
        <p:spPr>
          <a:xfrm>
            <a:off x="295471" y="4721290"/>
            <a:ext cx="1152952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মণিপুরিদের আদি নিবাস ভারতের মনিপুর রাজ্য। মণিপুরি জনগোষ্ঠী সাতটি গোত্রে বিভক্ত।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CFB95-93C6-49A0-B269-9C1959D92B83}"/>
              </a:ext>
            </a:extLst>
          </p:cNvPr>
          <p:cNvSpPr txBox="1"/>
          <p:nvPr/>
        </p:nvSpPr>
        <p:spPr>
          <a:xfrm>
            <a:off x="295471" y="4721289"/>
            <a:ext cx="1152952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মণিপুরিরা অধিকাংশই সনাতন ধর্মের অনুসারী। তবে একটি উল্লেখযোগ্য অংশ ইসলাম ধর্মাবলম্বী।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8272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D09D455D-77FD-4D62-8B24-A13A9A92441D}"/>
              </a:ext>
            </a:extLst>
          </p:cNvPr>
          <p:cNvSpPr/>
          <p:nvPr/>
        </p:nvSpPr>
        <p:spPr>
          <a:xfrm>
            <a:off x="853749" y="1045029"/>
            <a:ext cx="4982547" cy="3424334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62795DF4-B90B-488D-A510-6A33AC17A71D}"/>
              </a:ext>
            </a:extLst>
          </p:cNvPr>
          <p:cNvSpPr/>
          <p:nvPr/>
        </p:nvSpPr>
        <p:spPr>
          <a:xfrm>
            <a:off x="6355706" y="887917"/>
            <a:ext cx="4982547" cy="3424334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C4FBC-446D-4B54-BDBA-2B6DA60706AD}"/>
              </a:ext>
            </a:extLst>
          </p:cNvPr>
          <p:cNvSpPr txBox="1"/>
          <p:nvPr/>
        </p:nvSpPr>
        <p:spPr>
          <a:xfrm>
            <a:off x="1203649" y="4637314"/>
            <a:ext cx="10627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সনাতন ধর্মাবলম্বী মনিপুরিদের প্রধান উৎসব রাস উৎসব ও রথযাত্রা।</a:t>
            </a:r>
          </a:p>
          <a:p>
            <a:r>
              <a:rPr lang="bn-IN" sz="4000" dirty="0"/>
              <a:t>রাস উৎসব উপলক্ষে মনিপুরিরা রাসনৃত্য ও মেলার আয়োজন করে।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8916D-191C-4703-9DCB-0AE349DA930F}"/>
              </a:ext>
            </a:extLst>
          </p:cNvPr>
          <p:cNvSpPr txBox="1"/>
          <p:nvPr/>
        </p:nvSpPr>
        <p:spPr>
          <a:xfrm>
            <a:off x="2780522" y="4975867"/>
            <a:ext cx="676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মনিপুরিদের প্রাচীন ধর্মের নাম ‘আপোকপা’।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20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478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57</cp:revision>
  <dcterms:created xsi:type="dcterms:W3CDTF">2020-10-14T06:37:14Z</dcterms:created>
  <dcterms:modified xsi:type="dcterms:W3CDTF">2021-04-19T10:55:09Z</dcterms:modified>
</cp:coreProperties>
</file>