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307" r:id="rId2"/>
    <p:sldId id="305" r:id="rId3"/>
    <p:sldId id="306" r:id="rId4"/>
    <p:sldId id="308" r:id="rId5"/>
    <p:sldId id="309" r:id="rId6"/>
    <p:sldId id="310" r:id="rId7"/>
    <p:sldId id="297" r:id="rId8"/>
    <p:sldId id="298" r:id="rId9"/>
    <p:sldId id="299" r:id="rId10"/>
    <p:sldId id="302" r:id="rId11"/>
    <p:sldId id="300" r:id="rId12"/>
    <p:sldId id="269" r:id="rId13"/>
    <p:sldId id="270" r:id="rId14"/>
    <p:sldId id="272" r:id="rId15"/>
    <p:sldId id="303" r:id="rId16"/>
    <p:sldId id="274" r:id="rId17"/>
    <p:sldId id="271" r:id="rId18"/>
    <p:sldId id="287" r:id="rId19"/>
    <p:sldId id="289" r:id="rId20"/>
    <p:sldId id="290" r:id="rId21"/>
    <p:sldId id="288" r:id="rId22"/>
    <p:sldId id="291" r:id="rId23"/>
    <p:sldId id="292"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0FF4F8-645E-44CE-AADA-6365B20F15D5}" type="datetimeFigureOut">
              <a:rPr lang="en-US" smtClean="0"/>
              <a:t>04/21/2021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1339-BACF-44DF-B20B-7B7F26116636}" type="slidenum">
              <a:rPr lang="en-US" smtClean="0"/>
              <a:t>‹#›</a:t>
            </a:fld>
            <a:endParaRPr lang="en-US"/>
          </a:p>
        </p:txBody>
      </p:sp>
    </p:spTree>
    <p:extLst>
      <p:ext uri="{BB962C8B-B14F-4D97-AF65-F5344CB8AC3E}">
        <p14:creationId xmlns:p14="http://schemas.microsoft.com/office/powerpoint/2010/main" val="79572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0FF4F8-645E-44CE-AADA-6365B20F15D5}" type="datetimeFigureOut">
              <a:rPr lang="en-US" smtClean="0"/>
              <a:t>04/21/2021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1339-BACF-44DF-B20B-7B7F26116636}" type="slidenum">
              <a:rPr lang="en-US" smtClean="0"/>
              <a:t>‹#›</a:t>
            </a:fld>
            <a:endParaRPr lang="en-US"/>
          </a:p>
        </p:txBody>
      </p:sp>
    </p:spTree>
    <p:extLst>
      <p:ext uri="{BB962C8B-B14F-4D97-AF65-F5344CB8AC3E}">
        <p14:creationId xmlns:p14="http://schemas.microsoft.com/office/powerpoint/2010/main" val="266266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0FF4F8-645E-44CE-AADA-6365B20F15D5}" type="datetimeFigureOut">
              <a:rPr lang="en-US" smtClean="0"/>
              <a:t>04/21/2021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1339-BACF-44DF-B20B-7B7F26116636}" type="slidenum">
              <a:rPr lang="en-US" smtClean="0"/>
              <a:t>‹#›</a:t>
            </a:fld>
            <a:endParaRPr lang="en-US"/>
          </a:p>
        </p:txBody>
      </p:sp>
    </p:spTree>
    <p:extLst>
      <p:ext uri="{BB962C8B-B14F-4D97-AF65-F5344CB8AC3E}">
        <p14:creationId xmlns:p14="http://schemas.microsoft.com/office/powerpoint/2010/main" val="100785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0FF4F8-645E-44CE-AADA-6365B20F15D5}" type="datetimeFigureOut">
              <a:rPr lang="en-US" smtClean="0"/>
              <a:t>04/21/2021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1339-BACF-44DF-B20B-7B7F26116636}" type="slidenum">
              <a:rPr lang="en-US" smtClean="0"/>
              <a:t>‹#›</a:t>
            </a:fld>
            <a:endParaRPr lang="en-US"/>
          </a:p>
        </p:txBody>
      </p:sp>
    </p:spTree>
    <p:extLst>
      <p:ext uri="{BB962C8B-B14F-4D97-AF65-F5344CB8AC3E}">
        <p14:creationId xmlns:p14="http://schemas.microsoft.com/office/powerpoint/2010/main" val="660835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FF4F8-645E-44CE-AADA-6365B20F15D5}" type="datetimeFigureOut">
              <a:rPr lang="en-US" smtClean="0"/>
              <a:t>04/21/2021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1339-BACF-44DF-B20B-7B7F26116636}" type="slidenum">
              <a:rPr lang="en-US" smtClean="0"/>
              <a:t>‹#›</a:t>
            </a:fld>
            <a:endParaRPr lang="en-US"/>
          </a:p>
        </p:txBody>
      </p:sp>
    </p:spTree>
    <p:extLst>
      <p:ext uri="{BB962C8B-B14F-4D97-AF65-F5344CB8AC3E}">
        <p14:creationId xmlns:p14="http://schemas.microsoft.com/office/powerpoint/2010/main" val="1305886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0FF4F8-645E-44CE-AADA-6365B20F15D5}" type="datetimeFigureOut">
              <a:rPr lang="en-US" smtClean="0"/>
              <a:t>04/21/2021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2A1339-BACF-44DF-B20B-7B7F26116636}" type="slidenum">
              <a:rPr lang="en-US" smtClean="0"/>
              <a:t>‹#›</a:t>
            </a:fld>
            <a:endParaRPr lang="en-US"/>
          </a:p>
        </p:txBody>
      </p:sp>
    </p:spTree>
    <p:extLst>
      <p:ext uri="{BB962C8B-B14F-4D97-AF65-F5344CB8AC3E}">
        <p14:creationId xmlns:p14="http://schemas.microsoft.com/office/powerpoint/2010/main" val="2329819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0FF4F8-645E-44CE-AADA-6365B20F15D5}" type="datetimeFigureOut">
              <a:rPr lang="en-US" smtClean="0"/>
              <a:t>04/21/2021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2A1339-BACF-44DF-B20B-7B7F26116636}" type="slidenum">
              <a:rPr lang="en-US" smtClean="0"/>
              <a:t>‹#›</a:t>
            </a:fld>
            <a:endParaRPr lang="en-US"/>
          </a:p>
        </p:txBody>
      </p:sp>
    </p:spTree>
    <p:extLst>
      <p:ext uri="{BB962C8B-B14F-4D97-AF65-F5344CB8AC3E}">
        <p14:creationId xmlns:p14="http://schemas.microsoft.com/office/powerpoint/2010/main" val="169402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0FF4F8-645E-44CE-AADA-6365B20F15D5}" type="datetimeFigureOut">
              <a:rPr lang="en-US" smtClean="0"/>
              <a:t>04/21/2021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2A1339-BACF-44DF-B20B-7B7F26116636}" type="slidenum">
              <a:rPr lang="en-US" smtClean="0"/>
              <a:t>‹#›</a:t>
            </a:fld>
            <a:endParaRPr lang="en-US"/>
          </a:p>
        </p:txBody>
      </p:sp>
    </p:spTree>
    <p:extLst>
      <p:ext uri="{BB962C8B-B14F-4D97-AF65-F5344CB8AC3E}">
        <p14:creationId xmlns:p14="http://schemas.microsoft.com/office/powerpoint/2010/main" val="195190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FF4F8-645E-44CE-AADA-6365B20F15D5}" type="datetimeFigureOut">
              <a:rPr lang="en-US" smtClean="0"/>
              <a:t>04/21/2021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2A1339-BACF-44DF-B20B-7B7F26116636}" type="slidenum">
              <a:rPr lang="en-US" smtClean="0"/>
              <a:t>‹#›</a:t>
            </a:fld>
            <a:endParaRPr lang="en-US"/>
          </a:p>
        </p:txBody>
      </p:sp>
    </p:spTree>
    <p:extLst>
      <p:ext uri="{BB962C8B-B14F-4D97-AF65-F5344CB8AC3E}">
        <p14:creationId xmlns:p14="http://schemas.microsoft.com/office/powerpoint/2010/main" val="139632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FF4F8-645E-44CE-AADA-6365B20F15D5}" type="datetimeFigureOut">
              <a:rPr lang="en-US" smtClean="0"/>
              <a:t>04/21/2021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2A1339-BACF-44DF-B20B-7B7F26116636}" type="slidenum">
              <a:rPr lang="en-US" smtClean="0"/>
              <a:t>‹#›</a:t>
            </a:fld>
            <a:endParaRPr lang="en-US"/>
          </a:p>
        </p:txBody>
      </p:sp>
    </p:spTree>
    <p:extLst>
      <p:ext uri="{BB962C8B-B14F-4D97-AF65-F5344CB8AC3E}">
        <p14:creationId xmlns:p14="http://schemas.microsoft.com/office/powerpoint/2010/main" val="3447109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FF4F8-645E-44CE-AADA-6365B20F15D5}" type="datetimeFigureOut">
              <a:rPr lang="en-US" smtClean="0"/>
              <a:t>04/21/2021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2A1339-BACF-44DF-B20B-7B7F26116636}" type="slidenum">
              <a:rPr lang="en-US" smtClean="0"/>
              <a:t>‹#›</a:t>
            </a:fld>
            <a:endParaRPr lang="en-US"/>
          </a:p>
        </p:txBody>
      </p:sp>
    </p:spTree>
    <p:extLst>
      <p:ext uri="{BB962C8B-B14F-4D97-AF65-F5344CB8AC3E}">
        <p14:creationId xmlns:p14="http://schemas.microsoft.com/office/powerpoint/2010/main" val="1471868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FF4F8-645E-44CE-AADA-6365B20F15D5}" type="datetimeFigureOut">
              <a:rPr lang="en-US" smtClean="0"/>
              <a:t>04/21/2021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A1339-BACF-44DF-B20B-7B7F26116636}" type="slidenum">
              <a:rPr lang="en-US" smtClean="0"/>
              <a:t>‹#›</a:t>
            </a:fld>
            <a:endParaRPr lang="en-US"/>
          </a:p>
        </p:txBody>
      </p:sp>
    </p:spTree>
    <p:extLst>
      <p:ext uri="{BB962C8B-B14F-4D97-AF65-F5344CB8AC3E}">
        <p14:creationId xmlns:p14="http://schemas.microsoft.com/office/powerpoint/2010/main" val="2338974617"/>
      </p:ext>
    </p:extLst>
  </p:cSld>
  <p:clrMap bg1="dk1" tx1="lt1" bg2="dk2" tx2="lt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92746"/>
            <a:ext cx="12192001" cy="328588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193142"/>
            <a:ext cx="12192000" cy="3664858"/>
          </a:xfrm>
          <a:prstGeom prst="rect">
            <a:avLst/>
          </a:prstGeom>
        </p:spPr>
      </p:pic>
      <p:sp>
        <p:nvSpPr>
          <p:cNvPr id="7" name="TextBox 6"/>
          <p:cNvSpPr txBox="1"/>
          <p:nvPr/>
        </p:nvSpPr>
        <p:spPr>
          <a:xfrm>
            <a:off x="336176" y="230457"/>
            <a:ext cx="11483789" cy="2554545"/>
          </a:xfrm>
          <a:prstGeom prst="rect">
            <a:avLst/>
          </a:prstGeom>
          <a:noFill/>
        </p:spPr>
        <p:txBody>
          <a:bodyPr wrap="square" rtlCol="0">
            <a:spAutoFit/>
          </a:bodyPr>
          <a:lstStyle/>
          <a:p>
            <a:pPr algn="ctr"/>
            <a:r>
              <a:rPr lang="as-IN" sz="8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যুক্তিবিদ্যা প্রথম </a:t>
            </a:r>
            <a:r>
              <a:rPr lang="as-IN"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পত্র</a:t>
            </a:r>
            <a:r>
              <a:rPr lang="en-US" sz="80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ের</a:t>
            </a:r>
            <a:r>
              <a:rPr lang="en-US"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 </a:t>
            </a:r>
            <a:r>
              <a:rPr lang="as-IN"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দ্বিতীয় </a:t>
            </a:r>
            <a:r>
              <a:rPr lang="as-IN" sz="8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অধ্যায়ের</a:t>
            </a:r>
            <a:r>
              <a:rPr lang="en-US"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 </a:t>
            </a:r>
            <a:r>
              <a:rPr lang="as-IN" sz="8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প্রথম</a:t>
            </a:r>
            <a:r>
              <a:rPr lang="en-US"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 </a:t>
            </a:r>
            <a:r>
              <a:rPr lang="as-IN"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ক্লাসে </a:t>
            </a:r>
            <a:r>
              <a:rPr lang="as-IN" sz="8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তোমাদের</a:t>
            </a:r>
            <a:endParaRPr lang="en-US"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endParaRPr>
          </a:p>
        </p:txBody>
      </p:sp>
      <p:sp>
        <p:nvSpPr>
          <p:cNvPr id="6" name="TextBox 5"/>
          <p:cNvSpPr txBox="1"/>
          <p:nvPr/>
        </p:nvSpPr>
        <p:spPr>
          <a:xfrm>
            <a:off x="2631582" y="3534685"/>
            <a:ext cx="6928834" cy="3154710"/>
          </a:xfrm>
          <a:prstGeom prst="rect">
            <a:avLst/>
          </a:prstGeom>
          <a:noFill/>
        </p:spPr>
        <p:txBody>
          <a:bodyPr wrap="square" rtlCol="0">
            <a:spAutoFit/>
          </a:bodyPr>
          <a:lstStyle/>
          <a:p>
            <a:r>
              <a:rPr lang="as-IN" sz="19900" b="1" spc="50" dirty="0" smtClean="0">
                <a:ln w="0"/>
                <a:effectLst>
                  <a:innerShdw blurRad="63500" dist="50800" dir="13500000">
                    <a:srgbClr val="000000">
                      <a:alpha val="50000"/>
                    </a:srgbClr>
                  </a:innerShdw>
                </a:effectLst>
                <a:latin typeface="Kalpurush" panose="02000600000000000000" pitchFamily="2" charset="0"/>
                <a:cs typeface="Kalpurush" panose="02000600000000000000" pitchFamily="2" charset="0"/>
              </a:rPr>
              <a:t>স্বাগতম</a:t>
            </a:r>
            <a:endParaRPr lang="en-US" sz="2800" b="1" spc="50" dirty="0">
              <a:ln w="0"/>
              <a:effectLst>
                <a:innerShdw blurRad="63500" dist="50800" dir="13500000">
                  <a:srgbClr val="000000">
                    <a:alpha val="50000"/>
                  </a:srgbClr>
                </a:innerShdw>
              </a:effectLst>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70353350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 y="1323438"/>
            <a:ext cx="12192001" cy="5534562"/>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12192000" cy="1323439"/>
          </a:xfrm>
          <a:prstGeom prst="rect">
            <a:avLst/>
          </a:prstGeom>
        </p:spPr>
      </p:pic>
      <p:sp>
        <p:nvSpPr>
          <p:cNvPr id="2" name="TextBox 1"/>
          <p:cNvSpPr txBox="1"/>
          <p:nvPr/>
        </p:nvSpPr>
        <p:spPr>
          <a:xfrm>
            <a:off x="508822" y="1613844"/>
            <a:ext cx="11404882" cy="3970318"/>
          </a:xfrm>
          <a:prstGeom prst="rect">
            <a:avLst/>
          </a:prstGeom>
          <a:noFill/>
        </p:spPr>
        <p:txBody>
          <a:bodyPr wrap="square" rtlCol="0">
            <a:spAutoFit/>
          </a:bodyPr>
          <a:lstStyle/>
          <a:p>
            <a:r>
              <a:rPr lang="en-US" sz="3600" b="1" dirty="0">
                <a:latin typeface="Kalpurush" panose="02000600000000000000" pitchFamily="2" charset="0"/>
                <a:cs typeface="Kalpurush" panose="02000600000000000000" pitchFamily="2" charset="0"/>
              </a:rPr>
              <a:t>৭. </a:t>
            </a:r>
            <a:r>
              <a:rPr lang="en-US" sz="3600" b="1" dirty="0" err="1">
                <a:latin typeface="Kalpurush" panose="02000600000000000000" pitchFamily="2" charset="0"/>
                <a:cs typeface="Kalpurush" panose="02000600000000000000" pitchFamily="2" charset="0"/>
              </a:rPr>
              <a:t>গণিতে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যুক্তিবিদ্যার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প্রয়োগ</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বিশ্লেষন</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করতেপারবো</a:t>
            </a:r>
            <a:r>
              <a:rPr lang="en-US" sz="3600" b="1" dirty="0">
                <a:latin typeface="Kalpurush" panose="02000600000000000000" pitchFamily="2" charset="0"/>
                <a:cs typeface="Kalpurush" panose="02000600000000000000" pitchFamily="2" charset="0"/>
              </a:rPr>
              <a:t>।</a:t>
            </a:r>
          </a:p>
          <a:p>
            <a:r>
              <a:rPr lang="en-US" sz="3600" b="1" dirty="0">
                <a:latin typeface="Kalpurush" panose="02000600000000000000" pitchFamily="2" charset="0"/>
                <a:cs typeface="Kalpurush" panose="02000600000000000000" pitchFamily="2" charset="0"/>
              </a:rPr>
              <a:t>৮. </a:t>
            </a:r>
            <a:r>
              <a:rPr lang="en-US" sz="3600" b="1" dirty="0" err="1">
                <a:latin typeface="Kalpurush" panose="02000600000000000000" pitchFamily="2" charset="0"/>
                <a:cs typeface="Kalpurush" panose="02000600000000000000" pitchFamily="2" charset="0"/>
              </a:rPr>
              <a:t>যুক্তিবিদ্যা</a:t>
            </a:r>
            <a:r>
              <a:rPr lang="en-US" sz="3600" b="1" dirty="0">
                <a:latin typeface="Kalpurush" panose="02000600000000000000" pitchFamily="2" charset="0"/>
                <a:cs typeface="Kalpurush" panose="02000600000000000000" pitchFamily="2" charset="0"/>
              </a:rPr>
              <a:t> ও </a:t>
            </a:r>
            <a:r>
              <a:rPr lang="en-US" sz="3600" b="1" dirty="0" err="1">
                <a:latin typeface="Kalpurush" panose="02000600000000000000" pitchFamily="2" charset="0"/>
                <a:cs typeface="Kalpurush" panose="02000600000000000000" pitchFamily="2" charset="0"/>
              </a:rPr>
              <a:t>কম্পিউটার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বিজ্ঞানের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অনুবন্ধ</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তুলনা</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পারবো</a:t>
            </a:r>
            <a:r>
              <a:rPr lang="en-US" sz="3600" b="1" dirty="0">
                <a:latin typeface="Kalpurush" panose="02000600000000000000" pitchFamily="2" charset="0"/>
                <a:cs typeface="Kalpurush" panose="02000600000000000000" pitchFamily="2" charset="0"/>
              </a:rPr>
              <a:t>।</a:t>
            </a:r>
          </a:p>
          <a:p>
            <a:r>
              <a:rPr lang="en-US" sz="3600" b="1" dirty="0">
                <a:latin typeface="Kalpurush" panose="02000600000000000000" pitchFamily="2" charset="0"/>
                <a:cs typeface="Kalpurush" panose="02000600000000000000" pitchFamily="2" charset="0"/>
              </a:rPr>
              <a:t>৯. </a:t>
            </a:r>
            <a:r>
              <a:rPr lang="en-US" sz="3600" b="1" dirty="0" err="1">
                <a:latin typeface="Kalpurush" panose="02000600000000000000" pitchFamily="2" charset="0"/>
                <a:cs typeface="Kalpurush" panose="02000600000000000000" pitchFamily="2" charset="0"/>
              </a:rPr>
              <a:t>কম্পিউটার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বিজ্ঞানে</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যুক্তিবিদ্যার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প্রয়োগ</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দেখাতে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পারবো</a:t>
            </a:r>
            <a:r>
              <a:rPr lang="en-US" sz="3600" b="1" dirty="0">
                <a:latin typeface="Kalpurush" panose="02000600000000000000" pitchFamily="2" charset="0"/>
                <a:cs typeface="Kalpurush" panose="02000600000000000000" pitchFamily="2" charset="0"/>
              </a:rPr>
              <a:t>।</a:t>
            </a:r>
          </a:p>
          <a:p>
            <a:r>
              <a:rPr lang="en-US" sz="3600" b="1" dirty="0">
                <a:latin typeface="Kalpurush" panose="02000600000000000000" pitchFamily="2" charset="0"/>
                <a:cs typeface="Kalpurush" panose="02000600000000000000" pitchFamily="2" charset="0"/>
              </a:rPr>
              <a:t>১০. </a:t>
            </a:r>
            <a:r>
              <a:rPr lang="en-US" sz="3600" b="1" dirty="0" err="1">
                <a:latin typeface="Kalpurush" panose="02000600000000000000" pitchFamily="2" charset="0"/>
                <a:cs typeface="Kalpurush" panose="02000600000000000000" pitchFamily="2" charset="0"/>
              </a:rPr>
              <a:t>যুক্তিবিদ্যা</a:t>
            </a:r>
            <a:r>
              <a:rPr lang="en-US" sz="3600" b="1" dirty="0">
                <a:latin typeface="Kalpurush" panose="02000600000000000000" pitchFamily="2" charset="0"/>
                <a:cs typeface="Kalpurush" panose="02000600000000000000" pitchFamily="2" charset="0"/>
              </a:rPr>
              <a:t> ও </a:t>
            </a:r>
            <a:r>
              <a:rPr lang="en-US" sz="3600" b="1" dirty="0" err="1">
                <a:latin typeface="Kalpurush" panose="02000600000000000000" pitchFamily="2" charset="0"/>
                <a:cs typeface="Kalpurush" panose="02000600000000000000" pitchFamily="2" charset="0"/>
              </a:rPr>
              <a:t>শিক্ষার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অনুবন্ধ</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বিশ্লেষণ</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পারবে</a:t>
            </a:r>
            <a:r>
              <a:rPr lang="en-US" sz="3600" b="1" dirty="0">
                <a:latin typeface="Kalpurush" panose="02000600000000000000" pitchFamily="2" charset="0"/>
                <a:cs typeface="Kalpurush" panose="02000600000000000000" pitchFamily="2" charset="0"/>
              </a:rPr>
              <a:t>।</a:t>
            </a:r>
          </a:p>
          <a:p>
            <a:r>
              <a:rPr lang="en-US" sz="3600" b="1" dirty="0">
                <a:latin typeface="Kalpurush" panose="02000600000000000000" pitchFamily="2" charset="0"/>
                <a:cs typeface="Kalpurush" panose="02000600000000000000" pitchFamily="2" charset="0"/>
              </a:rPr>
              <a:t>১১. </a:t>
            </a:r>
            <a:r>
              <a:rPr lang="en-US" sz="3600" b="1" dirty="0" err="1">
                <a:latin typeface="Kalpurush" panose="02000600000000000000" pitchFamily="2" charset="0"/>
                <a:cs typeface="Kalpurush" panose="02000600000000000000" pitchFamily="2" charset="0"/>
              </a:rPr>
              <a:t>বাস্তব</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জীবনে</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যুক্তিবিদ্যার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প্রয়োগের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গুরুত্ব</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ব্যাখ্যা</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পারবো</a:t>
            </a:r>
            <a:r>
              <a:rPr lang="en-US" sz="3600" b="1" dirty="0">
                <a:latin typeface="Kalpurush" panose="02000600000000000000" pitchFamily="2" charset="0"/>
                <a:cs typeface="Kalpurush" panose="02000600000000000000" pitchFamily="2" charset="0"/>
              </a:rPr>
              <a:t>।</a:t>
            </a:r>
          </a:p>
          <a:p>
            <a:r>
              <a:rPr lang="en-US" sz="3600" b="1" dirty="0">
                <a:latin typeface="Kalpurush" panose="02000600000000000000" pitchFamily="2" charset="0"/>
                <a:cs typeface="Kalpurush" panose="02000600000000000000" pitchFamily="2" charset="0"/>
              </a:rPr>
              <a:t>১২. </a:t>
            </a:r>
            <a:r>
              <a:rPr lang="en-US" sz="3600" b="1" dirty="0" err="1">
                <a:latin typeface="Kalpurush" panose="02000600000000000000" pitchFamily="2" charset="0"/>
                <a:cs typeface="Kalpurush" panose="02000600000000000000" pitchFamily="2" charset="0"/>
              </a:rPr>
              <a:t>ব্যক্তিগত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পারিবারিক</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সামাজিক</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সাংস্কৃতিক</a:t>
            </a:r>
            <a:r>
              <a:rPr lang="en-US" sz="3600" b="1" dirty="0">
                <a:latin typeface="Kalpurush" panose="02000600000000000000" pitchFamily="2" charset="0"/>
                <a:cs typeface="Kalpurush" panose="02000600000000000000" pitchFamily="2" charset="0"/>
              </a:rPr>
              <a:t> ও </a:t>
            </a:r>
            <a:r>
              <a:rPr lang="en-US" sz="3600" b="1" dirty="0" err="1">
                <a:latin typeface="Kalpurush" panose="02000600000000000000" pitchFamily="2" charset="0"/>
                <a:cs typeface="Kalpurush" panose="02000600000000000000" pitchFamily="2" charset="0"/>
              </a:rPr>
              <a:t>রাজনৈতিক</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জীবনে</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যুক্তির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প্রয়োগ</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আগ্রহী</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হবো</a:t>
            </a:r>
            <a:r>
              <a:rPr lang="en-US" sz="3600" b="1" dirty="0">
                <a:latin typeface="Kalpurush" panose="02000600000000000000" pitchFamily="2" charset="0"/>
                <a:cs typeface="Kalpurush" panose="02000600000000000000" pitchFamily="2" charset="0"/>
              </a:rPr>
              <a:t>।</a:t>
            </a:r>
          </a:p>
        </p:txBody>
      </p:sp>
      <p:sp>
        <p:nvSpPr>
          <p:cNvPr id="6" name="TextBox 5"/>
          <p:cNvSpPr txBox="1"/>
          <p:nvPr/>
        </p:nvSpPr>
        <p:spPr>
          <a:xfrm>
            <a:off x="376573" y="298363"/>
            <a:ext cx="11438850" cy="1107996"/>
          </a:xfrm>
          <a:prstGeom prst="rect">
            <a:avLst/>
          </a:prstGeom>
          <a:noFill/>
        </p:spPr>
        <p:txBody>
          <a:bodyPr wrap="square" rtlCol="0">
            <a:spAutoFit/>
          </a:bodyPr>
          <a:lstStyle/>
          <a:p>
            <a:r>
              <a:rPr lang="as-IN" sz="6600" b="1" dirty="0">
                <a:ln w="9525">
                  <a:solidFill>
                    <a:schemeClr val="bg1"/>
                  </a:solidFill>
                  <a:prstDash val="solid"/>
                </a:ln>
                <a:blipFill>
                  <a:blip r:embed="rId4"/>
                  <a:tile tx="0" ty="0" sx="100000" sy="100000" flip="none" algn="tl"/>
                </a:blip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দ্বিতীয় অধ্যায়ের পাঠ এসে </a:t>
            </a:r>
            <a:r>
              <a:rPr lang="as-IN" sz="6600" b="1" dirty="0" smtClean="0">
                <a:ln w="9525">
                  <a:solidFill>
                    <a:schemeClr val="bg1"/>
                  </a:solidFill>
                  <a:prstDash val="solid"/>
                </a:ln>
                <a:blipFill>
                  <a:blip r:embed="rId4"/>
                  <a:tile tx="0" ty="0" sx="100000" sy="100000" flip="none" algn="tl"/>
                </a:blip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আমরা</a:t>
            </a:r>
            <a:r>
              <a:rPr lang="en-US" sz="6600" b="1" dirty="0" smtClean="0">
                <a:ln w="9525">
                  <a:solidFill>
                    <a:schemeClr val="bg1"/>
                  </a:solidFill>
                  <a:prstDash val="solid"/>
                </a:ln>
                <a:blipFill>
                  <a:blip r:embed="rId4"/>
                  <a:tile tx="0" ty="0" sx="100000" sy="100000" flip="none" algn="tl"/>
                </a:blip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 </a:t>
            </a:r>
            <a:endParaRPr lang="en-US" sz="6600" b="1" dirty="0" smtClean="0">
              <a:ln w="9525">
                <a:solidFill>
                  <a:schemeClr val="bg1"/>
                </a:solidFill>
                <a:prstDash val="solid"/>
              </a:ln>
              <a:blipFill>
                <a:blip r:embed="rId4"/>
                <a:tile tx="0" ty="0" sx="100000" sy="100000" flip="none" algn="tl"/>
              </a:blip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82529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6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wipe(up)">
                                      <p:cBhvr>
                                        <p:cTn id="22" dur="12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wipe(up)">
                                      <p:cBhvr>
                                        <p:cTn id="27" dur="1200"/>
                                        <p:tgtEl>
                                          <p:spTgt spid="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wipe(up)">
                                      <p:cBhvr>
                                        <p:cTn id="32" dur="12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wipe(up)">
                                      <p:cBhvr>
                                        <p:cTn id="37" dur="12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wipe(up)">
                                      <p:cBhvr>
                                        <p:cTn id="42" dur="12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wipe(up)">
                                      <p:cBhvr>
                                        <p:cTn id="47" dur="12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9" y="0"/>
            <a:ext cx="12192000" cy="1446550"/>
          </a:xfrm>
          <a:prstGeom prst="rect">
            <a:avLst/>
          </a:prstGeom>
        </p:spPr>
      </p:pic>
      <p:sp>
        <p:nvSpPr>
          <p:cNvPr id="4" name="TextBox 3"/>
          <p:cNvSpPr txBox="1"/>
          <p:nvPr/>
        </p:nvSpPr>
        <p:spPr>
          <a:xfrm>
            <a:off x="227554" y="116115"/>
            <a:ext cx="11550836" cy="1107996"/>
          </a:xfrm>
          <a:prstGeom prst="rect">
            <a:avLst/>
          </a:prstGeom>
          <a:noFill/>
        </p:spPr>
        <p:txBody>
          <a:bodyPr wrap="square" rtlCol="0">
            <a:spAutoFit/>
          </a:bodyPr>
          <a:lstStyle/>
          <a:p>
            <a:pPr algn="ctr"/>
            <a:r>
              <a:rPr lang="as-IN" sz="66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আজকের অধ্যায়ও আলোচ্য বিষয়</a:t>
            </a:r>
            <a:endParaRPr lang="en-US" sz="6600" b="1"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endParaRPr>
          </a:p>
        </p:txBody>
      </p:sp>
      <p:sp>
        <p:nvSpPr>
          <p:cNvPr id="7" name="TextBox 6"/>
          <p:cNvSpPr txBox="1"/>
          <p:nvPr/>
        </p:nvSpPr>
        <p:spPr>
          <a:xfrm>
            <a:off x="454422" y="3703579"/>
            <a:ext cx="11736889" cy="1446550"/>
          </a:xfrm>
          <a:prstGeom prst="rect">
            <a:avLst/>
          </a:prstGeom>
          <a:noFill/>
        </p:spPr>
        <p:txBody>
          <a:bodyPr wrap="square" rtlCol="0">
            <a:spAutoFit/>
          </a:bodyPr>
          <a:lstStyle/>
          <a:p>
            <a:pPr algn="ctr"/>
            <a:r>
              <a:rPr lang="as-IN" sz="88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ক্লাস </a:t>
            </a:r>
            <a:r>
              <a:rPr lang="as-IN" sz="88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নম্বর</a:t>
            </a:r>
            <a:r>
              <a:rPr lang="en-US" sz="88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-০১</a:t>
            </a:r>
            <a:endParaRPr lang="en-US" sz="88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p:txBody>
      </p:sp>
      <p:sp>
        <p:nvSpPr>
          <p:cNvPr id="3" name="Rectangle 2"/>
          <p:cNvSpPr/>
          <p:nvPr/>
        </p:nvSpPr>
        <p:spPr>
          <a:xfrm>
            <a:off x="-689" y="5750004"/>
            <a:ext cx="12192000" cy="1107996"/>
          </a:xfrm>
          <a:prstGeom prst="rect">
            <a:avLst/>
          </a:prstGeom>
          <a:blipFill>
            <a:blip r:embed="rId3"/>
            <a:tile tx="0" ty="0" sx="100000" sy="100000" flip="none" algn="tl"/>
          </a:blipFill>
        </p:spPr>
        <p:txBody>
          <a:bodyPr wrap="square">
            <a:spAutoFit/>
          </a:bodyPr>
          <a:lstStyle/>
          <a:p>
            <a:pPr algn="ctr"/>
            <a:r>
              <a:rPr lang="as-IN" sz="6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যুক্তিবিদ্যা ও দর্শন</a:t>
            </a:r>
            <a:endParaRPr lang="en-US" sz="6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p:txBody>
      </p:sp>
      <p:sp>
        <p:nvSpPr>
          <p:cNvPr id="5" name="Rectangle 4"/>
          <p:cNvSpPr/>
          <p:nvPr/>
        </p:nvSpPr>
        <p:spPr>
          <a:xfrm>
            <a:off x="3868466" y="4942392"/>
            <a:ext cx="4455067" cy="1015663"/>
          </a:xfrm>
          <a:prstGeom prst="rect">
            <a:avLst/>
          </a:prstGeom>
          <a:noFill/>
        </p:spPr>
        <p:txBody>
          <a:bodyPr wrap="none">
            <a:spAutoFit/>
          </a:bodyPr>
          <a:lstStyle/>
          <a:p>
            <a:pPr algn="ctr"/>
            <a:r>
              <a:rPr lang="as-IN" sz="60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আলোচ্য </a:t>
            </a:r>
            <a:r>
              <a:rPr lang="as-IN" sz="6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বিষয়</a:t>
            </a:r>
            <a:r>
              <a:rPr lang="en-US" sz="6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endParaRPr lang="en-US" sz="60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p:txBody>
      </p:sp>
      <p:sp>
        <p:nvSpPr>
          <p:cNvPr id="9" name="Up Ribbon 8"/>
          <p:cNvSpPr/>
          <p:nvPr/>
        </p:nvSpPr>
        <p:spPr>
          <a:xfrm>
            <a:off x="0" y="1451579"/>
            <a:ext cx="12191311" cy="2459736"/>
          </a:xfrm>
          <a:prstGeom prst="ribbon2">
            <a:avLst>
              <a:gd name="adj1" fmla="val 33333"/>
              <a:gd name="adj2" fmla="val 75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3183424" y="3143125"/>
            <a:ext cx="5824462" cy="726141"/>
          </a:xfrm>
          <a:prstGeom prst="rect">
            <a:avLst/>
          </a:prstGeom>
          <a:solidFill>
            <a:schemeClr val="accent2"/>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s-IN" sz="4800" b="1" dirty="0">
                <a:ln w="9525">
                  <a:solidFill>
                    <a:schemeClr val="bg1"/>
                  </a:solidFill>
                  <a:prstDash val="solid"/>
                </a:ln>
                <a:effectLst>
                  <a:outerShdw blurRad="12700" dist="38100" dir="2700000" algn="tl" rotWithShape="0">
                    <a:schemeClr val="bg1">
                      <a:lumMod val="50000"/>
                    </a:schemeClr>
                  </a:outerShdw>
                </a:effectLst>
                <a:latin typeface="Kalpurush" panose="02000600000000000000" pitchFamily="2" charset="0"/>
                <a:cs typeface="Kalpurush" panose="02000600000000000000" pitchFamily="2" charset="0"/>
              </a:rPr>
              <a:t>অধ্যায় </a:t>
            </a:r>
            <a:r>
              <a:rPr lang="as-IN" sz="4800" b="1" dirty="0" smtClean="0">
                <a:ln w="9525">
                  <a:solidFill>
                    <a:schemeClr val="bg1"/>
                  </a:solidFill>
                  <a:prstDash val="solid"/>
                </a:ln>
                <a:effectLst>
                  <a:outerShdw blurRad="12700" dist="38100" dir="2700000" algn="tl" rotWithShape="0">
                    <a:schemeClr val="bg1">
                      <a:lumMod val="50000"/>
                    </a:schemeClr>
                  </a:outerShdw>
                </a:effectLst>
                <a:latin typeface="Kalpurush" panose="02000600000000000000" pitchFamily="2" charset="0"/>
                <a:cs typeface="Kalpurush" panose="02000600000000000000" pitchFamily="2" charset="0"/>
              </a:rPr>
              <a:t>নাম্বার</a:t>
            </a:r>
            <a:r>
              <a:rPr lang="en-US" sz="4800" b="1" dirty="0" smtClean="0">
                <a:ln w="9525">
                  <a:solidFill>
                    <a:schemeClr val="bg1"/>
                  </a:solidFill>
                  <a:prstDash val="solid"/>
                </a:ln>
                <a:effectLst>
                  <a:outerShdw blurRad="12700" dist="38100" dir="2700000" algn="tl" rotWithShape="0">
                    <a:schemeClr val="bg1">
                      <a:lumMod val="50000"/>
                    </a:schemeClr>
                  </a:outerShdw>
                </a:effectLst>
                <a:latin typeface="Kalpurush" panose="02000600000000000000" pitchFamily="2" charset="0"/>
                <a:cs typeface="Kalpurush" panose="02000600000000000000" pitchFamily="2" charset="0"/>
              </a:rPr>
              <a:t>- ০২ </a:t>
            </a:r>
            <a:endParaRPr lang="en-US" sz="15600" b="1" dirty="0">
              <a:ln w="9525">
                <a:solidFill>
                  <a:schemeClr val="bg1"/>
                </a:solidFill>
                <a:prstDash val="solid"/>
              </a:ln>
              <a:effectLst>
                <a:outerShdw blurRad="12700" dist="38100" dir="2700000" algn="tl" rotWithShape="0">
                  <a:schemeClr val="bg1">
                    <a:lumMod val="50000"/>
                  </a:schemeClr>
                </a:outerShdw>
              </a:effectLst>
              <a:latin typeface="Kalpurush" panose="02000600000000000000" pitchFamily="2" charset="0"/>
              <a:cs typeface="Kalpurush" panose="02000600000000000000" pitchFamily="2" charset="0"/>
            </a:endParaRPr>
          </a:p>
        </p:txBody>
      </p:sp>
      <p:sp>
        <p:nvSpPr>
          <p:cNvPr id="11" name="Title 1"/>
          <p:cNvSpPr txBox="1">
            <a:spLocks/>
          </p:cNvSpPr>
          <p:nvPr/>
        </p:nvSpPr>
        <p:spPr>
          <a:xfrm>
            <a:off x="640890" y="1083764"/>
            <a:ext cx="11137500" cy="2143877"/>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7000"/>
              </a:lnSpc>
              <a:spcBef>
                <a:spcPts val="0"/>
              </a:spcBef>
            </a:pPr>
            <a:r>
              <a:rPr lang="as-IN" sz="6600" b="1" dirty="0">
                <a:latin typeface="Kalpurush" panose="02000600000000000000" pitchFamily="2" charset="0"/>
                <a:cs typeface="Kalpurush" panose="02000600000000000000" pitchFamily="2" charset="0"/>
              </a:rPr>
              <a:t>যুক্তিবিদ্যার প্রয়োগিক দি</a:t>
            </a:r>
            <a:r>
              <a:rPr lang="en-US" sz="6600" b="1" dirty="0">
                <a:latin typeface="Kalpurush" panose="02000600000000000000" pitchFamily="2" charset="0"/>
                <a:cs typeface="Kalpurush" panose="02000600000000000000" pitchFamily="2" charset="0"/>
              </a:rPr>
              <a:t>ক</a:t>
            </a:r>
            <a:endParaRPr lang="en-US" sz="3600" b="1" dirty="0">
              <a:latin typeface="Kalpurush" panose="02000600000000000000" pitchFamily="2" charset="0"/>
              <a:ea typeface="Calibri" panose="020F0502020204030204" pitchFamily="34" charset="0"/>
              <a:cs typeface="Kalpurush" panose="02000600000000000000" pitchFamily="2" charset="0"/>
            </a:endParaRPr>
          </a:p>
        </p:txBody>
      </p:sp>
    </p:spTree>
    <p:extLst>
      <p:ext uri="{BB962C8B-B14F-4D97-AF65-F5344CB8AC3E}">
        <p14:creationId xmlns:p14="http://schemas.microsoft.com/office/powerpoint/2010/main" val="179086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up)">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up)">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left)">
                                      <p:cBhvr>
                                        <p:cTn id="4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3" grpId="0" animBg="1"/>
      <p:bldP spid="5" grpId="0"/>
      <p:bldP spid="9" grpId="0" animBg="1"/>
      <p:bldP spid="10"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879"/>
            <a:ext cx="12192000" cy="1325563"/>
          </a:xfrm>
          <a:solidFill>
            <a:srgbClr val="00B050"/>
          </a:solidFill>
        </p:spPr>
        <p:txBody>
          <a:bodyPr>
            <a:normAutofit fontScale="90000"/>
          </a:bodyPr>
          <a:lstStyle/>
          <a:p>
            <a:pPr algn="ctr"/>
            <a:r>
              <a:rPr lang="en-US" sz="4800" b="1" dirty="0" smtClean="0">
                <a:latin typeface="UrmeeMJ" panose="00000400000000000000" pitchFamily="2" charset="0"/>
                <a:cs typeface="UrmeeMJ" panose="00000400000000000000" pitchFamily="2" charset="0"/>
              </a:rPr>
              <a:t>cvV-01</a:t>
            </a:r>
            <a:br>
              <a:rPr lang="en-US" sz="4800" b="1" dirty="0" smtClean="0">
                <a:latin typeface="UrmeeMJ" panose="00000400000000000000" pitchFamily="2" charset="0"/>
                <a:cs typeface="UrmeeMJ" panose="00000400000000000000" pitchFamily="2" charset="0"/>
              </a:rPr>
            </a:br>
            <a:r>
              <a:rPr lang="bn-IN" sz="6000" b="1" dirty="0">
                <a:latin typeface="Kalpurush" panose="02000600000000000000" pitchFamily="2" charset="0"/>
                <a:cs typeface="Kalpurush" panose="02000600000000000000" pitchFamily="2" charset="0"/>
              </a:rPr>
              <a:t>যুক্তিবিদ্যা ও দর্শন </a:t>
            </a:r>
            <a:r>
              <a:rPr lang="en-US" sz="6000" b="1" dirty="0" smtClean="0">
                <a:latin typeface="Kalpurush" panose="02000600000000000000" pitchFamily="2" charset="0"/>
                <a:cs typeface="Kalpurush" panose="02000600000000000000" pitchFamily="2" charset="0"/>
              </a:rPr>
              <a:t>( Logic </a:t>
            </a:r>
            <a:r>
              <a:rPr lang="en-US" sz="6000" b="1" dirty="0">
                <a:latin typeface="Kalpurush" panose="02000600000000000000" pitchFamily="2" charset="0"/>
                <a:cs typeface="Kalpurush" panose="02000600000000000000" pitchFamily="2" charset="0"/>
              </a:rPr>
              <a:t>and Philosophy </a:t>
            </a:r>
            <a:r>
              <a:rPr lang="en-US" sz="6000" b="1" dirty="0" smtClean="0">
                <a:latin typeface="Kalpurush" panose="02000600000000000000" pitchFamily="2" charset="0"/>
                <a:cs typeface="Kalpurush" panose="02000600000000000000" pitchFamily="2" charset="0"/>
              </a:rPr>
              <a:t>)</a:t>
            </a:r>
            <a:endParaRPr lang="en-US" sz="6000" b="1" dirty="0">
              <a:latin typeface="Kalpurush" panose="02000600000000000000" pitchFamily="2" charset="0"/>
              <a:cs typeface="Kalpurush" panose="02000600000000000000" pitchFamily="2" charset="0"/>
            </a:endParaRPr>
          </a:p>
        </p:txBody>
      </p:sp>
      <p:sp>
        <p:nvSpPr>
          <p:cNvPr id="3" name="TextBox 2"/>
          <p:cNvSpPr txBox="1"/>
          <p:nvPr/>
        </p:nvSpPr>
        <p:spPr>
          <a:xfrm>
            <a:off x="0" y="1429555"/>
            <a:ext cx="12192000" cy="5632311"/>
          </a:xfrm>
          <a:prstGeom prst="rect">
            <a:avLst/>
          </a:prstGeom>
          <a:noFill/>
        </p:spPr>
        <p:txBody>
          <a:bodyPr wrap="square" rtlCol="0">
            <a:spAutoFit/>
          </a:bodyPr>
          <a:lstStyle/>
          <a:p>
            <a:pPr algn="just"/>
            <a:r>
              <a:rPr lang="bn-IN" sz="4000" b="1" dirty="0">
                <a:latin typeface="Kalpurush" panose="02000600000000000000" pitchFamily="2" charset="0"/>
                <a:cs typeface="Kalpurush" panose="02000600000000000000" pitchFamily="2" charset="0"/>
              </a:rPr>
              <a:t>দর্শনের অন্যতম শাখা হলো মূল্যবিদ্যা। আর মূল্যবিদ্যার রয়েছে তিনটি শাখা</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যথা</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১</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যুক্তিবিদ্যা</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২</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নীতিবিদ্যা ও ৩</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নন্দনতত্ত্ব। তাই যুক্তিবিদ্যা দর্শনের একটি শাখা । দর্শন ও যুক্তিবিদ্যা ঘনিষ্ঠ সম্পর্কে সম্পর্কযুক্ত। তবে যুক্তিবিদ্যার সাথে দর্শনের সম্পর্ক বিশ্লেষণের আগে বিষয়দুটির স্বরূপ জানা আবশ্যক। কেননা যুক্তিবিদ্যা ও দর্শনের স্বরূপ জানা থাকলে এদের মধ্যকার সম্পর্ক নির্ণয় করা সহজ হবে। আমরা আগের </a:t>
            </a:r>
            <a:r>
              <a:rPr lang="bn-IN" sz="4000" b="1" dirty="0" smtClean="0">
                <a:latin typeface="Kalpurush" panose="02000600000000000000" pitchFamily="2" charset="0"/>
                <a:cs typeface="Kalpurush" panose="02000600000000000000" pitchFamily="2" charset="0"/>
              </a:rPr>
              <a:t>অনুচ্ছেদে</a:t>
            </a:r>
            <a:r>
              <a:rPr lang="en-US" sz="4000" b="1" dirty="0" smtClean="0">
                <a:latin typeface="Kalpurush" panose="02000600000000000000" pitchFamily="2" charset="0"/>
                <a:cs typeface="Kalpurush" panose="02000600000000000000" pitchFamily="2" charset="0"/>
              </a:rPr>
              <a:t> (পাঠ-৩ ও ৮) এ</a:t>
            </a:r>
            <a:r>
              <a:rPr lang="bn-IN" sz="4000" b="1" dirty="0" smtClean="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যুক্তিবিদ্যার প্রকৃতি ব্যাখ্যা করেছি। এখন দর্শনের স্বরূপ নিয়ে সংক্ষেপে আলোচনা করে উভয়ের মধ্যে সম্পর্ক ব্যাখ্যা করবো। </a:t>
            </a:r>
            <a:r>
              <a:rPr lang="en-US" sz="4000" b="1" dirty="0" smtClean="0">
                <a:latin typeface="Kalpurush" panose="02000600000000000000" pitchFamily="2" charset="0"/>
                <a:cs typeface="Kalpurush" panose="02000600000000000000" pitchFamily="2" charset="0"/>
              </a:rPr>
              <a:t> </a:t>
            </a:r>
            <a:endParaRPr lang="en-US" sz="40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71081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38635"/>
            <a:ext cx="12067504" cy="6863417"/>
          </a:xfrm>
          <a:prstGeom prst="rect">
            <a:avLst/>
          </a:prstGeom>
          <a:noFill/>
        </p:spPr>
        <p:txBody>
          <a:bodyPr wrap="square" rtlCol="0">
            <a:spAutoFit/>
          </a:bodyPr>
          <a:lstStyle/>
          <a:p>
            <a:pPr algn="just"/>
            <a:r>
              <a:rPr lang="bn-IN" sz="44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দর্শন</a:t>
            </a:r>
            <a:r>
              <a:rPr lang="en-US" sz="44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endParaRPr lang="en-US" sz="44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a:p>
            <a:pPr algn="just"/>
            <a:r>
              <a:rPr lang="bn-IN" sz="4000" b="1" dirty="0" smtClean="0">
                <a:latin typeface="Kalpurush" panose="02000600000000000000" pitchFamily="2" charset="0"/>
                <a:cs typeface="Kalpurush" panose="02000600000000000000" pitchFamily="2" charset="0"/>
              </a:rPr>
              <a:t>দর্শনকে </a:t>
            </a:r>
            <a:r>
              <a:rPr lang="bn-IN" sz="4000" b="1" dirty="0">
                <a:latin typeface="Kalpurush" panose="02000600000000000000" pitchFamily="2" charset="0"/>
                <a:cs typeface="Kalpurush" panose="02000600000000000000" pitchFamily="2" charset="0"/>
              </a:rPr>
              <a:t>বিভিন্ন দার্শনিক বিভিন্নভাবে সংজ্ঞায়িত করেছেন। দার্শনিক তত্ত্ব যেমন বৈচিত্র্যপূর্ণ তেমনি বৈচিত্র্য রয়েছে দর্শনের সংজ্ঞায়। যে দার্শনিক যে ধরনের মতাদর্শে বিশ্বাসী সে দার্শনিক সেরকম করে দর্শনের সংজ্ঞা দিতে চেষ্টা করেন। সমকালীন যুগের শ্রেষ্ঠতম দার্শনিক বার্ট্রান্ড রাসেল</a:t>
            </a:r>
            <a:r>
              <a:rPr lang="en-US" sz="4000" b="1" dirty="0">
                <a:latin typeface="Kalpurush" panose="02000600000000000000" pitchFamily="2" charset="0"/>
                <a:cs typeface="Kalpurush" panose="02000600000000000000" pitchFamily="2" charset="0"/>
              </a:rPr>
              <a:t>-</a:t>
            </a:r>
            <a:r>
              <a:rPr lang="bn-IN" sz="4000" b="1" dirty="0">
                <a:latin typeface="Kalpurush" panose="02000600000000000000" pitchFamily="2" charset="0"/>
                <a:cs typeface="Kalpurush" panose="02000600000000000000" pitchFamily="2" charset="0"/>
              </a:rPr>
              <a:t>এর ভাষায় </a:t>
            </a:r>
            <a:r>
              <a:rPr lang="en-US" sz="4000" b="1" dirty="0" smtClean="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আমরা যে দর্শন গ্রহণ করবো তার সাথে মিলিয়ে দর্শন এর সংজ্ঞারও </a:t>
            </a:r>
            <a:r>
              <a:rPr lang="bn-IN" sz="4000" b="1" dirty="0" smtClean="0">
                <a:latin typeface="Kalpurush" panose="02000600000000000000" pitchFamily="2" charset="0"/>
                <a:cs typeface="Kalpurush" panose="02000600000000000000" pitchFamily="2" charset="0"/>
              </a:rPr>
              <a:t>পার্থক্য</a:t>
            </a:r>
            <a:r>
              <a:rPr lang="en-US" sz="4000" b="1" dirty="0" smtClean="0">
                <a:latin typeface="Kalpurush" panose="02000600000000000000" pitchFamily="2" charset="0"/>
                <a:cs typeface="Kalpurush" panose="02000600000000000000" pitchFamily="2" charset="0"/>
              </a:rPr>
              <a:t> </a:t>
            </a:r>
            <a:r>
              <a:rPr lang="bn-IN" sz="4000" b="1" dirty="0" smtClean="0">
                <a:latin typeface="Kalpurush" panose="02000600000000000000" pitchFamily="2" charset="0"/>
                <a:cs typeface="Kalpurush" panose="02000600000000000000" pitchFamily="2" charset="0"/>
              </a:rPr>
              <a:t>ঘটবে</a:t>
            </a:r>
            <a:r>
              <a:rPr lang="bn-IN" sz="4000" b="1" dirty="0">
                <a:latin typeface="Kalpurush" panose="02000600000000000000" pitchFamily="2" charset="0"/>
                <a:cs typeface="Kalpurush" panose="02000600000000000000" pitchFamily="2" charset="0"/>
              </a:rPr>
              <a:t>।</a:t>
            </a:r>
            <a:r>
              <a:rPr lang="en-US" sz="4000" b="1" dirty="0" smtClean="0">
                <a:latin typeface="Kalpurush" panose="02000600000000000000" pitchFamily="2" charset="0"/>
                <a:cs typeface="Kalpurush" panose="02000600000000000000" pitchFamily="2" charset="0"/>
              </a:rPr>
              <a:t>” </a:t>
            </a:r>
            <a:r>
              <a:rPr lang="bn-IN" sz="4000" b="1" dirty="0" smtClean="0">
                <a:latin typeface="Kalpurush" panose="02000600000000000000" pitchFamily="2" charset="0"/>
                <a:cs typeface="Kalpurush" panose="02000600000000000000" pitchFamily="2" charset="0"/>
              </a:rPr>
              <a:t>তবে </a:t>
            </a:r>
            <a:r>
              <a:rPr lang="bn-IN" sz="4000" b="1" dirty="0">
                <a:latin typeface="Kalpurush" panose="02000600000000000000" pitchFamily="2" charset="0"/>
                <a:cs typeface="Kalpurush" panose="02000600000000000000" pitchFamily="2" charset="0"/>
              </a:rPr>
              <a:t>এ পর্যন্ত দর্শনের গতিবিধি ও মূল চেতনার প্রতি দৃষ্টি রেখে দর্শনের সংজ্ঞায় বলা যায়</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মানুষের প্রকৃতি এবং তার চারপাশের জগৎ সম্পর্কিত কিছু মৌলিক বা সর্বজনীন বিষয়ে যৌক্তিক হলো দর্শন। দর্শনের এ সংজ্ঞার মধ্যেই যুক্তি কথাটি রয়েছে।</a:t>
            </a:r>
            <a:endParaRPr lang="en-US" sz="40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305628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8788"/>
            <a:ext cx="12191999" cy="2308324"/>
          </a:xfrm>
          <a:prstGeom prst="rect">
            <a:avLst/>
          </a:prstGeom>
          <a:noFill/>
        </p:spPr>
        <p:txBody>
          <a:bodyPr wrap="square" rtlCol="0">
            <a:spAutoFit/>
          </a:bodyPr>
          <a:lstStyle/>
          <a:p>
            <a:pPr algn="just"/>
            <a:r>
              <a:rPr lang="bn-IN" sz="4800" b="1" dirty="0" smtClean="0">
                <a:latin typeface="Kalpurush" panose="02000600000000000000" pitchFamily="2" charset="0"/>
                <a:cs typeface="Kalpurush" panose="02000600000000000000" pitchFamily="2" charset="0"/>
              </a:rPr>
              <a:t>প্রকৃতপক্ষে </a:t>
            </a:r>
            <a:r>
              <a:rPr lang="bn-IN" sz="4800" b="1" dirty="0">
                <a:latin typeface="Kalpurush" panose="02000600000000000000" pitchFamily="2" charset="0"/>
                <a:cs typeface="Kalpurush" panose="02000600000000000000" pitchFamily="2" charset="0"/>
              </a:rPr>
              <a:t>দর্শন ও যুক্তিবিদ্যা গভীরভাবে সম্পর্কযুক্ত। তবে যুক্তিবিদ্যা ও দর্শনের সম্পর্কের পাশাপাশি এদের মধ্যকার পার্থক্য বা বৈসাদৃশ্যও স্পষ্ট করা দরকার। </a:t>
            </a:r>
            <a:endParaRPr lang="en-US" sz="48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38305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 y="384281"/>
            <a:ext cx="12075458" cy="5509200"/>
          </a:xfrm>
          <a:prstGeom prst="rect">
            <a:avLst/>
          </a:prstGeom>
          <a:noFill/>
        </p:spPr>
        <p:txBody>
          <a:bodyPr wrap="square" rtlCol="0">
            <a:spAutoFit/>
          </a:bodyPr>
          <a:lstStyle/>
          <a:p>
            <a:pPr algn="just"/>
            <a:r>
              <a:rPr lang="bn-IN" sz="5400" b="1" u="sng"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জেনে </a:t>
            </a:r>
            <a:r>
              <a:rPr lang="bn-IN" sz="5400" b="1" u="sng"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রাখো</a:t>
            </a:r>
            <a:r>
              <a:rPr lang="en-US" sz="5400" b="1" u="sng"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endParaRPr lang="en-US" sz="5400" b="1" u="sng"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a:p>
            <a:pPr algn="just"/>
            <a:endParaRPr lang="en-US" sz="2400" b="1" u="sng"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a:p>
            <a:pPr algn="just"/>
            <a:r>
              <a:rPr lang="bn-IN" sz="5400" b="1" u="sng" dirty="0" smtClean="0">
                <a:latin typeface="Kalpurush" panose="02000600000000000000" pitchFamily="2" charset="0"/>
                <a:cs typeface="Kalpurush" panose="02000600000000000000" pitchFamily="2" charset="0"/>
              </a:rPr>
              <a:t>যে </a:t>
            </a:r>
            <a:r>
              <a:rPr lang="bn-IN" sz="5400" b="1" u="sng" dirty="0">
                <a:latin typeface="Kalpurush" panose="02000600000000000000" pitchFamily="2" charset="0"/>
                <a:cs typeface="Kalpurush" panose="02000600000000000000" pitchFamily="2" charset="0"/>
              </a:rPr>
              <a:t>বিদ্যা যুক্তি ও তার সহায়ক প্রক্রিয়া </a:t>
            </a:r>
            <a:r>
              <a:rPr lang="en-US" sz="5400" b="1" u="sng" dirty="0" err="1" smtClean="0">
                <a:latin typeface="Kalpurush" panose="02000600000000000000" pitchFamily="2" charset="0"/>
                <a:cs typeface="Kalpurush" panose="02000600000000000000" pitchFamily="2" charset="0"/>
              </a:rPr>
              <a:t>নিয়ে</a:t>
            </a:r>
            <a:r>
              <a:rPr lang="en-US" sz="5400" b="1" u="sng" dirty="0" smtClean="0">
                <a:latin typeface="Kalpurush" panose="02000600000000000000" pitchFamily="2" charset="0"/>
                <a:cs typeface="Kalpurush" panose="02000600000000000000" pitchFamily="2" charset="0"/>
              </a:rPr>
              <a:t> </a:t>
            </a:r>
            <a:r>
              <a:rPr lang="bn-IN" sz="5400" b="1" u="sng" dirty="0" smtClean="0">
                <a:latin typeface="Kalpurush" panose="02000600000000000000" pitchFamily="2" charset="0"/>
                <a:cs typeface="Kalpurush" panose="02000600000000000000" pitchFamily="2" charset="0"/>
              </a:rPr>
              <a:t>আলোচনা করে</a:t>
            </a:r>
            <a:r>
              <a:rPr lang="en-US" sz="5400" b="1" u="sng" dirty="0" smtClean="0">
                <a:latin typeface="Kalpurush" panose="02000600000000000000" pitchFamily="2" charset="0"/>
                <a:cs typeface="Kalpurush" panose="02000600000000000000" pitchFamily="2" charset="0"/>
              </a:rPr>
              <a:t> </a:t>
            </a:r>
            <a:r>
              <a:rPr lang="en-US" sz="5400" b="1" u="sng" dirty="0" err="1" smtClean="0">
                <a:latin typeface="Kalpurush" panose="02000600000000000000" pitchFamily="2" charset="0"/>
                <a:cs typeface="Kalpurush" panose="02000600000000000000" pitchFamily="2" charset="0"/>
              </a:rPr>
              <a:t>তাকে</a:t>
            </a:r>
            <a:r>
              <a:rPr lang="bn-IN" sz="5400" b="1" u="sng" dirty="0" smtClean="0">
                <a:latin typeface="Kalpurush" panose="02000600000000000000" pitchFamily="2" charset="0"/>
                <a:cs typeface="Kalpurush" panose="02000600000000000000" pitchFamily="2" charset="0"/>
              </a:rPr>
              <a:t> </a:t>
            </a:r>
            <a:r>
              <a:rPr lang="bn-IN" sz="5400" b="1" u="sng" dirty="0">
                <a:latin typeface="Kalpurush" panose="02000600000000000000" pitchFamily="2" charset="0"/>
                <a:cs typeface="Kalpurush" panose="02000600000000000000" pitchFamily="2" charset="0"/>
              </a:rPr>
              <a:t>যুক্তিবিদ্যা বলে। অন্যদিকে মানবমনে উত্থাপিত জীবন এবং জগৎ সংক্রান্ত নানাবিধ প্রশ্নের সঠিক উত্তর আবিষ্কারের চেষ্টাকে বলা হয় দর্শন</a:t>
            </a:r>
            <a:r>
              <a:rPr lang="bn-IN" sz="5400" b="1" u="sng" dirty="0" smtClean="0">
                <a:latin typeface="Kalpurush" panose="02000600000000000000" pitchFamily="2" charset="0"/>
                <a:cs typeface="Kalpurush" panose="02000600000000000000" pitchFamily="2" charset="0"/>
              </a:rPr>
              <a:t>।</a:t>
            </a:r>
            <a:endParaRPr lang="en-US" sz="54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95424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up)">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193185"/>
            <a:ext cx="12080383" cy="6186309"/>
          </a:xfrm>
          <a:prstGeom prst="rect">
            <a:avLst/>
          </a:prstGeom>
          <a:noFill/>
        </p:spPr>
        <p:txBody>
          <a:bodyPr wrap="square" rtlCol="0">
            <a:spAutoFit/>
          </a:bodyPr>
          <a:lstStyle/>
          <a:p>
            <a:pPr algn="just"/>
            <a:r>
              <a:rPr lang="bn-IN" sz="3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যুক্তিবিদ্যার সাথে দর্শনের সাদৃশ্যঃ </a:t>
            </a:r>
            <a:endParaRPr lang="en-US" sz="36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a:p>
            <a:pPr algn="just"/>
            <a:r>
              <a:rPr lang="bn-IN" sz="3600" b="1" dirty="0" smtClean="0">
                <a:latin typeface="Kalpurush" panose="02000600000000000000" pitchFamily="2" charset="0"/>
                <a:cs typeface="Kalpurush" panose="02000600000000000000" pitchFamily="2" charset="0"/>
              </a:rPr>
              <a:t>যুক্তিবিদ্যা </a:t>
            </a:r>
            <a:r>
              <a:rPr lang="bn-IN" sz="3600" b="1" dirty="0">
                <a:latin typeface="Kalpurush" panose="02000600000000000000" pitchFamily="2" charset="0"/>
                <a:cs typeface="Kalpurush" panose="02000600000000000000" pitchFamily="2" charset="0"/>
              </a:rPr>
              <a:t>ও দর্শন ঘনিষ্ঠভাবে সম্পর্কযুক্ত। দর্শনেরই একটি শাখা হলো যুক্তিবিদ্যা। বিষয়বস্তু বা আলোচ্যসূচি অনুযায়ী দর্শনকে তিনভাগে ভাগ করা যায়। যথা</a:t>
            </a:r>
            <a:r>
              <a:rPr lang="en-US" sz="3600" b="1" dirty="0">
                <a:latin typeface="Kalpurush" panose="02000600000000000000" pitchFamily="2" charset="0"/>
                <a:cs typeface="Kalpurush" panose="02000600000000000000" pitchFamily="2" charset="0"/>
              </a:rPr>
              <a:t>- </a:t>
            </a:r>
            <a:r>
              <a:rPr lang="bn-IN" sz="3600" b="1" dirty="0">
                <a:latin typeface="Kalpurush" panose="02000600000000000000" pitchFamily="2" charset="0"/>
                <a:cs typeface="Kalpurush" panose="02000600000000000000" pitchFamily="2" charset="0"/>
              </a:rPr>
              <a:t>১</a:t>
            </a:r>
            <a:r>
              <a:rPr lang="en-US" sz="3600" b="1" dirty="0">
                <a:latin typeface="Kalpurush" panose="02000600000000000000" pitchFamily="2" charset="0"/>
                <a:cs typeface="Kalpurush" panose="02000600000000000000" pitchFamily="2" charset="0"/>
              </a:rPr>
              <a:t>.</a:t>
            </a:r>
            <a:r>
              <a:rPr lang="bn-IN" sz="3600" b="1" dirty="0">
                <a:latin typeface="Kalpurush" panose="02000600000000000000" pitchFamily="2" charset="0"/>
                <a:cs typeface="Kalpurush" panose="02000600000000000000" pitchFamily="2" charset="0"/>
              </a:rPr>
              <a:t> জ্ঞানবিদ্যা</a:t>
            </a:r>
            <a:r>
              <a:rPr lang="en-US" sz="3600" b="1" dirty="0">
                <a:latin typeface="Kalpurush" panose="02000600000000000000" pitchFamily="2" charset="0"/>
                <a:cs typeface="Kalpurush" panose="02000600000000000000" pitchFamily="2" charset="0"/>
              </a:rPr>
              <a:t>, </a:t>
            </a:r>
            <a:r>
              <a:rPr lang="bn-IN" sz="3600" b="1" dirty="0">
                <a:latin typeface="Kalpurush" panose="02000600000000000000" pitchFamily="2" charset="0"/>
                <a:cs typeface="Kalpurush" panose="02000600000000000000" pitchFamily="2" charset="0"/>
              </a:rPr>
              <a:t>২</a:t>
            </a:r>
            <a:r>
              <a:rPr lang="en-US" sz="3600" b="1" dirty="0">
                <a:latin typeface="Kalpurush" panose="02000600000000000000" pitchFamily="2" charset="0"/>
                <a:cs typeface="Kalpurush" panose="02000600000000000000" pitchFamily="2" charset="0"/>
              </a:rPr>
              <a:t>. </a:t>
            </a:r>
            <a:r>
              <a:rPr lang="bn-IN" sz="3600" b="1" dirty="0">
                <a:latin typeface="Kalpurush" panose="02000600000000000000" pitchFamily="2" charset="0"/>
                <a:cs typeface="Kalpurush" panose="02000600000000000000" pitchFamily="2" charset="0"/>
              </a:rPr>
              <a:t>অধিবিদ্যা ও ৩</a:t>
            </a:r>
            <a:r>
              <a:rPr lang="en-US" sz="3600" b="1" dirty="0">
                <a:latin typeface="Kalpurush" panose="02000600000000000000" pitchFamily="2" charset="0"/>
                <a:cs typeface="Kalpurush" panose="02000600000000000000" pitchFamily="2" charset="0"/>
              </a:rPr>
              <a:t>.</a:t>
            </a:r>
            <a:r>
              <a:rPr lang="bn-IN" sz="3600" b="1" dirty="0">
                <a:latin typeface="Kalpurush" panose="02000600000000000000" pitchFamily="2" charset="0"/>
                <a:cs typeface="Kalpurush" panose="02000600000000000000" pitchFamily="2" charset="0"/>
              </a:rPr>
              <a:t> মূল্যবিদ্যা</a:t>
            </a:r>
            <a:r>
              <a:rPr lang="bn-IN" sz="3600" b="1" dirty="0" smtClean="0">
                <a:latin typeface="Kalpurush" panose="02000600000000000000" pitchFamily="2" charset="0"/>
                <a:cs typeface="Kalpurush" panose="02000600000000000000" pitchFamily="2" charset="0"/>
              </a:rPr>
              <a:t>।</a:t>
            </a:r>
            <a:r>
              <a:rPr lang="en-US" sz="3600" b="1" dirty="0">
                <a:latin typeface="Kalpurush" panose="02000600000000000000" pitchFamily="2" charset="0"/>
                <a:cs typeface="Kalpurush" panose="02000600000000000000" pitchFamily="2" charset="0"/>
              </a:rPr>
              <a:t> </a:t>
            </a:r>
            <a:r>
              <a:rPr lang="bn-IN" sz="3600" b="1" dirty="0" smtClean="0">
                <a:latin typeface="Kalpurush" panose="02000600000000000000" pitchFamily="2" charset="0"/>
                <a:cs typeface="Kalpurush" panose="02000600000000000000" pitchFamily="2" charset="0"/>
              </a:rPr>
              <a:t>আর </a:t>
            </a:r>
            <a:r>
              <a:rPr lang="bn-IN" sz="3600" b="1" dirty="0">
                <a:latin typeface="Kalpurush" panose="02000600000000000000" pitchFamily="2" charset="0"/>
                <a:cs typeface="Kalpurush" panose="02000600000000000000" pitchFamily="2" charset="0"/>
              </a:rPr>
              <a:t>যুক্তিবিদ্যা হচ্ছে মল্যবিদ্যার তিনটি শাখার একটি। এর অন্য দুটি শাখা হচ্ছে। নীতিবিদ্যা ও নন্দনতত্ত। তাই </a:t>
            </a:r>
            <a:r>
              <a:rPr lang="bn-IN" sz="3600" b="1" dirty="0" smtClean="0">
                <a:latin typeface="Kalpurush" panose="02000600000000000000" pitchFamily="2" charset="0"/>
                <a:cs typeface="Kalpurush" panose="02000600000000000000" pitchFamily="2" charset="0"/>
              </a:rPr>
              <a:t>য</a:t>
            </a:r>
            <a:r>
              <a:rPr lang="en-US" sz="3600" b="1" dirty="0">
                <a:latin typeface="Kalpurush" panose="02000600000000000000" pitchFamily="2" charset="0"/>
                <a:cs typeface="Kalpurush" panose="02000600000000000000" pitchFamily="2" charset="0"/>
              </a:rPr>
              <a:t>ু</a:t>
            </a:r>
            <a:r>
              <a:rPr lang="bn-IN" sz="3600" b="1" dirty="0" smtClean="0">
                <a:latin typeface="Kalpurush" panose="02000600000000000000" pitchFamily="2" charset="0"/>
                <a:cs typeface="Kalpurush" panose="02000600000000000000" pitchFamily="2" charset="0"/>
              </a:rPr>
              <a:t>ক্তিবিদ্যা </a:t>
            </a:r>
            <a:r>
              <a:rPr lang="bn-IN" sz="3600" b="1" dirty="0">
                <a:latin typeface="Kalpurush" panose="02000600000000000000" pitchFamily="2" charset="0"/>
                <a:cs typeface="Kalpurush" panose="02000600000000000000" pitchFamily="2" charset="0"/>
              </a:rPr>
              <a:t>হচ্ছে দর্শনেরই একটি শাখা। এবং এই কারণে এরা ঘনিষ্ঠভাবে সম্পর্কযুক্ত। </a:t>
            </a:r>
            <a:endParaRPr lang="en-US" sz="3600" b="1" dirty="0">
              <a:latin typeface="Kalpurush" panose="02000600000000000000" pitchFamily="2" charset="0"/>
              <a:cs typeface="Kalpurush" panose="02000600000000000000" pitchFamily="2" charset="0"/>
            </a:endParaRPr>
          </a:p>
          <a:p>
            <a:pPr algn="just"/>
            <a:r>
              <a:rPr lang="bn-IN" sz="3600" b="1" dirty="0" smtClean="0">
                <a:latin typeface="Kalpurush" panose="02000600000000000000" pitchFamily="2" charset="0"/>
                <a:cs typeface="Kalpurush" panose="02000600000000000000" pitchFamily="2" charset="0"/>
              </a:rPr>
              <a:t>যেকোনো </a:t>
            </a:r>
            <a:r>
              <a:rPr lang="bn-IN" sz="3600" b="1" dirty="0">
                <a:latin typeface="Kalpurush" panose="02000600000000000000" pitchFamily="2" charset="0"/>
                <a:cs typeface="Kalpurush" panose="02000600000000000000" pitchFamily="2" charset="0"/>
              </a:rPr>
              <a:t>দার্শনিক আলোচনার প্রধান উপাদান যুক্তি। আর দর্শন যেমন কুসংস্কার ও নির্বিচার বিশ্বাস পরিহার করে প্রকৃত সত্যকে জানতে চায়</a:t>
            </a:r>
            <a:r>
              <a:rPr lang="en-US" sz="3600" b="1" dirty="0">
                <a:latin typeface="Kalpurush" panose="02000600000000000000" pitchFamily="2" charset="0"/>
                <a:cs typeface="Kalpurush" panose="02000600000000000000" pitchFamily="2" charset="0"/>
              </a:rPr>
              <a:t>, </a:t>
            </a:r>
            <a:r>
              <a:rPr lang="bn-IN" sz="3600" b="1" dirty="0">
                <a:latin typeface="Kalpurush" panose="02000600000000000000" pitchFamily="2" charset="0"/>
                <a:cs typeface="Kalpurush" panose="02000600000000000000" pitchFamily="2" charset="0"/>
              </a:rPr>
              <a:t>তেমনি যুক্তিবিদ্যাও সত্য প্রতিষ্ঠা করতে চায়। তাই দর্শন ও যুক্তিবিদ্যার মধ্যে বিভিন্ন দিক থেকে সাদৃশ্য রয়েছে। </a:t>
            </a:r>
            <a:endParaRPr lang="en-US" sz="36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97280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57" y="77272"/>
            <a:ext cx="12063211" cy="6494085"/>
          </a:xfrm>
          <a:prstGeom prst="rect">
            <a:avLst/>
          </a:prstGeom>
          <a:noFill/>
        </p:spPr>
        <p:txBody>
          <a:bodyPr wrap="square" rtlCol="0">
            <a:spAutoFit/>
          </a:bodyPr>
          <a:lstStyle/>
          <a:p>
            <a:pPr algn="just"/>
            <a:r>
              <a:rPr lang="bn-IN" sz="3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নিচে এদের সাদৃশ্যের কয়েকটি দিক উল্লেখ করা হলো </a:t>
            </a:r>
            <a:endParaRPr lang="en-US" sz="3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a:p>
            <a:pPr algn="just"/>
            <a:r>
              <a:rPr lang="en-US" sz="3200" b="1" dirty="0" smtClean="0">
                <a:latin typeface="Kalpurush" panose="02000600000000000000" pitchFamily="2" charset="0"/>
                <a:cs typeface="Kalpurush" panose="02000600000000000000" pitchFamily="2" charset="0"/>
              </a:rPr>
              <a:t>১. </a:t>
            </a:r>
            <a:r>
              <a:rPr lang="bn-IN" sz="3200" b="1" dirty="0" smtClean="0">
                <a:latin typeface="Kalpurush" panose="02000600000000000000" pitchFamily="2" charset="0"/>
                <a:cs typeface="Kalpurush" panose="02000600000000000000" pitchFamily="2" charset="0"/>
              </a:rPr>
              <a:t>যুক্তিবিদ্যা </a:t>
            </a:r>
            <a:r>
              <a:rPr lang="bn-IN" sz="3200" b="1" dirty="0">
                <a:latin typeface="Kalpurush" panose="02000600000000000000" pitchFamily="2" charset="0"/>
                <a:cs typeface="Kalpurush" panose="02000600000000000000" pitchFamily="2" charset="0"/>
              </a:rPr>
              <a:t>ও দর্শন উভয়ই সত্য উদঘাটন করতে প্রয়াসী। যুক্তিবিদ্যা সত্যের আদর্শকে সামনে রেখে অগ্রসর হয়</a:t>
            </a:r>
            <a:r>
              <a:rPr lang="bn-IN" sz="3200" b="1" dirty="0" smtClean="0">
                <a:latin typeface="Kalpurush" panose="02000600000000000000" pitchFamily="2" charset="0"/>
                <a:cs typeface="Kalpurush" panose="02000600000000000000" pitchFamily="2" charset="0"/>
              </a:rPr>
              <a:t>।</a:t>
            </a:r>
            <a:r>
              <a:rPr lang="en-US" sz="3200" b="1" dirty="0">
                <a:latin typeface="Kalpurush" panose="02000600000000000000" pitchFamily="2" charset="0"/>
                <a:cs typeface="Kalpurush" panose="02000600000000000000" pitchFamily="2" charset="0"/>
              </a:rPr>
              <a:t> </a:t>
            </a:r>
            <a:r>
              <a:rPr lang="bn-IN" sz="3200" b="1" dirty="0" smtClean="0">
                <a:latin typeface="Kalpurush" panose="02000600000000000000" pitchFamily="2" charset="0"/>
                <a:cs typeface="Kalpurush" panose="02000600000000000000" pitchFamily="2" charset="0"/>
              </a:rPr>
              <a:t>আর </a:t>
            </a:r>
            <a:r>
              <a:rPr lang="bn-IN" sz="3200" b="1" dirty="0">
                <a:latin typeface="Kalpurush" panose="02000600000000000000" pitchFamily="2" charset="0"/>
                <a:cs typeface="Kalpurush" panose="02000600000000000000" pitchFamily="2" charset="0"/>
              </a:rPr>
              <a:t>দর্শন জগৎ ও জীবন সম্পর্কিত প্রকৃত সত্যকে জানতে চায়। </a:t>
            </a:r>
            <a:endParaRPr lang="en-US" sz="3200" b="1" dirty="0" smtClean="0">
              <a:latin typeface="Kalpurush" panose="02000600000000000000" pitchFamily="2" charset="0"/>
              <a:cs typeface="Kalpurush" panose="02000600000000000000" pitchFamily="2" charset="0"/>
            </a:endParaRPr>
          </a:p>
          <a:p>
            <a:pPr algn="just"/>
            <a:r>
              <a:rPr lang="bn-IN" sz="3200" b="1" dirty="0" smtClean="0">
                <a:latin typeface="Kalpurush" panose="02000600000000000000" pitchFamily="2" charset="0"/>
                <a:cs typeface="Kalpurush" panose="02000600000000000000" pitchFamily="2" charset="0"/>
              </a:rPr>
              <a:t>২</a:t>
            </a:r>
            <a:r>
              <a:rPr lang="en-US" sz="3200" b="1" dirty="0">
                <a:latin typeface="Kalpurush" panose="02000600000000000000" pitchFamily="2" charset="0"/>
                <a:cs typeface="Kalpurush" panose="02000600000000000000" pitchFamily="2" charset="0"/>
              </a:rPr>
              <a:t>. </a:t>
            </a:r>
            <a:r>
              <a:rPr lang="bn-IN" sz="3200" b="1" dirty="0">
                <a:latin typeface="Kalpurush" panose="02000600000000000000" pitchFamily="2" charset="0"/>
                <a:cs typeface="Kalpurush" panose="02000600000000000000" pitchFamily="2" charset="0"/>
              </a:rPr>
              <a:t>উভয়ই যেকোনো কুসংস্কার</a:t>
            </a:r>
            <a:r>
              <a:rPr lang="en-US" sz="3200" b="1" dirty="0">
                <a:latin typeface="Kalpurush" panose="02000600000000000000" pitchFamily="2" charset="0"/>
                <a:cs typeface="Kalpurush" panose="02000600000000000000" pitchFamily="2" charset="0"/>
              </a:rPr>
              <a:t>, </a:t>
            </a:r>
            <a:r>
              <a:rPr lang="bn-IN" sz="3200" b="1" dirty="0">
                <a:latin typeface="Kalpurush" panose="02000600000000000000" pitchFamily="2" charset="0"/>
                <a:cs typeface="Kalpurush" panose="02000600000000000000" pitchFamily="2" charset="0"/>
              </a:rPr>
              <a:t>প্রাধিকার ও নির্বিচার নীতির বদলে যুক্তির শুদ্ধতার ওপর নির্ভরশীল। যৌক্তিক চিন্তাভাবনা মানবমনের অন্ধবিশ্বাস ও কুসংস্কার দূর করে। আর দর্শন মানুষকে অন্ধবিশ্বাসের বদলে বিচার বিশ্লেষণের কথা বলে। </a:t>
            </a:r>
            <a:endParaRPr lang="en-US" sz="3200" b="1" dirty="0">
              <a:latin typeface="Kalpurush" panose="02000600000000000000" pitchFamily="2" charset="0"/>
              <a:cs typeface="Kalpurush" panose="02000600000000000000" pitchFamily="2" charset="0"/>
            </a:endParaRPr>
          </a:p>
          <a:p>
            <a:pPr algn="just"/>
            <a:r>
              <a:rPr lang="bn-IN" sz="3200" b="1" dirty="0">
                <a:latin typeface="Kalpurush" panose="02000600000000000000" pitchFamily="2" charset="0"/>
                <a:cs typeface="Kalpurush" panose="02000600000000000000" pitchFamily="2" charset="0"/>
              </a:rPr>
              <a:t>৩</a:t>
            </a:r>
            <a:r>
              <a:rPr lang="en-US" sz="3200" b="1" dirty="0">
                <a:latin typeface="Kalpurush" panose="02000600000000000000" pitchFamily="2" charset="0"/>
                <a:cs typeface="Kalpurush" panose="02000600000000000000" pitchFamily="2" charset="0"/>
              </a:rPr>
              <a:t>. </a:t>
            </a:r>
            <a:r>
              <a:rPr lang="bn-IN" sz="3200" b="1" dirty="0">
                <a:latin typeface="Kalpurush" panose="02000600000000000000" pitchFamily="2" charset="0"/>
                <a:cs typeface="Kalpurush" panose="02000600000000000000" pitchFamily="2" charset="0"/>
              </a:rPr>
              <a:t>দর্শন ও যুক্তিবিদ্যা উভয়ই সর্বজনীন দৃষ্টিভঙ্গি পষণ করে। কারণ যুক্তির নিয়ম ও সূত্রগুলো সর্বজনীন। </a:t>
            </a:r>
            <a:r>
              <a:rPr lang="bn-IN" sz="3200" b="1" dirty="0" smtClean="0">
                <a:latin typeface="Kalpurush" panose="02000600000000000000" pitchFamily="2" charset="0"/>
                <a:cs typeface="Kalpurush" panose="02000600000000000000" pitchFamily="2" charset="0"/>
              </a:rPr>
              <a:t>আর</a:t>
            </a:r>
            <a:r>
              <a:rPr lang="en-US" sz="3200" b="1" dirty="0">
                <a:latin typeface="Kalpurush" panose="02000600000000000000" pitchFamily="2" charset="0"/>
                <a:cs typeface="Kalpurush" panose="02000600000000000000" pitchFamily="2" charset="0"/>
              </a:rPr>
              <a:t> </a:t>
            </a:r>
            <a:r>
              <a:rPr lang="bn-IN" sz="3200" b="1" dirty="0" smtClean="0">
                <a:latin typeface="Kalpurush" panose="02000600000000000000" pitchFamily="2" charset="0"/>
                <a:cs typeface="Kalpurush" panose="02000600000000000000" pitchFamily="2" charset="0"/>
              </a:rPr>
              <a:t>দার্শনিক </a:t>
            </a:r>
            <a:r>
              <a:rPr lang="bn-IN" sz="3200" b="1" dirty="0">
                <a:latin typeface="Kalpurush" panose="02000600000000000000" pitchFamily="2" charset="0"/>
                <a:cs typeface="Kalpurush" panose="02000600000000000000" pitchFamily="2" charset="0"/>
              </a:rPr>
              <a:t>দৃষ্টিভঙ্গিও সমগ্র জগৎ ও জীবন সম্পর্কিত।</a:t>
            </a:r>
            <a:endParaRPr lang="en-US" sz="3200" b="1" dirty="0">
              <a:latin typeface="Kalpurush" panose="02000600000000000000" pitchFamily="2" charset="0"/>
              <a:cs typeface="Kalpurush" panose="02000600000000000000" pitchFamily="2" charset="0"/>
            </a:endParaRPr>
          </a:p>
          <a:p>
            <a:pPr algn="just"/>
            <a:r>
              <a:rPr lang="bn-IN" sz="3200" b="1" dirty="0">
                <a:latin typeface="Kalpurush" panose="02000600000000000000" pitchFamily="2" charset="0"/>
                <a:cs typeface="Kalpurush" panose="02000600000000000000" pitchFamily="2" charset="0"/>
              </a:rPr>
              <a:t>৪</a:t>
            </a:r>
            <a:r>
              <a:rPr lang="en-US" sz="3200" b="1" dirty="0">
                <a:latin typeface="Kalpurush" panose="02000600000000000000" pitchFamily="2" charset="0"/>
                <a:cs typeface="Kalpurush" panose="02000600000000000000" pitchFamily="2" charset="0"/>
              </a:rPr>
              <a:t>. </a:t>
            </a:r>
            <a:r>
              <a:rPr lang="bn-IN" sz="3200" b="1" dirty="0">
                <a:latin typeface="Kalpurush" panose="02000600000000000000" pitchFamily="2" charset="0"/>
                <a:cs typeface="Kalpurush" panose="02000600000000000000" pitchFamily="2" charset="0"/>
              </a:rPr>
              <a:t>যুক্তিবিদ্যায় ভাষা সংক্রান্ত গুরুত্বপূর্ণ আলোচনা করা হয়ে থাকে। আর দর্শনে ভাষা সংক্রান্ত আলোচনার গুরুত্ব </a:t>
            </a:r>
            <a:r>
              <a:rPr lang="bn-IN" sz="3200" b="1" dirty="0" smtClean="0">
                <a:latin typeface="Kalpurush" panose="02000600000000000000" pitchFamily="2" charset="0"/>
                <a:cs typeface="Kalpurush" panose="02000600000000000000" pitchFamily="2" charset="0"/>
              </a:rPr>
              <a:t>এত</a:t>
            </a:r>
            <a:r>
              <a:rPr lang="en-US" sz="3200" b="1" dirty="0">
                <a:latin typeface="Kalpurush" panose="02000600000000000000" pitchFamily="2" charset="0"/>
                <a:cs typeface="Kalpurush" panose="02000600000000000000" pitchFamily="2" charset="0"/>
              </a:rPr>
              <a:t> </a:t>
            </a:r>
            <a:r>
              <a:rPr lang="bn-IN" sz="3200" b="1" dirty="0" smtClean="0">
                <a:latin typeface="Kalpurush" panose="02000600000000000000" pitchFamily="2" charset="0"/>
                <a:cs typeface="Kalpurush" panose="02000600000000000000" pitchFamily="2" charset="0"/>
              </a:rPr>
              <a:t>বেশি </a:t>
            </a:r>
            <a:r>
              <a:rPr lang="bn-IN" sz="3200" b="1" dirty="0">
                <a:latin typeface="Kalpurush" panose="02000600000000000000" pitchFamily="2" charset="0"/>
                <a:cs typeface="Kalpurush" panose="02000600000000000000" pitchFamily="2" charset="0"/>
              </a:rPr>
              <a:t>যে এর মধ্যে ভাষা দর্শন নামের নতুন একটি শাখার উদ্ভব হয়েছে। এ কারণে উভয় শাখাই ভাষার </a:t>
            </a:r>
            <a:r>
              <a:rPr lang="bn-IN" sz="3200" b="1" dirty="0" smtClean="0">
                <a:latin typeface="Kalpurush" panose="02000600000000000000" pitchFamily="2" charset="0"/>
                <a:cs typeface="Kalpurush" panose="02000600000000000000" pitchFamily="2" charset="0"/>
              </a:rPr>
              <a:t>গুরুত্বপূর্ণ</a:t>
            </a:r>
            <a:r>
              <a:rPr lang="en-US" sz="3200" b="1" dirty="0">
                <a:latin typeface="Kalpurush" panose="02000600000000000000" pitchFamily="2" charset="0"/>
                <a:cs typeface="Kalpurush" panose="02000600000000000000" pitchFamily="2" charset="0"/>
              </a:rPr>
              <a:t> </a:t>
            </a:r>
            <a:r>
              <a:rPr lang="bn-IN" sz="3200" b="1" dirty="0" smtClean="0">
                <a:latin typeface="Kalpurush" panose="02000600000000000000" pitchFamily="2" charset="0"/>
                <a:cs typeface="Kalpurush" panose="02000600000000000000" pitchFamily="2" charset="0"/>
              </a:rPr>
              <a:t>আলোচনা </a:t>
            </a:r>
            <a:r>
              <a:rPr lang="bn-IN" sz="3200" b="1" dirty="0">
                <a:latin typeface="Kalpurush" panose="02000600000000000000" pitchFamily="2" charset="0"/>
                <a:cs typeface="Kalpurush" panose="02000600000000000000" pitchFamily="2" charset="0"/>
              </a:rPr>
              <a:t>করে থাকে</a:t>
            </a:r>
            <a:r>
              <a:rPr lang="bn-IN" sz="3200" b="1" dirty="0" smtClean="0">
                <a:latin typeface="Kalpurush" panose="02000600000000000000" pitchFamily="2" charset="0"/>
                <a:cs typeface="Kalpurush" panose="02000600000000000000" pitchFamily="2" charset="0"/>
              </a:rPr>
              <a:t>।</a:t>
            </a:r>
            <a:endParaRPr lang="en-US" sz="32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54648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130629"/>
            <a:ext cx="12046857" cy="6740307"/>
          </a:xfrm>
          <a:prstGeom prst="rect">
            <a:avLst/>
          </a:prstGeom>
          <a:noFill/>
        </p:spPr>
        <p:txBody>
          <a:bodyPr wrap="square" rtlCol="0">
            <a:spAutoFit/>
          </a:bodyPr>
          <a:lstStyle/>
          <a:p>
            <a:pPr algn="just"/>
            <a:r>
              <a:rPr lang="bn-IN" sz="4400" dirty="0">
                <a:latin typeface="Kalpurush" panose="02000600000000000000" pitchFamily="2" charset="0"/>
                <a:cs typeface="Kalpurush" panose="02000600000000000000" pitchFamily="2" charset="0"/>
              </a:rPr>
              <a:t> </a:t>
            </a:r>
            <a:r>
              <a:rPr lang="bn-IN" sz="44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বৈসাদৃশ্য</a:t>
            </a:r>
            <a:r>
              <a:rPr lang="en-US" sz="44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a:t>
            </a:r>
          </a:p>
          <a:p>
            <a:pPr algn="just"/>
            <a:r>
              <a:rPr lang="bn-IN" sz="4400" dirty="0" smtClean="0">
                <a:latin typeface="Kalpurush" panose="02000600000000000000" pitchFamily="2" charset="0"/>
                <a:cs typeface="Kalpurush" panose="02000600000000000000" pitchFamily="2" charset="0"/>
              </a:rPr>
              <a:t> </a:t>
            </a:r>
            <a:r>
              <a:rPr lang="bn-IN" sz="4400" dirty="0">
                <a:latin typeface="Kalpurush" panose="02000600000000000000" pitchFamily="2" charset="0"/>
                <a:cs typeface="Kalpurush" panose="02000600000000000000" pitchFamily="2" charset="0"/>
              </a:rPr>
              <a:t>যুক্তিবিদ্যা দর্শনের একটি শাখা হলেও কিছু কিছু দিক থেকে দর্শনের সাথে এর পার্থক্যও রয়েছে। দর্শন হলো সকল বিজ্ঞানের জননী। আর যুক্তিবিদ্যা তারই একটি ক্ষুদ্র শাখা। দর্শন জগৎ ও জীবন সম্পর্কিত সকল মৌলিক প্রশ্নের যৌক্তিক অনুসন্ধান করে কিন্তু যুক্তিবিদ্যার কাজ শুধু যুক্তির বৈধতা ও অবৈধতা নির্ণয় করা। দর্শন জগত ও জীবনের সমগ্র বিষয় নিয়ে আলোচনা করে</a:t>
            </a:r>
            <a:r>
              <a:rPr lang="en-US" sz="4400" dirty="0">
                <a:latin typeface="Kalpurush" panose="02000600000000000000" pitchFamily="2" charset="0"/>
                <a:cs typeface="Kalpurush" panose="02000600000000000000" pitchFamily="2" charset="0"/>
              </a:rPr>
              <a:t>, </a:t>
            </a:r>
            <a:r>
              <a:rPr lang="bn-IN" sz="4400" dirty="0">
                <a:latin typeface="Kalpurush" panose="02000600000000000000" pitchFamily="2" charset="0"/>
                <a:cs typeface="Kalpurush" panose="02000600000000000000" pitchFamily="2" charset="0"/>
              </a:rPr>
              <a:t>কিন্তু যুক্তিবিদ্যার আলোচ্য বিষয় সে তুলনায় অনেক সীমিত।</a:t>
            </a:r>
            <a:endParaRPr lang="en-US" sz="4400" dirty="0">
              <a:latin typeface="Kalpurush" panose="02000600000000000000" pitchFamily="2" charset="0"/>
              <a:cs typeface="Kalpurush" panose="02000600000000000000" pitchFamily="2" charset="0"/>
            </a:endParaRPr>
          </a:p>
          <a:p>
            <a:pPr algn="just"/>
            <a:endParaRPr lang="en-US" sz="36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50773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8059"/>
            <a:ext cx="12075886" cy="6863417"/>
          </a:xfrm>
          <a:prstGeom prst="rect">
            <a:avLst/>
          </a:prstGeom>
          <a:noFill/>
        </p:spPr>
        <p:txBody>
          <a:bodyPr wrap="square" rtlCol="0">
            <a:spAutoFit/>
          </a:bodyPr>
          <a:lstStyle/>
          <a:p>
            <a:pPr algn="just"/>
            <a:r>
              <a:rPr lang="bn-IN" sz="4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নিচে </a:t>
            </a:r>
            <a:r>
              <a:rPr lang="bn-IN" sz="40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দর্শন ও যুক্তিবিদ্যার মধ্যে কয়েকটি পার্থক্য উল্লেখ করা </a:t>
            </a:r>
            <a:r>
              <a:rPr lang="bn-IN" sz="4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হলো</a:t>
            </a:r>
            <a:r>
              <a:rPr lang="en-US" sz="4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a:t>
            </a:r>
            <a:r>
              <a:rPr lang="bn-IN" sz="4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endParaRPr lang="en-US" sz="40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a:p>
            <a:pPr algn="just"/>
            <a:r>
              <a:rPr lang="bn-IN" sz="4000" b="1" dirty="0">
                <a:latin typeface="Kalpurush" panose="02000600000000000000" pitchFamily="2" charset="0"/>
                <a:cs typeface="Kalpurush" panose="02000600000000000000" pitchFamily="2" charset="0"/>
              </a:rPr>
              <a:t>১</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দর্শনের বিষয়বস্তু হলো জগৎ জীবনের মৌলিক সমস্যা বা সর্বজনীন কৌতুহলের বিষয়। পক্ষান্তরে</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যুক্তিবিদ্যার বিষয়বস্তু মূলত যুক্তির বৈধতা</a:t>
            </a:r>
            <a:r>
              <a:rPr lang="en-US" sz="4000" b="1" dirty="0">
                <a:latin typeface="Kalpurush" panose="02000600000000000000" pitchFamily="2" charset="0"/>
                <a:cs typeface="Kalpurush" panose="02000600000000000000" pitchFamily="2" charset="0"/>
              </a:rPr>
              <a:t>-</a:t>
            </a:r>
            <a:r>
              <a:rPr lang="bn-IN" sz="4000" b="1" dirty="0">
                <a:latin typeface="Kalpurush" panose="02000600000000000000" pitchFamily="2" charset="0"/>
                <a:cs typeface="Kalpurush" panose="02000600000000000000" pitchFamily="2" charset="0"/>
              </a:rPr>
              <a:t>অবৈধতা নির্ণয় করা। </a:t>
            </a:r>
            <a:endParaRPr lang="en-US" sz="4000" b="1" dirty="0">
              <a:latin typeface="Kalpurush" panose="02000600000000000000" pitchFamily="2" charset="0"/>
              <a:cs typeface="Kalpurush" panose="02000600000000000000" pitchFamily="2" charset="0"/>
            </a:endParaRPr>
          </a:p>
          <a:p>
            <a:pPr algn="just"/>
            <a:r>
              <a:rPr lang="bn-IN" sz="4000" b="1" dirty="0">
                <a:latin typeface="Kalpurush" panose="02000600000000000000" pitchFamily="2" charset="0"/>
                <a:cs typeface="Kalpurush" panose="02000600000000000000" pitchFamily="2" charset="0"/>
              </a:rPr>
              <a:t>২</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যুক্তিবিদ্যা মূলত আকারগত বিজ্ঞান। কিন্তু দর্শনকে বিজ্ঞান বলা যায় না।</a:t>
            </a:r>
            <a:endParaRPr lang="en-US" sz="4000" b="1" dirty="0">
              <a:latin typeface="Kalpurush" panose="02000600000000000000" pitchFamily="2" charset="0"/>
              <a:cs typeface="Kalpurush" panose="02000600000000000000" pitchFamily="2" charset="0"/>
            </a:endParaRPr>
          </a:p>
          <a:p>
            <a:pPr algn="just"/>
            <a:r>
              <a:rPr lang="bn-IN" sz="4000" b="1" dirty="0">
                <a:latin typeface="Kalpurush" panose="02000600000000000000" pitchFamily="2" charset="0"/>
                <a:cs typeface="Kalpurush" panose="02000600000000000000" pitchFamily="2" charset="0"/>
              </a:rPr>
              <a:t>৩</a:t>
            </a:r>
            <a:r>
              <a:rPr lang="en-US" sz="4000" b="1" dirty="0" smtClean="0">
                <a:latin typeface="Kalpurush" panose="02000600000000000000" pitchFamily="2" charset="0"/>
                <a:cs typeface="Kalpurush" panose="02000600000000000000" pitchFamily="2" charset="0"/>
              </a:rPr>
              <a:t>. </a:t>
            </a:r>
            <a:r>
              <a:rPr lang="bn-IN" sz="4000" b="1" dirty="0" smtClean="0">
                <a:latin typeface="Kalpurush" panose="02000600000000000000" pitchFamily="2" charset="0"/>
                <a:cs typeface="Kalpurush" panose="02000600000000000000" pitchFamily="2" charset="0"/>
              </a:rPr>
              <a:t>যুক্তিবিদ্যা </a:t>
            </a:r>
            <a:r>
              <a:rPr lang="bn-IN" sz="4000" b="1" dirty="0">
                <a:latin typeface="Kalpurush" panose="02000600000000000000" pitchFamily="2" charset="0"/>
                <a:cs typeface="Kalpurush" panose="02000600000000000000" pitchFamily="2" charset="0"/>
              </a:rPr>
              <a:t>তার বিষয়বস্তু সম্পর্কে সার্বিক নীতিমালা প্রণয়ন করতে পারে। কিন্তু দর্শনের কোনো </a:t>
            </a:r>
            <a:r>
              <a:rPr lang="bn-IN" sz="4000" b="1" dirty="0" smtClean="0">
                <a:latin typeface="Kalpurush" panose="02000600000000000000" pitchFamily="2" charset="0"/>
                <a:cs typeface="Kalpurush" panose="02000600000000000000" pitchFamily="2" charset="0"/>
              </a:rPr>
              <a:t>সিদ্ধান্তকে</a:t>
            </a:r>
            <a:r>
              <a:rPr lang="en-US" sz="4000" b="1" dirty="0">
                <a:latin typeface="Kalpurush" panose="02000600000000000000" pitchFamily="2" charset="0"/>
                <a:cs typeface="Kalpurush" panose="02000600000000000000" pitchFamily="2" charset="0"/>
              </a:rPr>
              <a:t> </a:t>
            </a:r>
            <a:r>
              <a:rPr lang="bn-IN" sz="4000" b="1" dirty="0" smtClean="0">
                <a:latin typeface="Kalpurush" panose="02000600000000000000" pitchFamily="2" charset="0"/>
                <a:cs typeface="Kalpurush" panose="02000600000000000000" pitchFamily="2" charset="0"/>
              </a:rPr>
              <a:t>সর্বজনীনভাবে </a:t>
            </a:r>
            <a:r>
              <a:rPr lang="bn-IN" sz="4000" b="1" dirty="0">
                <a:latin typeface="Kalpurush" panose="02000600000000000000" pitchFamily="2" charset="0"/>
                <a:cs typeface="Kalpurush" panose="02000600000000000000" pitchFamily="2" charset="0"/>
              </a:rPr>
              <a:t>বিতর্কের ঊর্ধ্বে বলা চলে না।</a:t>
            </a:r>
            <a:endParaRPr lang="en-US" sz="4000" b="1" dirty="0">
              <a:latin typeface="Kalpurush" panose="02000600000000000000" pitchFamily="2" charset="0"/>
              <a:cs typeface="Kalpurush" panose="02000600000000000000" pitchFamily="2" charset="0"/>
            </a:endParaRPr>
          </a:p>
          <a:p>
            <a:pPr algn="just"/>
            <a:r>
              <a:rPr lang="bn-IN" sz="4000" b="1" dirty="0">
                <a:latin typeface="Kalpurush" panose="02000600000000000000" pitchFamily="2" charset="0"/>
                <a:cs typeface="Kalpurush" panose="02000600000000000000" pitchFamily="2" charset="0"/>
              </a:rPr>
              <a:t>৪</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দর্শন জগৎ ও জীবন সংক্রান্ত পূর্ণাঙ্গ আলোচনা করে থাকে। অন্যদিকে</a:t>
            </a:r>
            <a:r>
              <a:rPr lang="en-US" sz="4000" b="1" dirty="0">
                <a:latin typeface="Kalpurush" panose="02000600000000000000" pitchFamily="2" charset="0"/>
                <a:cs typeface="Kalpurush" panose="02000600000000000000" pitchFamily="2" charset="0"/>
              </a:rPr>
              <a:t>, </a:t>
            </a:r>
            <a:r>
              <a:rPr lang="bn-IN" sz="4000" b="1" dirty="0">
                <a:latin typeface="Kalpurush" panose="02000600000000000000" pitchFamily="2" charset="0"/>
                <a:cs typeface="Kalpurush" panose="02000600000000000000" pitchFamily="2" charset="0"/>
              </a:rPr>
              <a:t>যুক্তিবিদ্যা হলো দর্শনের একটি শাখা</a:t>
            </a:r>
            <a:r>
              <a:rPr lang="bn-IN" sz="4000" b="1" dirty="0" smtClean="0">
                <a:latin typeface="Kalpurush" panose="02000600000000000000" pitchFamily="2" charset="0"/>
                <a:cs typeface="Kalpurush" panose="02000600000000000000" pitchFamily="2" charset="0"/>
              </a:rPr>
              <a:t>।</a:t>
            </a:r>
            <a:endParaRPr lang="en-US" sz="40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288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0660" y="0"/>
            <a:ext cx="3739975" cy="4506292"/>
          </a:xfrm>
          <a:prstGeom prst="rect">
            <a:avLst/>
          </a:prstGeom>
        </p:spPr>
      </p:pic>
      <p:sp>
        <p:nvSpPr>
          <p:cNvPr id="6" name="Title 1"/>
          <p:cNvSpPr>
            <a:spLocks noGrp="1"/>
          </p:cNvSpPr>
          <p:nvPr>
            <p:ph type="title"/>
          </p:nvPr>
        </p:nvSpPr>
        <p:spPr>
          <a:xfrm>
            <a:off x="537883" y="1004554"/>
            <a:ext cx="11095516" cy="5125790"/>
          </a:xfrm>
          <a:noFill/>
        </p:spPr>
        <p:txBody>
          <a:bodyPr>
            <a:noAutofit/>
          </a:bodyPr>
          <a:lstStyle/>
          <a:p>
            <a:r>
              <a:rPr lang="as-IN" sz="80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মোঃ </a:t>
            </a:r>
            <a:r>
              <a:rPr lang="as-IN" sz="8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আনিছ</a:t>
            </a:r>
            <a:r>
              <a:rPr lang="en-US" sz="80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a:t>
            </a:r>
            <a:r>
              <a:rPr lang="as-IN" sz="8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র </a:t>
            </a:r>
            <a:r>
              <a:rPr lang="as-IN" sz="80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রহমান </a:t>
            </a:r>
            <a: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r>
            <a:b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br>
            <a:r>
              <a:rPr lang="as-IN"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প্রভাষক </a:t>
            </a:r>
            <a: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r>
              <a:rPr lang="as-IN"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যুক্তিবিদ্যা</a:t>
            </a:r>
            <a: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r>
            <a:b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br>
            <a: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r>
            <a:b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br>
            <a: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r>
            <a:b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br>
            <a:r>
              <a:rPr lang="as-IN" sz="6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বালারহাট </a:t>
            </a:r>
            <a:r>
              <a:rPr lang="as-IN" sz="60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আদর্শ স্কুল এন্ড কলেজ </a:t>
            </a:r>
            <a:r>
              <a:rPr lang="as-IN"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ফুলবাড়ী</a:t>
            </a:r>
            <a: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a:t>
            </a:r>
            <a:r>
              <a:rPr lang="as-IN"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কুড়িগ্রাম</a:t>
            </a:r>
            <a: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endParaRPr lang="en-US" sz="3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23541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18029"/>
            <a:ext cx="12017829" cy="4031873"/>
          </a:xfrm>
          <a:prstGeom prst="rect">
            <a:avLst/>
          </a:prstGeom>
          <a:noFill/>
        </p:spPr>
        <p:txBody>
          <a:bodyPr wrap="square" rtlCol="0">
            <a:spAutoFit/>
          </a:bodyPr>
          <a:lstStyle/>
          <a:p>
            <a:pPr algn="just"/>
            <a:r>
              <a:rPr lang="bn-IN" sz="44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পারস্পরিক নির্ভরশীলতা</a:t>
            </a:r>
            <a:r>
              <a:rPr lang="en-US" sz="44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a:t>
            </a:r>
          </a:p>
          <a:p>
            <a:pPr algn="just"/>
            <a:r>
              <a:rPr lang="bn-IN" sz="4400" b="1" dirty="0" smtClean="0">
                <a:latin typeface="Kalpurush" panose="02000600000000000000" pitchFamily="2" charset="0"/>
                <a:cs typeface="Kalpurush" panose="02000600000000000000" pitchFamily="2" charset="0"/>
              </a:rPr>
              <a:t>যুক্তিবিদ্যা </a:t>
            </a:r>
            <a:r>
              <a:rPr lang="bn-IN" sz="4400" b="1" dirty="0">
                <a:latin typeface="Kalpurush" panose="02000600000000000000" pitchFamily="2" charset="0"/>
                <a:cs typeface="Kalpurush" panose="02000600000000000000" pitchFamily="2" charset="0"/>
              </a:rPr>
              <a:t>ও দর্শনের মধ্যে বেশকিছু সাদৃশ্য</a:t>
            </a:r>
            <a:r>
              <a:rPr lang="en-US" sz="4400" b="1" dirty="0">
                <a:latin typeface="Kalpurush" panose="02000600000000000000" pitchFamily="2" charset="0"/>
                <a:cs typeface="Kalpurush" panose="02000600000000000000" pitchFamily="2" charset="0"/>
              </a:rPr>
              <a:t>-</a:t>
            </a:r>
            <a:r>
              <a:rPr lang="bn-IN" sz="4400" b="1" dirty="0">
                <a:latin typeface="Kalpurush" panose="02000600000000000000" pitchFamily="2" charset="0"/>
                <a:cs typeface="Kalpurush" panose="02000600000000000000" pitchFamily="2" charset="0"/>
              </a:rPr>
              <a:t>বৈসাদৃশ্য থাকলেও উভয়ের মধ্যে গভীর পারস্পরিক নির্ভরশীলতা বিদ্যমান। ব্যাপক অর্থে যুক্তিবিদ্যা দর্শনেরই একটি শাখা। দর্শনের বিষয়বস্তুকে প্রধানত তিনটি ভাগে ভাগ করা যায়</a:t>
            </a:r>
            <a:r>
              <a:rPr lang="en-US" sz="4400" b="1" dirty="0">
                <a:latin typeface="Kalpurush" panose="02000600000000000000" pitchFamily="2" charset="0"/>
                <a:cs typeface="Kalpurush" panose="02000600000000000000" pitchFamily="2" charset="0"/>
              </a:rPr>
              <a:t>; </a:t>
            </a:r>
            <a:r>
              <a:rPr lang="bn-IN" sz="4400" b="1" dirty="0">
                <a:latin typeface="Kalpurush" panose="02000600000000000000" pitchFamily="2" charset="0"/>
                <a:cs typeface="Kalpurush" panose="02000600000000000000" pitchFamily="2" charset="0"/>
              </a:rPr>
              <a:t>যথা</a:t>
            </a:r>
            <a:endParaRPr lang="en-US" sz="4400" b="1" dirty="0">
              <a:latin typeface="Kalpurush" panose="02000600000000000000" pitchFamily="2" charset="0"/>
              <a:cs typeface="Kalpurush" panose="02000600000000000000" pitchFamily="2" charset="0"/>
            </a:endParaRPr>
          </a:p>
          <a:p>
            <a:endParaRPr lang="en-US" sz="36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10978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373261" y="2206171"/>
            <a:ext cx="8204284" cy="0"/>
          </a:xfrm>
          <a:prstGeom prst="line">
            <a:avLst/>
          </a:prstGeom>
          <a:ln w="76200">
            <a:solidFill>
              <a:schemeClr val="tx1"/>
            </a:solidFill>
          </a:ln>
        </p:spPr>
        <p:style>
          <a:lnRef idx="3">
            <a:schemeClr val="dk1"/>
          </a:lnRef>
          <a:fillRef idx="0">
            <a:schemeClr val="dk1"/>
          </a:fillRef>
          <a:effectRef idx="2">
            <a:schemeClr val="dk1"/>
          </a:effectRef>
          <a:fontRef idx="minor">
            <a:schemeClr val="tx1"/>
          </a:fontRef>
        </p:style>
      </p:cxnSp>
      <p:cxnSp>
        <p:nvCxnSpPr>
          <p:cNvPr id="4" name="Straight Arrow Connector 3"/>
          <p:cNvCxnSpPr/>
          <p:nvPr/>
        </p:nvCxnSpPr>
        <p:spPr>
          <a:xfrm>
            <a:off x="5879106" y="1663197"/>
            <a:ext cx="0" cy="55023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384652" y="66648"/>
            <a:ext cx="5541230" cy="1723549"/>
          </a:xfrm>
          <a:prstGeom prst="rect">
            <a:avLst/>
          </a:prstGeom>
          <a:noFill/>
        </p:spPr>
        <p:txBody>
          <a:bodyPr wrap="square" rtlCol="0">
            <a:spAutoFit/>
          </a:bodyPr>
          <a:lstStyle/>
          <a:p>
            <a:pPr algn="ctr"/>
            <a:r>
              <a:rPr lang="bn-IN" sz="6600" b="1" dirty="0" smtClean="0">
                <a:latin typeface="Vrinda"/>
                <a:ea typeface="Verdana" panose="020B0604030504040204" pitchFamily="34" charset="0"/>
                <a:cs typeface="Kalpurush" panose="02000600000000000000" pitchFamily="2" charset="0"/>
              </a:rPr>
              <a:t>দর্শন</a:t>
            </a:r>
            <a:r>
              <a:rPr lang="bn-IN" sz="4800" b="1" dirty="0" smtClean="0">
                <a:latin typeface="Verdana" panose="020B0604030504040204" pitchFamily="34" charset="0"/>
                <a:ea typeface="Verdana" panose="020B0604030504040204" pitchFamily="34" charset="0"/>
                <a:cs typeface="Kalpurush" panose="02000600000000000000" pitchFamily="2" charset="0"/>
              </a:rPr>
              <a:t> </a:t>
            </a:r>
            <a:endParaRPr lang="en-US" sz="4800" b="1" dirty="0" smtClean="0">
              <a:latin typeface="Verdana" panose="020B0604030504040204" pitchFamily="34" charset="0"/>
              <a:ea typeface="Verdana" panose="020B0604030504040204" pitchFamily="34" charset="0"/>
              <a:cs typeface="Kalpurush" panose="02000600000000000000" pitchFamily="2" charset="0"/>
            </a:endParaRPr>
          </a:p>
          <a:p>
            <a:pPr algn="ctr"/>
            <a:r>
              <a:rPr lang="en-US" sz="4000" b="1" dirty="0" smtClean="0">
                <a:latin typeface="Verdana" panose="020B0604030504040204" pitchFamily="34" charset="0"/>
                <a:ea typeface="Verdana" panose="020B0604030504040204" pitchFamily="34" charset="0"/>
                <a:cs typeface="Verdana" panose="020B0604030504040204" pitchFamily="34" charset="0"/>
              </a:rPr>
              <a:t>(</a:t>
            </a:r>
            <a:r>
              <a:rPr lang="en-US" sz="4000" b="1" dirty="0">
                <a:latin typeface="Verdana" panose="020B0604030504040204" pitchFamily="34" charset="0"/>
                <a:ea typeface="Verdana" panose="020B0604030504040204" pitchFamily="34" charset="0"/>
                <a:cs typeface="Verdana" panose="020B0604030504040204" pitchFamily="34" charset="0"/>
              </a:rPr>
              <a:t>Philosophy)</a:t>
            </a:r>
          </a:p>
        </p:txBody>
      </p:sp>
      <p:cxnSp>
        <p:nvCxnSpPr>
          <p:cNvPr id="7" name="Straight Arrow Connector 6"/>
          <p:cNvCxnSpPr/>
          <p:nvPr/>
        </p:nvCxnSpPr>
        <p:spPr>
          <a:xfrm>
            <a:off x="9577545" y="2175329"/>
            <a:ext cx="0" cy="68217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85854" y="2175329"/>
            <a:ext cx="0" cy="68217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897998" y="2193471"/>
            <a:ext cx="0" cy="68217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423" y="2806209"/>
            <a:ext cx="3346329" cy="707886"/>
          </a:xfrm>
          <a:prstGeom prst="rect">
            <a:avLst/>
          </a:prstGeom>
          <a:noFill/>
        </p:spPr>
        <p:txBody>
          <a:bodyPr wrap="square" rtlCol="0">
            <a:spAutoFit/>
          </a:bodyPr>
          <a:lstStyle/>
          <a:p>
            <a:pPr algn="ctr"/>
            <a:r>
              <a:rPr lang="bn-IN" sz="4000" b="1" dirty="0" smtClean="0"/>
              <a:t>জ্ঞানবিদ্যা</a:t>
            </a:r>
            <a:endParaRPr lang="en-US" sz="4000" b="1" dirty="0"/>
          </a:p>
        </p:txBody>
      </p:sp>
      <p:sp>
        <p:nvSpPr>
          <p:cNvPr id="11" name="TextBox 10"/>
          <p:cNvSpPr txBox="1"/>
          <p:nvPr/>
        </p:nvSpPr>
        <p:spPr>
          <a:xfrm>
            <a:off x="4306692" y="3022601"/>
            <a:ext cx="3270767" cy="707886"/>
          </a:xfrm>
          <a:prstGeom prst="rect">
            <a:avLst/>
          </a:prstGeom>
          <a:noFill/>
        </p:spPr>
        <p:txBody>
          <a:bodyPr wrap="square" rtlCol="0">
            <a:spAutoFit/>
          </a:bodyPr>
          <a:lstStyle/>
          <a:p>
            <a:pPr algn="ctr"/>
            <a:r>
              <a:rPr lang="bn-IN" sz="4000" b="1" dirty="0" smtClean="0"/>
              <a:t>অধিবিদ্যা</a:t>
            </a:r>
            <a:endParaRPr lang="en-US" sz="4000" b="1" dirty="0"/>
          </a:p>
        </p:txBody>
      </p:sp>
      <p:sp>
        <p:nvSpPr>
          <p:cNvPr id="12" name="TextBox 11"/>
          <p:cNvSpPr txBox="1"/>
          <p:nvPr/>
        </p:nvSpPr>
        <p:spPr>
          <a:xfrm>
            <a:off x="7955381" y="2857501"/>
            <a:ext cx="2993705" cy="707886"/>
          </a:xfrm>
          <a:prstGeom prst="rect">
            <a:avLst/>
          </a:prstGeom>
          <a:noFill/>
        </p:spPr>
        <p:txBody>
          <a:bodyPr wrap="square" rtlCol="0">
            <a:spAutoFit/>
          </a:bodyPr>
          <a:lstStyle/>
          <a:p>
            <a:pPr algn="ctr"/>
            <a:r>
              <a:rPr lang="bn-IN" sz="4000" b="1" dirty="0" smtClean="0"/>
              <a:t>মূল্যবিদ্যা</a:t>
            </a:r>
            <a:endParaRPr lang="en-US" sz="4000" b="1" dirty="0"/>
          </a:p>
        </p:txBody>
      </p:sp>
      <p:sp>
        <p:nvSpPr>
          <p:cNvPr id="25" name="TextBox 24"/>
          <p:cNvSpPr txBox="1"/>
          <p:nvPr/>
        </p:nvSpPr>
        <p:spPr>
          <a:xfrm>
            <a:off x="4262615" y="5195780"/>
            <a:ext cx="3270767" cy="769441"/>
          </a:xfrm>
          <a:prstGeom prst="rect">
            <a:avLst/>
          </a:prstGeom>
          <a:noFill/>
        </p:spPr>
        <p:txBody>
          <a:bodyPr wrap="square" rtlCol="0">
            <a:spAutoFit/>
          </a:bodyPr>
          <a:lstStyle/>
          <a:p>
            <a:pPr algn="ctr"/>
            <a:r>
              <a:rPr lang="bn-IN" sz="4400" b="1" dirty="0" smtClean="0"/>
              <a:t>নীতিবিদ্যা</a:t>
            </a:r>
            <a:endParaRPr lang="en-US" sz="4400" b="1" dirty="0"/>
          </a:p>
        </p:txBody>
      </p:sp>
      <p:sp>
        <p:nvSpPr>
          <p:cNvPr id="26" name="TextBox 25"/>
          <p:cNvSpPr txBox="1"/>
          <p:nvPr/>
        </p:nvSpPr>
        <p:spPr>
          <a:xfrm>
            <a:off x="63085" y="5154545"/>
            <a:ext cx="3270767" cy="830997"/>
          </a:xfrm>
          <a:prstGeom prst="rect">
            <a:avLst/>
          </a:prstGeom>
          <a:noFill/>
        </p:spPr>
        <p:txBody>
          <a:bodyPr wrap="square" rtlCol="0">
            <a:spAutoFit/>
          </a:bodyPr>
          <a:lstStyle/>
          <a:p>
            <a:pPr algn="ctr"/>
            <a:r>
              <a:rPr lang="bn-IN" sz="4800" b="1" dirty="0" smtClean="0"/>
              <a:t>যুক্তিবিদ্যা</a:t>
            </a:r>
            <a:endParaRPr lang="en-US" sz="4800" b="1" dirty="0"/>
          </a:p>
        </p:txBody>
      </p:sp>
      <p:sp>
        <p:nvSpPr>
          <p:cNvPr id="27" name="TextBox 26"/>
          <p:cNvSpPr txBox="1"/>
          <p:nvPr/>
        </p:nvSpPr>
        <p:spPr>
          <a:xfrm>
            <a:off x="9010709" y="5014442"/>
            <a:ext cx="3041591" cy="769441"/>
          </a:xfrm>
          <a:prstGeom prst="rect">
            <a:avLst/>
          </a:prstGeom>
          <a:noFill/>
        </p:spPr>
        <p:txBody>
          <a:bodyPr wrap="square" rtlCol="0">
            <a:spAutoFit/>
          </a:bodyPr>
          <a:lstStyle/>
          <a:p>
            <a:pPr algn="ctr"/>
            <a:r>
              <a:rPr lang="bn-IN" sz="4400" b="1" dirty="0" smtClean="0"/>
              <a:t>নন্দনতত্ত্ব</a:t>
            </a:r>
            <a:endParaRPr lang="en-US" sz="4400" b="1" dirty="0"/>
          </a:p>
        </p:txBody>
      </p:sp>
      <p:cxnSp>
        <p:nvCxnSpPr>
          <p:cNvPr id="15" name="Straight Connector 14"/>
          <p:cNvCxnSpPr/>
          <p:nvPr/>
        </p:nvCxnSpPr>
        <p:spPr>
          <a:xfrm>
            <a:off x="1499430" y="4626266"/>
            <a:ext cx="9195717" cy="0"/>
          </a:xfrm>
          <a:prstGeom prst="line">
            <a:avLst/>
          </a:prstGeom>
          <a:ln w="76200">
            <a:solidFill>
              <a:schemeClr val="tx1"/>
            </a:solidFill>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9577547" y="3565387"/>
            <a:ext cx="0" cy="103547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0684193" y="4588166"/>
            <a:ext cx="0" cy="496126"/>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743893" y="4588166"/>
            <a:ext cx="0" cy="496126"/>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499430" y="4588166"/>
            <a:ext cx="0" cy="496126"/>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758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up)">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up)">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up)">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up)">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right)">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up)">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up)">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up)">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wipe(up)">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up)">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nodeType="clickEffect">
                                  <p:stCondLst>
                                    <p:cond delay="0"/>
                                  </p:stCondLst>
                                  <p:childTnLst>
                                    <p:set>
                                      <p:cBhvr>
                                        <p:cTn id="86" dur="1" fill="hold">
                                          <p:stCondLst>
                                            <p:cond delay="0"/>
                                          </p:stCondLst>
                                        </p:cTn>
                                        <p:tgtEl>
                                          <p:spTgt spid="27">
                                            <p:txEl>
                                              <p:pRg st="0" end="0"/>
                                            </p:txEl>
                                          </p:spTgt>
                                        </p:tgtEl>
                                        <p:attrNameLst>
                                          <p:attrName>style.visibility</p:attrName>
                                        </p:attrNameLst>
                                      </p:cBhvr>
                                      <p:to>
                                        <p:strVal val="visible"/>
                                      </p:to>
                                    </p:set>
                                    <p:animEffect transition="in" filter="wipe(up)">
                                      <p:cBhvr>
                                        <p:cTn id="87"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2" grpId="0"/>
      <p:bldP spid="25" grpId="0"/>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17693"/>
            <a:ext cx="12192000" cy="6740307"/>
          </a:xfrm>
          <a:prstGeom prst="rect">
            <a:avLst/>
          </a:prstGeom>
          <a:noFill/>
        </p:spPr>
        <p:txBody>
          <a:bodyPr wrap="square" rtlCol="0">
            <a:spAutoFit/>
          </a:bodyPr>
          <a:lstStyle/>
          <a:p>
            <a:pPr algn="just"/>
            <a:r>
              <a:rPr lang="bn-IN" sz="3600" b="1" dirty="0">
                <a:latin typeface="Kalpurush" panose="02000600000000000000" pitchFamily="2" charset="0"/>
                <a:cs typeface="Kalpurush" panose="02000600000000000000" pitchFamily="2" charset="0"/>
              </a:rPr>
              <a:t>ওপরের বিভাজন থেকে দেখা যায়</a:t>
            </a:r>
            <a:r>
              <a:rPr lang="en-US" sz="3600" b="1" dirty="0">
                <a:latin typeface="Kalpurush" panose="02000600000000000000" pitchFamily="2" charset="0"/>
                <a:cs typeface="Kalpurush" panose="02000600000000000000" pitchFamily="2" charset="0"/>
              </a:rPr>
              <a:t>, </a:t>
            </a:r>
            <a:r>
              <a:rPr lang="bn-IN" sz="3600" b="1" dirty="0">
                <a:latin typeface="Kalpurush" panose="02000600000000000000" pitchFamily="2" charset="0"/>
                <a:cs typeface="Kalpurush" panose="02000600000000000000" pitchFamily="2" charset="0"/>
              </a:rPr>
              <a:t>যুক্তিবিদ্যা হচ্ছে দর্শনের একটি শাখা মূল্যবিদ্যার অন্তর্গত। অর্থাৎ</a:t>
            </a:r>
            <a:r>
              <a:rPr lang="en-US" sz="3600" b="1" dirty="0">
                <a:latin typeface="Kalpurush" panose="02000600000000000000" pitchFamily="2" charset="0"/>
                <a:cs typeface="Kalpurush" panose="02000600000000000000" pitchFamily="2" charset="0"/>
              </a:rPr>
              <a:t>, </a:t>
            </a:r>
            <a:r>
              <a:rPr lang="bn-IN" sz="3600" b="1" dirty="0">
                <a:latin typeface="Kalpurush" panose="02000600000000000000" pitchFamily="2" charset="0"/>
                <a:cs typeface="Kalpurush" panose="02000600000000000000" pitchFamily="2" charset="0"/>
              </a:rPr>
              <a:t>মূল্যবিদ্যা নামে দর্শনের শাখাটির যে অংশে যুক্তির সত্যতা</a:t>
            </a:r>
            <a:r>
              <a:rPr lang="en-US" sz="3600" b="1" dirty="0">
                <a:latin typeface="Kalpurush" panose="02000600000000000000" pitchFamily="2" charset="0"/>
                <a:cs typeface="Kalpurush" panose="02000600000000000000" pitchFamily="2" charset="0"/>
              </a:rPr>
              <a:t>-</a:t>
            </a:r>
            <a:r>
              <a:rPr lang="bn-IN" sz="3600" b="1" dirty="0">
                <a:latin typeface="Kalpurush" panose="02000600000000000000" pitchFamily="2" charset="0"/>
                <a:cs typeface="Kalpurush" panose="02000600000000000000" pitchFamily="2" charset="0"/>
              </a:rPr>
              <a:t>বৈধতা নিয়ে আলোচনা করা হয় তা</a:t>
            </a:r>
            <a:r>
              <a:rPr lang="en-US" sz="3600" b="1" dirty="0">
                <a:latin typeface="Kalpurush" panose="02000600000000000000" pitchFamily="2" charset="0"/>
                <a:cs typeface="Kalpurush" panose="02000600000000000000" pitchFamily="2" charset="0"/>
              </a:rPr>
              <a:t>-</a:t>
            </a:r>
            <a:r>
              <a:rPr lang="bn-IN" sz="3600" b="1" dirty="0">
                <a:latin typeface="Kalpurush" panose="02000600000000000000" pitchFamily="2" charset="0"/>
                <a:cs typeface="Kalpurush" panose="02000600000000000000" pitchFamily="2" charset="0"/>
              </a:rPr>
              <a:t>ই হলো যুক্তিবিদ্যা। অন্যদিক থেকে বলা যায়</a:t>
            </a:r>
            <a:r>
              <a:rPr lang="en-US" sz="3600" b="1" dirty="0">
                <a:latin typeface="Kalpurush" panose="02000600000000000000" pitchFamily="2" charset="0"/>
                <a:cs typeface="Kalpurush" panose="02000600000000000000" pitchFamily="2" charset="0"/>
              </a:rPr>
              <a:t>, </a:t>
            </a:r>
            <a:r>
              <a:rPr lang="bn-IN" sz="3600" b="1" dirty="0">
                <a:latin typeface="Kalpurush" panose="02000600000000000000" pitchFamily="2" charset="0"/>
                <a:cs typeface="Kalpurush" panose="02000600000000000000" pitchFamily="2" charset="0"/>
              </a:rPr>
              <a:t>যুক্তিবিদ্যা হলো সমগ্র দার্শনিক আলোচনার অপরিহার্য বিষয়। কেননা দর্শন মূলত যুক্তি দিয়েই তার বিষয়বস্তু নিয়ে আলোচনা ও তা প্রমাণ করে থাকে। ব্রিটিশ দার্শনিক বার্ট্রান্ড রাসেল যুক্তিবিদ্যাকে দর্শনের সারসত্তা </a:t>
            </a:r>
            <a:r>
              <a:rPr lang="en-US" sz="3600" b="1" dirty="0">
                <a:latin typeface="Kalpurush" panose="02000600000000000000" pitchFamily="2" charset="0"/>
                <a:cs typeface="Kalpurush" panose="02000600000000000000" pitchFamily="2" charset="0"/>
              </a:rPr>
              <a:t>(Essence) </a:t>
            </a:r>
            <a:r>
              <a:rPr lang="bn-IN" sz="3600" b="1" dirty="0">
                <a:latin typeface="Kalpurush" panose="02000600000000000000" pitchFamily="2" charset="0"/>
                <a:cs typeface="Kalpurush" panose="02000600000000000000" pitchFamily="2" charset="0"/>
              </a:rPr>
              <a:t>বলে আখ্যায়িত করেছেন। তিনি সকল দার্শনিক সমস্যাকে প্রকারান্তরে যুক্তিবিদ্যক সমস্যা হিসেবে দেখেছেন। রাসেলের ভাষায়</a:t>
            </a:r>
            <a:r>
              <a:rPr lang="en-US" sz="3600" b="1" dirty="0">
                <a:latin typeface="Kalpurush" panose="02000600000000000000" pitchFamily="2" charset="0"/>
                <a:cs typeface="Kalpurush" panose="02000600000000000000" pitchFamily="2" charset="0"/>
              </a:rPr>
              <a:t>, </a:t>
            </a:r>
            <a:r>
              <a:rPr lang="bn-IN" sz="3600" b="1" dirty="0" smtClean="0">
                <a:latin typeface="Kalpurush" panose="02000600000000000000" pitchFamily="2" charset="0"/>
                <a:cs typeface="Kalpurush" panose="02000600000000000000" pitchFamily="2" charset="0"/>
              </a:rPr>
              <a:t>প্রত্যেক </a:t>
            </a:r>
            <a:r>
              <a:rPr lang="bn-IN" sz="3600" b="1" dirty="0">
                <a:latin typeface="Kalpurush" panose="02000600000000000000" pitchFamily="2" charset="0"/>
                <a:cs typeface="Kalpurush" panose="02000600000000000000" pitchFamily="2" charset="0"/>
              </a:rPr>
              <a:t>দার্শনিক সমস্যাকে যখন প্রয়োজন মতো বিশ্লেষণ ও পরিশোধন করা হয় তখন দেখা যায় যে</a:t>
            </a:r>
            <a:r>
              <a:rPr lang="en-US" sz="3600" b="1" dirty="0">
                <a:latin typeface="Kalpurush" panose="02000600000000000000" pitchFamily="2" charset="0"/>
                <a:cs typeface="Kalpurush" panose="02000600000000000000" pitchFamily="2" charset="0"/>
              </a:rPr>
              <a:t>, </a:t>
            </a:r>
            <a:r>
              <a:rPr lang="bn-IN" sz="3600" b="1" dirty="0">
                <a:latin typeface="Kalpurush" panose="02000600000000000000" pitchFamily="2" charset="0"/>
                <a:cs typeface="Kalpurush" panose="02000600000000000000" pitchFamily="2" charset="0"/>
              </a:rPr>
              <a:t>হয় সমস্যাটা প্রকৃতপক্ষে আদৌ কোনো দার্শনিক সমস্যা নয়</a:t>
            </a:r>
            <a:r>
              <a:rPr lang="en-US" sz="3600" b="1" dirty="0">
                <a:latin typeface="Kalpurush" panose="02000600000000000000" pitchFamily="2" charset="0"/>
                <a:cs typeface="Kalpurush" panose="02000600000000000000" pitchFamily="2" charset="0"/>
              </a:rPr>
              <a:t>, </a:t>
            </a:r>
            <a:r>
              <a:rPr lang="bn-IN" sz="3600" b="1" dirty="0">
                <a:latin typeface="Kalpurush" panose="02000600000000000000" pitchFamily="2" charset="0"/>
                <a:cs typeface="Kalpurush" panose="02000600000000000000" pitchFamily="2" charset="0"/>
              </a:rPr>
              <a:t>নয়তো আমরা যে</a:t>
            </a:r>
            <a:r>
              <a:rPr lang="en-US" sz="3600" b="1" dirty="0">
                <a:latin typeface="Kalpurush" panose="02000600000000000000" pitchFamily="2" charset="0"/>
                <a:cs typeface="Kalpurush" panose="02000600000000000000" pitchFamily="2" charset="0"/>
              </a:rPr>
              <a:t>-</a:t>
            </a:r>
            <a:r>
              <a:rPr lang="bn-IN" sz="3600" b="1" dirty="0">
                <a:latin typeface="Kalpurush" panose="02000600000000000000" pitchFamily="2" charset="0"/>
                <a:cs typeface="Kalpurush" panose="02000600000000000000" pitchFamily="2" charset="0"/>
              </a:rPr>
              <a:t>অর্থে শব্দটা ব্যবহার করছি সে অর্থে সমস্যাটা যুক্তিবিদ্যক</a:t>
            </a:r>
            <a:r>
              <a:rPr lang="bn-IN" sz="3600" b="1" dirty="0" smtClean="0">
                <a:latin typeface="Kalpurush" panose="02000600000000000000" pitchFamily="2" charset="0"/>
                <a:cs typeface="Kalpurush" panose="02000600000000000000" pitchFamily="2" charset="0"/>
              </a:rPr>
              <a:t>।</a:t>
            </a:r>
            <a:endParaRPr lang="en-US" sz="36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2660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000" y="2425700"/>
            <a:ext cx="11709400" cy="2123658"/>
          </a:xfrm>
          <a:prstGeom prst="rect">
            <a:avLst/>
          </a:prstGeom>
          <a:noFill/>
        </p:spPr>
        <p:txBody>
          <a:bodyPr wrap="square" rtlCol="0">
            <a:spAutoFit/>
          </a:bodyPr>
          <a:lstStyle/>
          <a:p>
            <a:pPr algn="just"/>
            <a:r>
              <a:rPr lang="bn-IN" sz="6600" b="1" dirty="0">
                <a:latin typeface="Kalpurush" panose="02000600000000000000" pitchFamily="2" charset="0"/>
                <a:cs typeface="Kalpurush" panose="02000600000000000000" pitchFamily="2" charset="0"/>
              </a:rPr>
              <a:t>যুক্তিবিদ্যা ও দর্শনের মধ্যে সাদৃশ্য ও বৈসাদৃশ্যের একটি তালিকা তৈরি কর</a:t>
            </a:r>
            <a:r>
              <a:rPr lang="bn-IN" sz="6600" b="1" dirty="0" smtClean="0">
                <a:latin typeface="Kalpurush" panose="02000600000000000000" pitchFamily="2" charset="0"/>
                <a:cs typeface="Kalpurush" panose="02000600000000000000" pitchFamily="2" charset="0"/>
              </a:rPr>
              <a:t>।</a:t>
            </a:r>
            <a:endParaRPr lang="en-US" sz="6600" b="1" dirty="0">
              <a:latin typeface="Kalpurush" panose="02000600000000000000" pitchFamily="2" charset="0"/>
              <a:cs typeface="Kalpurush" panose="02000600000000000000" pitchFamily="2" charset="0"/>
            </a:endParaRPr>
          </a:p>
        </p:txBody>
      </p:sp>
      <p:sp>
        <p:nvSpPr>
          <p:cNvPr id="3" name="TextBox 2"/>
          <p:cNvSpPr txBox="1"/>
          <p:nvPr/>
        </p:nvSpPr>
        <p:spPr>
          <a:xfrm>
            <a:off x="2789178" y="665914"/>
            <a:ext cx="6248400" cy="1569660"/>
          </a:xfrm>
          <a:prstGeom prst="rect">
            <a:avLst/>
          </a:prstGeom>
          <a:noFill/>
        </p:spPr>
        <p:txBody>
          <a:bodyPr wrap="square" rtlCol="0">
            <a:spAutoFit/>
          </a:bodyPr>
          <a:lstStyle/>
          <a:p>
            <a:r>
              <a:rPr lang="en-US" sz="9600" b="1" dirty="0" err="1" smtClean="0">
                <a:latin typeface="Kalpurush" panose="02000600000000000000" pitchFamily="2" charset="0"/>
                <a:cs typeface="Kalpurush" panose="02000600000000000000" pitchFamily="2" charset="0"/>
              </a:rPr>
              <a:t>বাড়ীর</a:t>
            </a:r>
            <a:r>
              <a:rPr lang="en-US" sz="9600" b="1" dirty="0" smtClean="0">
                <a:latin typeface="Kalpurush" panose="02000600000000000000" pitchFamily="2" charset="0"/>
                <a:cs typeface="Kalpurush" panose="02000600000000000000" pitchFamily="2" charset="0"/>
              </a:rPr>
              <a:t> </a:t>
            </a:r>
            <a:r>
              <a:rPr lang="en-US" sz="9600" b="1" dirty="0" err="1" smtClean="0">
                <a:latin typeface="Kalpurush" panose="02000600000000000000" pitchFamily="2" charset="0"/>
                <a:cs typeface="Kalpurush" panose="02000600000000000000" pitchFamily="2" charset="0"/>
              </a:rPr>
              <a:t>কাজঃ</a:t>
            </a:r>
            <a:r>
              <a:rPr lang="en-US" sz="9600" b="1" dirty="0" smtClean="0">
                <a:latin typeface="Kalpurush" panose="02000600000000000000" pitchFamily="2" charset="0"/>
                <a:cs typeface="Kalpurush" panose="02000600000000000000" pitchFamily="2" charset="0"/>
              </a:rPr>
              <a:t>  </a:t>
            </a:r>
            <a:endParaRPr lang="en-US" sz="96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14868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8998" y="1192478"/>
            <a:ext cx="4986778" cy="4339650"/>
          </a:xfrm>
          <a:prstGeom prst="rect">
            <a:avLst/>
          </a:prstGeom>
          <a:noFill/>
          <a:ln w="76200">
            <a:noFill/>
          </a:ln>
        </p:spPr>
        <p:txBody>
          <a:bodyPr wrap="square" rtlCol="0">
            <a:spAutoFit/>
          </a:bodyPr>
          <a:lstStyle/>
          <a:p>
            <a:pPr algn="ctr"/>
            <a:r>
              <a:rPr lang="as-IN" sz="13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ক্লাস সমাপ্ত</a:t>
            </a:r>
            <a:endParaRPr lang="en-US" sz="13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endParaRPr>
          </a:p>
        </p:txBody>
      </p:sp>
      <p:sp>
        <p:nvSpPr>
          <p:cNvPr id="3" name="Donut 2"/>
          <p:cNvSpPr/>
          <p:nvPr/>
        </p:nvSpPr>
        <p:spPr>
          <a:xfrm>
            <a:off x="2764411" y="174812"/>
            <a:ext cx="6615953" cy="6374982"/>
          </a:xfrm>
          <a:prstGeom prst="donut">
            <a:avLst>
              <a:gd name="adj" fmla="val 853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1767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52396"/>
            <a:ext cx="12192000" cy="5805812"/>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79137"/>
            <a:ext cx="12191999" cy="1402575"/>
          </a:xfrm>
          <a:prstGeom prst="rect">
            <a:avLst/>
          </a:prstGeom>
        </p:spPr>
      </p:pic>
      <p:sp>
        <p:nvSpPr>
          <p:cNvPr id="2" name="Title 1"/>
          <p:cNvSpPr>
            <a:spLocks noGrp="1"/>
          </p:cNvSpPr>
          <p:nvPr>
            <p:ph type="title"/>
          </p:nvPr>
        </p:nvSpPr>
        <p:spPr>
          <a:xfrm>
            <a:off x="295332" y="1402575"/>
            <a:ext cx="10960274" cy="5075498"/>
          </a:xfrm>
        </p:spPr>
        <p:txBody>
          <a:bodyPr>
            <a:noAutofit/>
          </a:bodyPr>
          <a:lstStyle/>
          <a:p>
            <a:pPr algn="ctr"/>
            <a:r>
              <a:rPr lang="as-IN" sz="88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মোঃ আনিছ</a:t>
            </a:r>
            <a:r>
              <a:rPr lang="en-US" sz="88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a:t>
            </a:r>
            <a:r>
              <a:rPr lang="as-IN" sz="88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র রহমান </a:t>
            </a:r>
            <a:r>
              <a:rPr lang="en-US" sz="80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r>
            <a:br>
              <a:rPr lang="en-US" sz="80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br>
            <a:r>
              <a:rPr lang="as-IN" sz="6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প্রভাষক </a:t>
            </a:r>
            <a:r>
              <a:rPr lang="en-US" sz="6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r>
              <a:rPr lang="as-IN" sz="66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যুক্তিবিদ্যা</a:t>
            </a:r>
            <a:r>
              <a:rPr lang="en-US" sz="6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r>
            <a:br>
              <a:rPr lang="en-US" sz="6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br>
            <a:r>
              <a:rPr lang="as-IN" sz="54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বালারহাট আদর্শ স্কুল এন্ড কলেজ </a:t>
            </a:r>
            <a:r>
              <a:rPr lang="en-US" sz="54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r>
            <a:br>
              <a:rPr lang="en-US" sz="54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br>
            <a:r>
              <a:rPr lang="as-IN" sz="48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ফুলবাড়ী</a:t>
            </a:r>
            <a:r>
              <a:rPr lang="en-US" sz="48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a:t>
            </a:r>
            <a:r>
              <a:rPr lang="as-IN" sz="48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কুড়িগ্রাম</a:t>
            </a:r>
            <a:r>
              <a:rPr lang="en-US" sz="48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r>
              <a:rPr lang="en-US" sz="48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r>
            <a:br>
              <a:rPr lang="en-US" sz="48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br>
            <a:r>
              <a:rPr lang="as-IN" sz="48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মোবাইল </a:t>
            </a:r>
            <a:r>
              <a:rPr lang="en-US" sz="48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a:t>
            </a:r>
            <a:r>
              <a:rPr lang="as-IN" sz="48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০১৭১০৪৮৮৯৯৮</a:t>
            </a:r>
            <a:endParaRPr lang="en-US" sz="5400" b="1" dirty="0">
              <a:latin typeface="Franklin Gothic Medium" panose="020B0603020102020204" pitchFamily="34" charset="0"/>
            </a:endParaRPr>
          </a:p>
        </p:txBody>
      </p:sp>
      <p:sp>
        <p:nvSpPr>
          <p:cNvPr id="4" name="TextBox 3"/>
          <p:cNvSpPr txBox="1"/>
          <p:nvPr/>
        </p:nvSpPr>
        <p:spPr>
          <a:xfrm>
            <a:off x="295333" y="141669"/>
            <a:ext cx="11617626" cy="1107996"/>
          </a:xfrm>
          <a:prstGeom prst="rect">
            <a:avLst/>
          </a:prstGeom>
          <a:noFill/>
        </p:spPr>
        <p:txBody>
          <a:bodyPr wrap="square" rtlCol="0">
            <a:spAutoFit/>
          </a:bodyPr>
          <a:lstStyle/>
          <a:p>
            <a:pPr algn="ctr"/>
            <a:r>
              <a:rPr lang="as-IN" sz="6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তথ্য </a:t>
            </a:r>
            <a:r>
              <a:rPr lang="as-IN" sz="66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সংগ্রহ</a:t>
            </a:r>
            <a:r>
              <a:rPr lang="en-US" sz="66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a:t>
            </a:r>
            <a:r>
              <a:rPr lang="as-IN" sz="66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r>
              <a:rPr lang="as-IN" sz="6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কম্পোজ </a:t>
            </a:r>
            <a:r>
              <a:rPr lang="en-US" sz="66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ও </a:t>
            </a:r>
            <a:r>
              <a:rPr lang="as-IN" sz="66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এনিমেশন</a:t>
            </a:r>
            <a:endParaRPr lang="en-US" sz="66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939730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0" y="0"/>
            <a:ext cx="12192000" cy="6857905"/>
          </a:xfrm>
          <a:prstGeom prst="bevel">
            <a:avLst>
              <a:gd name="adj" fmla="val 2976"/>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54000" y="1235835"/>
            <a:ext cx="11684000" cy="2387206"/>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s-IN" sz="72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কর্তৃক অনুমোদিত </a:t>
            </a:r>
            <a:r>
              <a:rPr lang="as-IN"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সিলেবাস</a:t>
            </a:r>
            <a: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r>
              <a:rPr lang="en-US" sz="7200" b="1" dirty="0" err="1"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এর</a:t>
            </a:r>
            <a:r>
              <a:rPr lang="as-IN"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r>
              <a:rPr lang="as-IN" sz="72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আলোকে রচিত যুক্তিবিদ্যা </a:t>
            </a:r>
            <a:r>
              <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১ম</a:t>
            </a:r>
            <a:r>
              <a:rPr lang="as-IN"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পত্র</a:t>
            </a:r>
            <a:r>
              <a:rPr lang="en-US" sz="7200" b="1" dirty="0" err="1"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ের</a:t>
            </a:r>
            <a:endParaRPr lang="en-US" sz="72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p:txBody>
      </p:sp>
      <p:sp>
        <p:nvSpPr>
          <p:cNvPr id="8" name="TextBox 7"/>
          <p:cNvSpPr txBox="1"/>
          <p:nvPr/>
        </p:nvSpPr>
        <p:spPr>
          <a:xfrm>
            <a:off x="116114" y="269892"/>
            <a:ext cx="11959772" cy="830997"/>
          </a:xfrm>
          <a:prstGeom prst="rect">
            <a:avLst/>
          </a:prstGeom>
          <a:noFill/>
        </p:spPr>
        <p:txBody>
          <a:bodyPr wrap="square" rtlCol="0">
            <a:spAutoFit/>
          </a:bodyPr>
          <a:lstStyle/>
          <a:p>
            <a:r>
              <a:rPr lang="en-US" sz="4800" b="1" dirty="0" smtClean="0">
                <a:ln w="6600">
                  <a:solidFill>
                    <a:schemeClr val="accent2"/>
                  </a:solidFill>
                  <a:prstDash val="solid"/>
                </a:ln>
                <a:solidFill>
                  <a:srgbClr val="FFFFFF"/>
                </a:solidFill>
                <a:effectLst>
                  <a:outerShdw dist="38100" dir="2700000" algn="tl" rotWithShape="0">
                    <a:schemeClr val="accent2"/>
                  </a:outerShdw>
                </a:effectLst>
              </a:rPr>
              <a:t>National Curriculum and </a:t>
            </a:r>
            <a:r>
              <a:rPr lang="en-US" sz="4800" b="1" dirty="0" err="1" smtClean="0">
                <a:ln w="6600">
                  <a:solidFill>
                    <a:schemeClr val="accent2"/>
                  </a:solidFill>
                  <a:prstDash val="solid"/>
                </a:ln>
                <a:solidFill>
                  <a:srgbClr val="FFFFFF"/>
                </a:solidFill>
                <a:effectLst>
                  <a:outerShdw dist="38100" dir="2700000" algn="tl" rotWithShape="0">
                    <a:schemeClr val="accent2"/>
                  </a:outerShdw>
                </a:effectLst>
              </a:rPr>
              <a:t>Texbook</a:t>
            </a:r>
            <a:r>
              <a:rPr lang="en-US" sz="4800" b="1" dirty="0" smtClean="0">
                <a:ln w="6600">
                  <a:solidFill>
                    <a:schemeClr val="accent2"/>
                  </a:solidFill>
                  <a:prstDash val="solid"/>
                </a:ln>
                <a:solidFill>
                  <a:srgbClr val="FFFFFF"/>
                </a:solidFill>
                <a:effectLst>
                  <a:outerShdw dist="38100" dir="2700000" algn="tl" rotWithShape="0">
                    <a:schemeClr val="accent2"/>
                  </a:outerShdw>
                </a:effectLst>
              </a:rPr>
              <a:t> Board </a:t>
            </a:r>
            <a:r>
              <a:rPr lang="en-US" sz="4000" b="1" dirty="0" smtClean="0">
                <a:ln w="6600">
                  <a:solidFill>
                    <a:schemeClr val="accent2"/>
                  </a:solidFill>
                  <a:prstDash val="solid"/>
                </a:ln>
                <a:solidFill>
                  <a:srgbClr val="FFFFFF"/>
                </a:solidFill>
                <a:effectLst>
                  <a:outerShdw dist="38100" dir="2700000" algn="tl" rotWithShape="0">
                    <a:schemeClr val="accent2"/>
                  </a:outerShdw>
                </a:effectLst>
              </a:rPr>
              <a:t>(NCTB)</a:t>
            </a:r>
            <a:endParaRPr lang="en-US" sz="4000" b="1" dirty="0">
              <a:ln w="6600">
                <a:solidFill>
                  <a:schemeClr val="accent2"/>
                </a:solidFill>
                <a:prstDash val="solid"/>
              </a:ln>
              <a:solidFill>
                <a:srgbClr val="FFFFFF"/>
              </a:solidFill>
              <a:effectLst>
                <a:outerShdw dist="38100" dir="2700000" algn="tl" rotWithShape="0">
                  <a:schemeClr val="accent2"/>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9758" y="3938292"/>
            <a:ext cx="11684000" cy="2708127"/>
          </a:xfrm>
          <a:prstGeom prst="rect">
            <a:avLst/>
          </a:prstGeom>
        </p:spPr>
      </p:pic>
      <p:sp>
        <p:nvSpPr>
          <p:cNvPr id="3" name="Subtitle 2"/>
          <p:cNvSpPr>
            <a:spLocks noGrp="1"/>
          </p:cNvSpPr>
          <p:nvPr>
            <p:ph type="subTitle" idx="1"/>
          </p:nvPr>
        </p:nvSpPr>
        <p:spPr>
          <a:xfrm>
            <a:off x="279758" y="4408210"/>
            <a:ext cx="11658242" cy="2238210"/>
          </a:xfrm>
          <a:noFill/>
        </p:spPr>
        <p:txBody>
          <a:bodyPr>
            <a:normAutofit fontScale="92500" lnSpcReduction="20000"/>
          </a:bodyPr>
          <a:lstStyle/>
          <a:p>
            <a:r>
              <a:rPr lang="en-US" sz="19900" b="1" spc="50" dirty="0" smtClean="0">
                <a:ln w="0"/>
                <a:solidFill>
                  <a:srgbClr val="FF0000"/>
                </a:solidFill>
                <a:effectLst>
                  <a:innerShdw blurRad="63500" dist="50800" dir="13500000">
                    <a:srgbClr val="000000">
                      <a:alpha val="50000"/>
                    </a:srgbClr>
                  </a:innerShdw>
                </a:effectLst>
                <a:latin typeface="Kalpurush" panose="02000600000000000000" pitchFamily="2" charset="0"/>
                <a:cs typeface="Kalpurush" panose="02000600000000000000" pitchFamily="2" charset="0"/>
              </a:rPr>
              <a:t>১১ </a:t>
            </a:r>
            <a:r>
              <a:rPr lang="en-US" sz="19900" b="1" spc="50" dirty="0" err="1" smtClean="0">
                <a:ln w="0"/>
                <a:solidFill>
                  <a:srgbClr val="FF0000"/>
                </a:solidFill>
                <a:effectLst>
                  <a:innerShdw blurRad="63500" dist="50800" dir="13500000">
                    <a:srgbClr val="000000">
                      <a:alpha val="50000"/>
                    </a:srgbClr>
                  </a:innerShdw>
                </a:effectLst>
                <a:latin typeface="Kalpurush" panose="02000600000000000000" pitchFamily="2" charset="0"/>
                <a:cs typeface="Kalpurush" panose="02000600000000000000" pitchFamily="2" charset="0"/>
              </a:rPr>
              <a:t>তম</a:t>
            </a:r>
            <a:r>
              <a:rPr lang="as-IN" sz="19900" b="1" spc="50" dirty="0" smtClean="0">
                <a:ln w="0"/>
                <a:solidFill>
                  <a:srgbClr val="FF0000"/>
                </a:solidFill>
                <a:effectLst>
                  <a:innerShdw blurRad="63500" dist="50800" dir="13500000">
                    <a:srgbClr val="000000">
                      <a:alpha val="50000"/>
                    </a:srgbClr>
                  </a:innerShdw>
                </a:effectLst>
                <a:latin typeface="Kalpurush" panose="02000600000000000000" pitchFamily="2" charset="0"/>
                <a:cs typeface="Kalpurush" panose="02000600000000000000" pitchFamily="2" charset="0"/>
              </a:rPr>
              <a:t> ক্লাস</a:t>
            </a:r>
            <a:r>
              <a:rPr lang="en-US" sz="19900" b="1" spc="50" dirty="0" smtClean="0">
                <a:ln w="0"/>
                <a:solidFill>
                  <a:srgbClr val="FF0000"/>
                </a:solidFill>
                <a:effectLst>
                  <a:innerShdw blurRad="63500" dist="50800" dir="13500000">
                    <a:srgbClr val="000000">
                      <a:alpha val="50000"/>
                    </a:srgbClr>
                  </a:innerShdw>
                </a:effectLst>
                <a:latin typeface="Kalpurush" panose="02000600000000000000" pitchFamily="2" charset="0"/>
                <a:cs typeface="Kalpurush" panose="02000600000000000000" pitchFamily="2" charset="0"/>
              </a:rPr>
              <a:t> </a:t>
            </a:r>
            <a:endParaRPr lang="en-US" sz="2000" b="1" spc="50" dirty="0" smtClean="0">
              <a:ln w="0"/>
              <a:solidFill>
                <a:srgbClr val="FF0000"/>
              </a:solidFill>
              <a:effectLst>
                <a:innerShdw blurRad="63500" dist="50800" dir="13500000">
                  <a:srgbClr val="000000">
                    <a:alpha val="50000"/>
                  </a:srgbClr>
                </a:innerShdw>
              </a:effectLst>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369836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 y="4727"/>
          <a:ext cx="12191999" cy="6968973"/>
        </p:xfrm>
        <a:graphic>
          <a:graphicData uri="http://schemas.openxmlformats.org/drawingml/2006/table">
            <a:tbl>
              <a:tblPr firstRow="1" firstCol="1" bandRow="1">
                <a:tableStyleId>{5C22544A-7EE6-4342-B048-85BDC9FD1C3A}</a:tableStyleId>
              </a:tblPr>
              <a:tblGrid>
                <a:gridCol w="2633273"/>
                <a:gridCol w="6394287"/>
                <a:gridCol w="3164439"/>
              </a:tblGrid>
              <a:tr h="1399070">
                <a:tc gridSpan="3">
                  <a:txBody>
                    <a:bodyPr/>
                    <a:lstStyle/>
                    <a:p>
                      <a:pPr algn="ctr"/>
                      <a:r>
                        <a:rPr lang="en-US" sz="4000" b="1" cap="none" spc="0"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(NCTB)</a:t>
                      </a:r>
                      <a:r>
                        <a:rPr lang="en-US" sz="4000" b="1" cap="none" spc="0" baseline="0"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r>
                        <a:rPr lang="as-IN" sz="4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কর্তৃক অনুমোদিত সিলেবাস</a:t>
                      </a:r>
                      <a:r>
                        <a:rPr lang="en-US" sz="4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r>
                        <a:rPr lang="en-US" sz="4000" b="1" dirty="0" err="1"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এর</a:t>
                      </a:r>
                      <a:r>
                        <a:rPr lang="as-IN" sz="4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আলোকে রচিত </a:t>
                      </a:r>
                      <a:endParaRPr lang="en-US" sz="4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a:p>
                      <a:pPr algn="ctr"/>
                      <a:r>
                        <a:rPr lang="as-IN" sz="4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যুক্তিবিদ্যা </a:t>
                      </a:r>
                      <a:r>
                        <a:rPr lang="en-US" sz="4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১ম</a:t>
                      </a:r>
                      <a:r>
                        <a:rPr lang="as-IN" sz="40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পত্র</a:t>
                      </a:r>
                      <a:r>
                        <a:rPr lang="en-US" sz="4000" b="1" dirty="0" err="1"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ের</a:t>
                      </a:r>
                      <a:r>
                        <a:rPr lang="en-US" sz="4000" b="1" baseline="0"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 </a:t>
                      </a:r>
                      <a:r>
                        <a:rPr lang="as-IN" sz="4000" b="1" cap="none" spc="0"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অধ্যায় বিন্যাস ও সময় বন্টন</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nchor="ctr"/>
                </a:tc>
                <a:tc hMerge="1">
                  <a:txBody>
                    <a:bodyPr/>
                    <a:lstStyle/>
                    <a:p>
                      <a:endParaRPr lang="en-US"/>
                    </a:p>
                  </a:txBody>
                  <a:tcPr/>
                </a:tc>
                <a:tc hMerge="1">
                  <a:txBody>
                    <a:bodyPr/>
                    <a:lstStyle/>
                    <a:p>
                      <a:endParaRPr lang="en-US"/>
                    </a:p>
                  </a:txBody>
                  <a:tcPr/>
                </a:tc>
              </a:tr>
              <a:tr h="0">
                <a:tc gridSpan="3">
                  <a:txBody>
                    <a:bodyPr/>
                    <a:lstStyle/>
                    <a:p>
                      <a:pPr marL="0" marR="0" algn="ctr">
                        <a:lnSpc>
                          <a:spcPct val="107000"/>
                        </a:lnSpc>
                        <a:spcBef>
                          <a:spcPts val="0"/>
                        </a:spcBef>
                        <a:spcAft>
                          <a:spcPts val="0"/>
                        </a:spcAft>
                      </a:pPr>
                      <a:endParaRPr lang="en-US" sz="100" dirty="0">
                        <a:solidFill>
                          <a:srgbClr val="002060"/>
                        </a:solidFill>
                        <a:effectLst/>
                        <a:latin typeface="SutonnyMJ" pitchFamily="2" charset="0"/>
                        <a:ea typeface="Calibri" panose="020F0502020204030204" pitchFamily="34" charset="0"/>
                        <a:cs typeface="Times New Roman" panose="02020603050405020304" pitchFamily="18" charset="0"/>
                      </a:endParaRPr>
                    </a:p>
                  </a:txBody>
                  <a:tcPr marL="63986" marR="63986" marT="0" marB="0"/>
                </a:tc>
                <a:tc hMerge="1">
                  <a:txBody>
                    <a:bodyPr/>
                    <a:lstStyle/>
                    <a:p>
                      <a:endParaRPr lang="en-US"/>
                    </a:p>
                  </a:txBody>
                  <a:tcPr/>
                </a:tc>
                <a:tc hMerge="1">
                  <a:txBody>
                    <a:bodyPr/>
                    <a:lstStyle/>
                    <a:p>
                      <a:endParaRPr lang="en-US"/>
                    </a:p>
                  </a:txBody>
                  <a:tcPr/>
                </a:tc>
              </a:tr>
              <a:tr h="710693">
                <a:tc>
                  <a:txBody>
                    <a:bodyPr/>
                    <a:lstStyle/>
                    <a:p>
                      <a:pPr marL="0" marR="0" algn="ctr">
                        <a:lnSpc>
                          <a:spcPct val="107000"/>
                        </a:lnSpc>
                        <a:spcBef>
                          <a:spcPts val="0"/>
                        </a:spcBef>
                        <a:spcAft>
                          <a:spcPts val="0"/>
                        </a:spcAft>
                      </a:pPr>
                      <a:r>
                        <a:rPr lang="as-IN" sz="4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অধ্যায় </a:t>
                      </a:r>
                      <a:endParaRPr lang="en-US" sz="1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solidFill>
                      <a:srgbClr val="FF0000"/>
                    </a:solidFill>
                  </a:tcPr>
                </a:tc>
                <a:tc>
                  <a:txBody>
                    <a:bodyPr/>
                    <a:lstStyle/>
                    <a:p>
                      <a:pPr marL="0" marR="0" algn="ctr">
                        <a:lnSpc>
                          <a:spcPct val="107000"/>
                        </a:lnSpc>
                        <a:spcBef>
                          <a:spcPts val="0"/>
                        </a:spcBef>
                        <a:spcAft>
                          <a:spcPts val="0"/>
                        </a:spcAft>
                      </a:pPr>
                      <a:r>
                        <a:rPr lang="as-IN" sz="48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অধ্যায় শিরোনাম</a:t>
                      </a:r>
                      <a:endParaRPr lang="en-US" sz="1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solidFill>
                      <a:srgbClr val="FF0000"/>
                    </a:solidFill>
                  </a:tcPr>
                </a:tc>
                <a:tc>
                  <a:txBody>
                    <a:bodyPr/>
                    <a:lstStyle/>
                    <a:p>
                      <a:pPr marL="0" marR="0" algn="ctr">
                        <a:lnSpc>
                          <a:spcPct val="107000"/>
                        </a:lnSpc>
                        <a:spcBef>
                          <a:spcPts val="0"/>
                        </a:spcBef>
                        <a:spcAft>
                          <a:spcPts val="0"/>
                        </a:spcAft>
                      </a:pPr>
                      <a:r>
                        <a:rPr lang="as-IN" sz="4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পিরিয়ড সংখ্যা</a:t>
                      </a:r>
                      <a:endParaRPr lang="en-US" sz="1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solidFill>
                      <a:srgbClr val="FF0000"/>
                    </a:solidFill>
                  </a:tcPr>
                </a:tc>
              </a:tr>
              <a:tr h="473834">
                <a:tc>
                  <a:txBody>
                    <a:bodyPr/>
                    <a:lstStyle/>
                    <a:p>
                      <a:pPr marL="0" marR="0" algn="ctr">
                        <a:lnSpc>
                          <a:spcPct val="107000"/>
                        </a:lnSpc>
                        <a:spcBef>
                          <a:spcPts val="0"/>
                        </a:spcBef>
                        <a:spcAft>
                          <a:spcPts val="0"/>
                        </a:spcAft>
                      </a:pPr>
                      <a:r>
                        <a:rPr lang="as-IN" sz="3200" dirty="0" smtClean="0">
                          <a:effectLst/>
                          <a:latin typeface="Kalpurush" panose="02000600000000000000" pitchFamily="2" charset="0"/>
                          <a:cs typeface="Kalpurush" panose="02000600000000000000" pitchFamily="2" charset="0"/>
                        </a:rPr>
                        <a:t>প্রথম</a:t>
                      </a:r>
                      <a:endParaRPr lang="en-US" sz="3200" dirty="0">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as-IN" sz="3200" dirty="0" smtClean="0">
                          <a:solidFill>
                            <a:srgbClr val="002060"/>
                          </a:solidFill>
                          <a:effectLst/>
                          <a:latin typeface="Kalpurush" panose="02000600000000000000" pitchFamily="2" charset="0"/>
                          <a:cs typeface="Kalpurush" panose="02000600000000000000" pitchFamily="2" charset="0"/>
                        </a:rPr>
                        <a:t>যুক্তিবিদ্যা পরিচিতি</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en-US" sz="3200" dirty="0" smtClean="0">
                          <a:solidFill>
                            <a:srgbClr val="002060"/>
                          </a:solidFill>
                          <a:effectLst/>
                          <a:latin typeface="Kalpurush" panose="02000600000000000000" pitchFamily="2" charset="0"/>
                          <a:cs typeface="Kalpurush" panose="02000600000000000000" pitchFamily="2" charset="0"/>
                        </a:rPr>
                        <a:t>১০</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r>
              <a:tr h="473834">
                <a:tc>
                  <a:txBody>
                    <a:bodyPr/>
                    <a:lstStyle/>
                    <a:p>
                      <a:pPr marL="0" marR="0" algn="ctr">
                        <a:lnSpc>
                          <a:spcPct val="107000"/>
                        </a:lnSpc>
                        <a:spcBef>
                          <a:spcPts val="0"/>
                        </a:spcBef>
                        <a:spcAft>
                          <a:spcPts val="0"/>
                        </a:spcAft>
                      </a:pPr>
                      <a:r>
                        <a:rPr lang="as-IN" sz="3200" dirty="0" smtClean="0">
                          <a:effectLst/>
                          <a:latin typeface="Kalpurush" panose="02000600000000000000" pitchFamily="2" charset="0"/>
                          <a:cs typeface="Kalpurush" panose="02000600000000000000" pitchFamily="2" charset="0"/>
                        </a:rPr>
                        <a:t> দ্বিতীয়</a:t>
                      </a:r>
                      <a:endParaRPr lang="en-US" sz="3200" dirty="0">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as-IN" sz="3200" dirty="0" smtClean="0">
                          <a:solidFill>
                            <a:srgbClr val="002060"/>
                          </a:solidFill>
                          <a:effectLst/>
                          <a:latin typeface="Kalpurush" panose="02000600000000000000" pitchFamily="2" charset="0"/>
                          <a:cs typeface="Kalpurush" panose="02000600000000000000" pitchFamily="2" charset="0"/>
                        </a:rPr>
                        <a:t>যুক্তিবিদ্যার প্রয়োগিক দি</a:t>
                      </a:r>
                      <a:r>
                        <a:rPr lang="en-US" sz="3200" dirty="0" smtClean="0">
                          <a:solidFill>
                            <a:srgbClr val="002060"/>
                          </a:solidFill>
                          <a:effectLst/>
                          <a:latin typeface="Kalpurush" panose="02000600000000000000" pitchFamily="2" charset="0"/>
                          <a:cs typeface="Kalpurush" panose="02000600000000000000" pitchFamily="2" charset="0"/>
                        </a:rPr>
                        <a:t>ক</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en-US" sz="3200" dirty="0" smtClean="0">
                          <a:solidFill>
                            <a:srgbClr val="002060"/>
                          </a:solidFill>
                          <a:effectLst/>
                          <a:latin typeface="Kalpurush" panose="02000600000000000000" pitchFamily="2" charset="0"/>
                          <a:cs typeface="Kalpurush" panose="02000600000000000000" pitchFamily="2" charset="0"/>
                        </a:rPr>
                        <a:t>১০</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r>
              <a:tr h="473834">
                <a:tc>
                  <a:txBody>
                    <a:bodyPr/>
                    <a:lstStyle/>
                    <a:p>
                      <a:pPr marL="0" marR="0" algn="ctr">
                        <a:lnSpc>
                          <a:spcPct val="107000"/>
                        </a:lnSpc>
                        <a:spcBef>
                          <a:spcPts val="0"/>
                        </a:spcBef>
                        <a:spcAft>
                          <a:spcPts val="0"/>
                        </a:spcAft>
                      </a:pPr>
                      <a:r>
                        <a:rPr lang="as-IN" sz="3200" dirty="0" smtClean="0">
                          <a:effectLst/>
                          <a:latin typeface="Kalpurush" panose="02000600000000000000" pitchFamily="2" charset="0"/>
                          <a:cs typeface="Kalpurush" panose="02000600000000000000" pitchFamily="2" charset="0"/>
                        </a:rPr>
                        <a:t>তৃতীয়</a:t>
                      </a:r>
                      <a:endParaRPr lang="en-US" sz="3200" dirty="0">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as-IN" sz="3200" dirty="0" smtClean="0">
                          <a:solidFill>
                            <a:srgbClr val="002060"/>
                          </a:solidFill>
                          <a:effectLst/>
                          <a:latin typeface="SutonnyMJ" pitchFamily="2" charset="0"/>
                        </a:rPr>
                        <a:t>যুক্তির উপাদান</a:t>
                      </a:r>
                      <a:endParaRPr lang="en-US" sz="1400" dirty="0">
                        <a:solidFill>
                          <a:srgbClr val="002060"/>
                        </a:solidFill>
                        <a:effectLst/>
                        <a:latin typeface="SutonnyMJ" pitchFamily="2" charset="0"/>
                        <a:ea typeface="Calibri" panose="020F0502020204030204" pitchFamily="34" charset="0"/>
                        <a:cs typeface="Times New Roman" panose="02020603050405020304" pitchFamily="18" charset="0"/>
                      </a:endParaRPr>
                    </a:p>
                  </a:txBody>
                  <a:tcPr marL="63986" marR="63986" marT="0" marB="0"/>
                </a:tc>
                <a:tc>
                  <a:txBody>
                    <a:bodyPr/>
                    <a:lstStyle/>
                    <a:p>
                      <a:pPr marL="0" marR="0" algn="ctr">
                        <a:lnSpc>
                          <a:spcPct val="107000"/>
                        </a:lnSpc>
                        <a:spcBef>
                          <a:spcPts val="0"/>
                        </a:spcBef>
                        <a:spcAft>
                          <a:spcPts val="0"/>
                        </a:spcAft>
                      </a:pPr>
                      <a:r>
                        <a:rPr lang="en-US" sz="3200" dirty="0" smtClean="0">
                          <a:solidFill>
                            <a:srgbClr val="002060"/>
                          </a:solidFill>
                          <a:effectLst/>
                          <a:latin typeface="Kalpurush" panose="02000600000000000000" pitchFamily="2" charset="0"/>
                          <a:cs typeface="Kalpurush" panose="02000600000000000000" pitchFamily="2" charset="0"/>
                        </a:rPr>
                        <a:t>১২+১০</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r>
              <a:tr h="473834">
                <a:tc>
                  <a:txBody>
                    <a:bodyPr/>
                    <a:lstStyle/>
                    <a:p>
                      <a:pPr marL="0" marR="0" algn="ctr">
                        <a:lnSpc>
                          <a:spcPct val="107000"/>
                        </a:lnSpc>
                        <a:spcBef>
                          <a:spcPts val="0"/>
                        </a:spcBef>
                        <a:spcAft>
                          <a:spcPts val="0"/>
                        </a:spcAft>
                      </a:pPr>
                      <a:r>
                        <a:rPr lang="as-IN" sz="3200" dirty="0" smtClean="0">
                          <a:effectLst/>
                          <a:latin typeface="Kalpurush" panose="02000600000000000000" pitchFamily="2" charset="0"/>
                          <a:cs typeface="Kalpurush" panose="02000600000000000000" pitchFamily="2" charset="0"/>
                        </a:rPr>
                        <a:t>চতুর্থ</a:t>
                      </a:r>
                      <a:endParaRPr lang="en-US" sz="3200" dirty="0">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as-IN" sz="3200" dirty="0" smtClean="0">
                          <a:solidFill>
                            <a:srgbClr val="002060"/>
                          </a:solidFill>
                          <a:effectLst/>
                          <a:latin typeface="Kalpurush" panose="02000600000000000000" pitchFamily="2" charset="0"/>
                          <a:cs typeface="Kalpurush" panose="02000600000000000000" pitchFamily="2" charset="0"/>
                        </a:rPr>
                        <a:t>বিধেয়ক</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en-US" sz="3200" dirty="0" smtClean="0">
                          <a:solidFill>
                            <a:srgbClr val="002060"/>
                          </a:solidFill>
                          <a:effectLst/>
                          <a:latin typeface="Kalpurush" panose="02000600000000000000" pitchFamily="2" charset="0"/>
                          <a:cs typeface="Kalpurush" panose="02000600000000000000" pitchFamily="2" charset="0"/>
                        </a:rPr>
                        <a:t>৬+৬</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r>
              <a:tr h="473834">
                <a:tc>
                  <a:txBody>
                    <a:bodyPr/>
                    <a:lstStyle/>
                    <a:p>
                      <a:pPr marL="0" marR="0" algn="ctr">
                        <a:lnSpc>
                          <a:spcPct val="107000"/>
                        </a:lnSpc>
                        <a:spcBef>
                          <a:spcPts val="0"/>
                        </a:spcBef>
                        <a:spcAft>
                          <a:spcPts val="0"/>
                        </a:spcAft>
                      </a:pPr>
                      <a:r>
                        <a:rPr lang="as-IN" sz="3200" dirty="0" smtClean="0">
                          <a:effectLst/>
                          <a:latin typeface="Kalpurush" panose="02000600000000000000" pitchFamily="2" charset="0"/>
                          <a:cs typeface="Kalpurush" panose="02000600000000000000" pitchFamily="2" charset="0"/>
                        </a:rPr>
                        <a:t>পঞ্চম</a:t>
                      </a:r>
                      <a:endParaRPr lang="en-US" sz="3200" dirty="0">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as-IN" sz="3200" dirty="0" smtClean="0">
                          <a:solidFill>
                            <a:srgbClr val="002060"/>
                          </a:solidFill>
                          <a:effectLst/>
                          <a:latin typeface="Kalpurush" panose="02000600000000000000" pitchFamily="2" charset="0"/>
                          <a:cs typeface="Kalpurush" panose="02000600000000000000" pitchFamily="2" charset="0"/>
                        </a:rPr>
                        <a:t>অনুমান</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en-US" sz="3200" dirty="0" smtClean="0">
                          <a:solidFill>
                            <a:srgbClr val="002060"/>
                          </a:solidFill>
                          <a:effectLst/>
                          <a:latin typeface="Kalpurush" panose="02000600000000000000" pitchFamily="2" charset="0"/>
                          <a:cs typeface="Kalpurush" panose="02000600000000000000" pitchFamily="2" charset="0"/>
                        </a:rPr>
                        <a:t>৬+২</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r>
              <a:tr h="473834">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as-IN" sz="3200" dirty="0" smtClean="0">
                          <a:effectLst/>
                          <a:latin typeface="Kalpurush" panose="02000600000000000000" pitchFamily="2" charset="0"/>
                          <a:cs typeface="Kalpurush" panose="02000600000000000000" pitchFamily="2" charset="0"/>
                        </a:rPr>
                        <a:t>ষষ্ঠ</a:t>
                      </a:r>
                      <a:endParaRPr lang="en-US" sz="3200" dirty="0" smtClean="0">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as-IN" sz="3200" dirty="0" smtClean="0">
                          <a:solidFill>
                            <a:srgbClr val="002060"/>
                          </a:solidFill>
                          <a:effectLst/>
                          <a:latin typeface="Kalpurush" panose="02000600000000000000" pitchFamily="2" charset="0"/>
                          <a:cs typeface="Kalpurush" panose="02000600000000000000" pitchFamily="2" charset="0"/>
                        </a:rPr>
                        <a:t>অবরোহ অনুমান</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en-US" sz="3200" dirty="0" smtClean="0">
                          <a:solidFill>
                            <a:srgbClr val="002060"/>
                          </a:solidFill>
                          <a:effectLst/>
                          <a:latin typeface="Kalpurush" panose="02000600000000000000" pitchFamily="2" charset="0"/>
                          <a:cs typeface="Kalpurush" panose="02000600000000000000" pitchFamily="2" charset="0"/>
                        </a:rPr>
                        <a:t>২০+১৪</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r>
              <a:tr h="473834">
                <a:tc>
                  <a:txBody>
                    <a:bodyPr/>
                    <a:lstStyle/>
                    <a:p>
                      <a:pPr marL="0" marR="0" algn="ctr">
                        <a:lnSpc>
                          <a:spcPct val="107000"/>
                        </a:lnSpc>
                        <a:spcBef>
                          <a:spcPts val="0"/>
                        </a:spcBef>
                        <a:spcAft>
                          <a:spcPts val="0"/>
                        </a:spcAft>
                      </a:pPr>
                      <a:r>
                        <a:rPr lang="as-IN" sz="3200" dirty="0" smtClean="0">
                          <a:effectLst/>
                          <a:latin typeface="Kalpurush" panose="02000600000000000000" pitchFamily="2" charset="0"/>
                          <a:cs typeface="Kalpurush" panose="02000600000000000000" pitchFamily="2" charset="0"/>
                        </a:rPr>
                        <a:t>সপ্তম</a:t>
                      </a:r>
                      <a:endParaRPr lang="en-US" sz="3200" dirty="0">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as-IN" sz="3200" dirty="0" smtClean="0">
                          <a:solidFill>
                            <a:srgbClr val="002060"/>
                          </a:solidFill>
                          <a:effectLst/>
                          <a:latin typeface="Kalpurush" panose="02000600000000000000" pitchFamily="2" charset="0"/>
                          <a:cs typeface="Kalpurush" panose="02000600000000000000" pitchFamily="2" charset="0"/>
                        </a:rPr>
                        <a:t>আরোহ অনুমান ও আরোহ অনুমানের ভিত্তি</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en-US" sz="3200" dirty="0" smtClean="0">
                          <a:solidFill>
                            <a:srgbClr val="002060"/>
                          </a:solidFill>
                          <a:effectLst/>
                          <a:latin typeface="Kalpurush" panose="02000600000000000000" pitchFamily="2" charset="0"/>
                          <a:cs typeface="Kalpurush" panose="02000600000000000000" pitchFamily="2" charset="0"/>
                        </a:rPr>
                        <a:t>২৩+৫</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r>
              <a:tr h="533049">
                <a:tc>
                  <a:txBody>
                    <a:bodyPr/>
                    <a:lstStyle/>
                    <a:p>
                      <a:pPr marL="0" marR="0" algn="ctr">
                        <a:lnSpc>
                          <a:spcPct val="107000"/>
                        </a:lnSpc>
                        <a:spcBef>
                          <a:spcPts val="0"/>
                        </a:spcBef>
                        <a:spcAft>
                          <a:spcPts val="0"/>
                        </a:spcAft>
                      </a:pPr>
                      <a:r>
                        <a:rPr lang="as-IN" sz="3200" dirty="0" smtClean="0">
                          <a:effectLst/>
                          <a:latin typeface="Kalpurush" panose="02000600000000000000" pitchFamily="2" charset="0"/>
                          <a:cs typeface="Kalpurush" panose="02000600000000000000" pitchFamily="2" charset="0"/>
                        </a:rPr>
                        <a:t>অষ্টম</a:t>
                      </a:r>
                      <a:endParaRPr lang="en-US" sz="3200" dirty="0">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as-IN" sz="3200" dirty="0" smtClean="0">
                          <a:solidFill>
                            <a:srgbClr val="002060"/>
                          </a:solidFill>
                          <a:effectLst/>
                          <a:latin typeface="Kalpurush" panose="02000600000000000000" pitchFamily="2" charset="0"/>
                          <a:cs typeface="Kalpurush" panose="02000600000000000000" pitchFamily="2" charset="0"/>
                        </a:rPr>
                        <a:t>প্রতীকী যুক্তিবিদ্যা</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a:txBody>
                    <a:bodyPr/>
                    <a:lstStyle/>
                    <a:p>
                      <a:pPr marL="0" marR="0" algn="ctr">
                        <a:lnSpc>
                          <a:spcPct val="107000"/>
                        </a:lnSpc>
                        <a:spcBef>
                          <a:spcPts val="0"/>
                        </a:spcBef>
                        <a:spcAft>
                          <a:spcPts val="0"/>
                        </a:spcAft>
                      </a:pPr>
                      <a:r>
                        <a:rPr lang="en-US" sz="3600" dirty="0" smtClean="0">
                          <a:solidFill>
                            <a:srgbClr val="002060"/>
                          </a:solidFill>
                          <a:effectLst/>
                          <a:latin typeface="Kalpurush" panose="02000600000000000000" pitchFamily="2" charset="0"/>
                          <a:cs typeface="Kalpurush" panose="02000600000000000000" pitchFamily="2" charset="0"/>
                        </a:rPr>
                        <a:t>৮+৮</a:t>
                      </a:r>
                      <a:endParaRPr lang="en-US" sz="14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r>
              <a:tr h="473834">
                <a:tc gridSpan="2">
                  <a:txBody>
                    <a:bodyPr/>
                    <a:lstStyle/>
                    <a:p>
                      <a:pPr marL="0" marR="0" algn="ctr">
                        <a:lnSpc>
                          <a:spcPct val="107000"/>
                        </a:lnSpc>
                        <a:spcBef>
                          <a:spcPts val="0"/>
                        </a:spcBef>
                        <a:spcAft>
                          <a:spcPts val="0"/>
                        </a:spcAft>
                      </a:pPr>
                      <a:r>
                        <a:rPr lang="as-IN" sz="3200" dirty="0" smtClean="0">
                          <a:solidFill>
                            <a:srgbClr val="002060"/>
                          </a:solidFill>
                          <a:effectLst/>
                          <a:latin typeface="Kalpurush" panose="02000600000000000000" pitchFamily="2" charset="0"/>
                          <a:cs typeface="Kalpurush" panose="02000600000000000000" pitchFamily="2" charset="0"/>
                        </a:rPr>
                        <a:t>যুক্তিবিদ্যা প্রথম পত্রের মোট</a:t>
                      </a:r>
                      <a:r>
                        <a:rPr lang="en-US" sz="3200" dirty="0" smtClean="0">
                          <a:solidFill>
                            <a:srgbClr val="002060"/>
                          </a:solidFill>
                          <a:effectLst/>
                          <a:latin typeface="Kalpurush" panose="02000600000000000000" pitchFamily="2" charset="0"/>
                          <a:cs typeface="Kalpurush" panose="02000600000000000000" pitchFamily="2" charset="0"/>
                        </a:rPr>
                        <a:t> </a:t>
                      </a:r>
                      <a:r>
                        <a:rPr lang="as-IN" sz="3200" dirty="0" smtClean="0">
                          <a:solidFill>
                            <a:srgbClr val="002060"/>
                          </a:solidFill>
                          <a:effectLst/>
                          <a:latin typeface="Kalpurush" panose="02000600000000000000" pitchFamily="2" charset="0"/>
                          <a:cs typeface="Kalpurush" panose="02000600000000000000" pitchFamily="2" charset="0"/>
                        </a:rPr>
                        <a:t>ক্লাস</a:t>
                      </a:r>
                      <a:endParaRPr lang="en-US" sz="12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c hMerge="1">
                  <a:txBody>
                    <a:bodyPr/>
                    <a:lstStyle/>
                    <a:p>
                      <a:endParaRPr lang="en-US"/>
                    </a:p>
                  </a:txBody>
                  <a:tcPr/>
                </a:tc>
                <a:tc>
                  <a:txBody>
                    <a:bodyPr/>
                    <a:lstStyle/>
                    <a:p>
                      <a:pPr marL="0" marR="0" algn="ctr">
                        <a:lnSpc>
                          <a:spcPct val="107000"/>
                        </a:lnSpc>
                        <a:spcBef>
                          <a:spcPts val="0"/>
                        </a:spcBef>
                        <a:spcAft>
                          <a:spcPts val="0"/>
                        </a:spcAft>
                      </a:pPr>
                      <a:r>
                        <a:rPr lang="en-US" sz="3200" dirty="0" smtClean="0">
                          <a:solidFill>
                            <a:srgbClr val="002060"/>
                          </a:solidFill>
                          <a:effectLst/>
                          <a:latin typeface="Kalpurush" panose="02000600000000000000" pitchFamily="2" charset="0"/>
                          <a:cs typeface="Kalpurush" panose="02000600000000000000" pitchFamily="2" charset="0"/>
                        </a:rPr>
                        <a:t>৯৫+৪৫</a:t>
                      </a:r>
                      <a:endParaRPr lang="en-US" sz="1200" dirty="0">
                        <a:solidFill>
                          <a:srgbClr val="002060"/>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tc>
              </a:tr>
            </a:tbl>
          </a:graphicData>
        </a:graphic>
      </p:graphicFrame>
    </p:spTree>
    <p:extLst>
      <p:ext uri="{BB962C8B-B14F-4D97-AF65-F5344CB8AC3E}">
        <p14:creationId xmlns:p14="http://schemas.microsoft.com/office/powerpoint/2010/main" val="349274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630"/>
            <a:ext cx="12190706" cy="6900629"/>
          </a:xfrm>
          <a:prstGeom prst="rect">
            <a:avLst/>
          </a:prstGeom>
        </p:spPr>
      </p:pic>
      <p:sp>
        <p:nvSpPr>
          <p:cNvPr id="3" name="Cube 2"/>
          <p:cNvSpPr/>
          <p:nvPr/>
        </p:nvSpPr>
        <p:spPr>
          <a:xfrm>
            <a:off x="1727198" y="802246"/>
            <a:ext cx="8810173" cy="650123"/>
          </a:xfrm>
          <a:prstGeom prst="cube">
            <a:avLst>
              <a:gd name="adj" fmla="val 6391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52929" y="252040"/>
            <a:ext cx="5758709" cy="1200329"/>
          </a:xfrm>
          <a:prstGeom prst="rect">
            <a:avLst/>
          </a:prstGeom>
          <a:noFill/>
        </p:spPr>
        <p:txBody>
          <a:bodyPr wrap="square" rtlCol="0">
            <a:spAutoFit/>
          </a:bodyPr>
          <a:lstStyle/>
          <a:p>
            <a:r>
              <a:rPr lang="as-IN" sz="7200" b="1"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আজকের অধ্যায়</a:t>
            </a:r>
            <a:endParaRPr lang="en-US" sz="7200" b="1"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128" y="4754881"/>
            <a:ext cx="11283255" cy="1607940"/>
          </a:xfrm>
          <a:prstGeom prst="rect">
            <a:avLst/>
          </a:prstGeom>
        </p:spPr>
      </p:pic>
      <p:sp>
        <p:nvSpPr>
          <p:cNvPr id="7" name="TextBox 6"/>
          <p:cNvSpPr txBox="1"/>
          <p:nvPr/>
        </p:nvSpPr>
        <p:spPr>
          <a:xfrm>
            <a:off x="549523" y="5049551"/>
            <a:ext cx="11091660" cy="1200329"/>
          </a:xfrm>
          <a:prstGeom prst="rect">
            <a:avLst/>
          </a:prstGeom>
          <a:noFill/>
        </p:spPr>
        <p:txBody>
          <a:bodyPr wrap="square" rtlCol="0">
            <a:spAutoFit/>
          </a:bodyPr>
          <a:lstStyle/>
          <a:p>
            <a:r>
              <a:rPr lang="as-IN" sz="72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এ অধ্যায়ে মোট ক্লাস হবে </a:t>
            </a:r>
            <a:r>
              <a:rPr lang="en-US" sz="7200" b="1"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১০ </a:t>
            </a:r>
            <a:r>
              <a:rPr lang="as-IN" sz="7200" b="1"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টি</a:t>
            </a:r>
            <a:endParaRPr lang="en-US" sz="72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56419221"/>
              </p:ext>
            </p:extLst>
          </p:nvPr>
        </p:nvGraphicFramePr>
        <p:xfrm>
          <a:off x="442836" y="1525521"/>
          <a:ext cx="11274547" cy="2118632"/>
        </p:xfrm>
        <a:graphic>
          <a:graphicData uri="http://schemas.openxmlformats.org/drawingml/2006/table">
            <a:tbl>
              <a:tblPr firstRow="1" firstCol="1" bandRow="1">
                <a:tableStyleId>{5C22544A-7EE6-4342-B048-85BDC9FD1C3A}</a:tableStyleId>
              </a:tblPr>
              <a:tblGrid>
                <a:gridCol w="2669652"/>
                <a:gridCol w="5001202"/>
                <a:gridCol w="3603693"/>
              </a:tblGrid>
              <a:tr h="1124016">
                <a:tc>
                  <a:txBody>
                    <a:bodyPr/>
                    <a:lstStyle/>
                    <a:p>
                      <a:pPr marL="0" marR="0" algn="ctr">
                        <a:lnSpc>
                          <a:spcPct val="107000"/>
                        </a:lnSpc>
                        <a:spcBef>
                          <a:spcPts val="0"/>
                        </a:spcBef>
                        <a:spcAft>
                          <a:spcPts val="0"/>
                        </a:spcAft>
                      </a:pPr>
                      <a:r>
                        <a:rPr lang="as-IN" sz="6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অধ্যায়</a:t>
                      </a:r>
                      <a:endParaRPr lang="en-US"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solidFill>
                      <a:srgbClr val="FF0000"/>
                    </a:solidFill>
                  </a:tcPr>
                </a:tc>
                <a:tc>
                  <a:txBody>
                    <a:bodyPr/>
                    <a:lstStyle/>
                    <a:p>
                      <a:pPr marL="0" marR="0" algn="ctr">
                        <a:lnSpc>
                          <a:spcPct val="107000"/>
                        </a:lnSpc>
                        <a:spcBef>
                          <a:spcPts val="0"/>
                        </a:spcBef>
                        <a:spcAft>
                          <a:spcPts val="0"/>
                        </a:spcAft>
                      </a:pPr>
                      <a:r>
                        <a:rPr lang="as-IN" sz="6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অধ্যায় শিরোনাম</a:t>
                      </a:r>
                      <a:endParaRPr lang="en-US"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solidFill>
                      <a:srgbClr val="FF0000"/>
                    </a:solidFill>
                  </a:tcPr>
                </a:tc>
                <a:tc>
                  <a:txBody>
                    <a:bodyPr/>
                    <a:lstStyle/>
                    <a:p>
                      <a:pPr marL="0" marR="0" algn="ctr">
                        <a:lnSpc>
                          <a:spcPct val="107000"/>
                        </a:lnSpc>
                        <a:spcBef>
                          <a:spcPts val="0"/>
                        </a:spcBef>
                        <a:spcAft>
                          <a:spcPts val="0"/>
                        </a:spcAft>
                      </a:pPr>
                      <a:r>
                        <a:rPr lang="as-IN"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পিরিয়ড সংখ্যা</a:t>
                      </a:r>
                      <a:endParaRPr lang="en-US" sz="2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solidFill>
                      <a:srgbClr val="FF0000"/>
                    </a:solidFill>
                  </a:tcPr>
                </a:tc>
              </a:tr>
              <a:tr h="994616">
                <a:tc>
                  <a:txBody>
                    <a:bodyPr/>
                    <a:lstStyle/>
                    <a:p>
                      <a:pPr marL="0" marR="0" algn="ctr">
                        <a:lnSpc>
                          <a:spcPct val="107000"/>
                        </a:lnSpc>
                        <a:spcBef>
                          <a:spcPts val="0"/>
                        </a:spcBef>
                        <a:spcAft>
                          <a:spcPts val="0"/>
                        </a:spcAft>
                      </a:pPr>
                      <a:r>
                        <a:rPr lang="as-IN" sz="4800" dirty="0" smtClean="0">
                          <a:effectLst/>
                          <a:latin typeface="Kalpurush" panose="02000600000000000000" pitchFamily="2" charset="0"/>
                          <a:cs typeface="Kalpurush" panose="02000600000000000000" pitchFamily="2" charset="0"/>
                        </a:rPr>
                        <a:t>দ্বিতীয়</a:t>
                      </a:r>
                      <a:endParaRPr lang="en-US" sz="4800" b="1" dirty="0">
                        <a:solidFill>
                          <a:schemeClr val="tx1"/>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solidFill>
                      <a:srgbClr val="002060"/>
                    </a:solidFill>
                  </a:tcPr>
                </a:tc>
                <a:tc>
                  <a:txBody>
                    <a:bodyPr/>
                    <a:lstStyle/>
                    <a:p>
                      <a:pPr marL="0" marR="0" algn="ctr">
                        <a:lnSpc>
                          <a:spcPct val="107000"/>
                        </a:lnSpc>
                        <a:spcBef>
                          <a:spcPts val="0"/>
                        </a:spcBef>
                        <a:spcAft>
                          <a:spcPts val="0"/>
                        </a:spcAft>
                      </a:pPr>
                      <a:r>
                        <a:rPr lang="as-IN" sz="4000" b="1" dirty="0" smtClean="0">
                          <a:solidFill>
                            <a:schemeClr val="tx1"/>
                          </a:solidFill>
                          <a:effectLst/>
                          <a:latin typeface="Kalpurush" panose="02000600000000000000" pitchFamily="2" charset="0"/>
                          <a:cs typeface="Kalpurush" panose="02000600000000000000" pitchFamily="2" charset="0"/>
                        </a:rPr>
                        <a:t>যুক্তিবিদ্যার প্রয়োগিক দি</a:t>
                      </a:r>
                      <a:r>
                        <a:rPr lang="en-US" sz="4000" b="1" dirty="0" smtClean="0">
                          <a:solidFill>
                            <a:schemeClr val="tx1"/>
                          </a:solidFill>
                          <a:effectLst/>
                          <a:latin typeface="Kalpurush" panose="02000600000000000000" pitchFamily="2" charset="0"/>
                          <a:cs typeface="Kalpurush" panose="02000600000000000000" pitchFamily="2" charset="0"/>
                        </a:rPr>
                        <a:t>ক</a:t>
                      </a:r>
                      <a:endParaRPr lang="en-US" sz="1800" b="1" dirty="0">
                        <a:solidFill>
                          <a:schemeClr val="tx1"/>
                        </a:solidFill>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solidFill>
                      <a:srgbClr val="002060"/>
                    </a:solidFill>
                  </a:tcPr>
                </a:tc>
                <a:tc>
                  <a:txBody>
                    <a:bodyPr/>
                    <a:lstStyle/>
                    <a:p>
                      <a:pPr marL="0" marR="0" algn="ctr">
                        <a:lnSpc>
                          <a:spcPct val="107000"/>
                        </a:lnSpc>
                        <a:spcBef>
                          <a:spcPts val="0"/>
                        </a:spcBef>
                        <a:spcAft>
                          <a:spcPts val="0"/>
                        </a:spcAft>
                      </a:pPr>
                      <a:r>
                        <a:rPr lang="en-US" sz="5400" b="1" i="0" cap="none" spc="0" dirty="0" smtClean="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cs typeface="Kalpurush" panose="02000600000000000000" pitchFamily="2" charset="0"/>
                        </a:rPr>
                        <a:t>১০ </a:t>
                      </a:r>
                      <a:endParaRPr lang="en-US" sz="2800" b="1" i="0" cap="none" spc="0" dirty="0">
                        <a:ln w="6600">
                          <a:solidFill>
                            <a:schemeClr val="accent2"/>
                          </a:solidFill>
                          <a:prstDash val="solid"/>
                        </a:ln>
                        <a:solidFill>
                          <a:srgbClr val="FFFFFF"/>
                        </a:solidFill>
                        <a:effectLst>
                          <a:outerShdw dist="38100" dir="2700000" algn="tl" rotWithShape="0">
                            <a:schemeClr val="accent2"/>
                          </a:outerShdw>
                        </a:effectLst>
                        <a:latin typeface="Kalpurush" panose="02000600000000000000" pitchFamily="2" charset="0"/>
                        <a:ea typeface="Calibri" panose="020F0502020204030204" pitchFamily="34" charset="0"/>
                        <a:cs typeface="Kalpurush" panose="02000600000000000000" pitchFamily="2" charset="0"/>
                      </a:endParaRPr>
                    </a:p>
                  </a:txBody>
                  <a:tcPr marL="63986" marR="63986" marT="0" marB="0">
                    <a:solidFill>
                      <a:srgbClr val="002060"/>
                    </a:solidFill>
                  </a:tcPr>
                </a:tc>
              </a:tr>
            </a:tbl>
          </a:graphicData>
        </a:graphic>
      </p:graphicFrame>
      <p:sp>
        <p:nvSpPr>
          <p:cNvPr id="2" name="TextBox 1"/>
          <p:cNvSpPr txBox="1"/>
          <p:nvPr/>
        </p:nvSpPr>
        <p:spPr>
          <a:xfrm>
            <a:off x="818770" y="3840387"/>
            <a:ext cx="10627025" cy="707886"/>
          </a:xfrm>
          <a:prstGeom prst="rect">
            <a:avLst/>
          </a:prstGeom>
          <a:noFill/>
        </p:spPr>
        <p:txBody>
          <a:bodyPr wrap="square" rtlCol="0">
            <a:spAutoFit/>
          </a:bodyPr>
          <a:lstStyle/>
          <a:p>
            <a:r>
              <a:rPr lang="as-IN" sz="4000" b="1" dirty="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rPr>
              <a:t>বিশেষ </a:t>
            </a:r>
            <a:r>
              <a:rPr lang="as-IN" sz="4000" b="1" dirty="0" smtClean="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rPr>
              <a:t>দ্রষ্টব্য</a:t>
            </a:r>
            <a:r>
              <a:rPr lang="en-US" sz="4000" b="1" dirty="0" smtClean="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rPr>
              <a:t>ঃ  </a:t>
            </a:r>
            <a:r>
              <a:rPr lang="as-IN" sz="4000" b="1" dirty="0" smtClean="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rPr>
              <a:t>দ্বিতীয় অধ্যায়ে</a:t>
            </a:r>
            <a:r>
              <a:rPr lang="en-US" sz="4000" b="1" dirty="0" smtClean="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rPr>
              <a:t> </a:t>
            </a:r>
            <a:r>
              <a:rPr lang="en-US" sz="4000" b="1" dirty="0" err="1" smtClean="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rPr>
              <a:t>কোন</a:t>
            </a:r>
            <a:r>
              <a:rPr lang="en-US" sz="4000" b="1" dirty="0" smtClean="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rPr>
              <a:t> </a:t>
            </a:r>
            <a:r>
              <a:rPr lang="as-IN" sz="4000" b="1" dirty="0" smtClean="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rPr>
              <a:t>ব্যবহারিক </a:t>
            </a:r>
            <a:r>
              <a:rPr lang="as-IN" sz="4000" b="1" dirty="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rPr>
              <a:t>ক্লাস </a:t>
            </a:r>
            <a:r>
              <a:rPr lang="as-IN" sz="4000" b="1" dirty="0" smtClean="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rPr>
              <a:t>নেই</a:t>
            </a:r>
            <a:r>
              <a:rPr lang="en-US" sz="4000" b="1" dirty="0" smtClean="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rPr>
              <a:t>। </a:t>
            </a:r>
            <a:endParaRPr lang="en-US" sz="4000" b="1" dirty="0">
              <a:ln w="6600">
                <a:solidFill>
                  <a:schemeClr val="accent2"/>
                </a:solidFill>
                <a:prstDash val="solid"/>
              </a:ln>
              <a:solidFill>
                <a:srgbClr val="FFFFFF"/>
              </a:solidFill>
              <a:effectLst>
                <a:glow rad="139700">
                  <a:schemeClr val="accent5">
                    <a:satMod val="175000"/>
                    <a:alpha val="40000"/>
                  </a:schemeClr>
                </a:glow>
                <a:outerShdw blurRad="60007" dist="200025" dir="15000000" sy="30000" kx="-1800000" algn="bl" rotWithShape="0">
                  <a:prstClr val="black">
                    <a:alpha val="32000"/>
                  </a:prstClr>
                </a:outerShdw>
              </a:effectLst>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68251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17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left)">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7"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6550"/>
            <a:ext cx="12192000" cy="5411450"/>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1446550"/>
          </a:xfrm>
          <a:prstGeom prst="rect">
            <a:avLst/>
          </a:prstGeom>
        </p:spPr>
      </p:pic>
      <p:sp>
        <p:nvSpPr>
          <p:cNvPr id="4" name="TextBox 3"/>
          <p:cNvSpPr txBox="1"/>
          <p:nvPr/>
        </p:nvSpPr>
        <p:spPr>
          <a:xfrm>
            <a:off x="779929" y="280758"/>
            <a:ext cx="10796410" cy="1107996"/>
          </a:xfrm>
          <a:prstGeom prst="rect">
            <a:avLst/>
          </a:prstGeom>
          <a:noFill/>
        </p:spPr>
        <p:txBody>
          <a:bodyPr wrap="square" rtlCol="0">
            <a:spAutoFit/>
          </a:bodyPr>
          <a:lstStyle/>
          <a:p>
            <a:pPr algn="ctr"/>
            <a:r>
              <a:rPr lang="as-IN" sz="6600" b="1" dirty="0">
                <a:ln w="12700">
                  <a:solidFill>
                    <a:schemeClr val="accent5"/>
                  </a:solidFill>
                  <a:prstDash val="solid"/>
                </a:ln>
                <a:pattFill prst="ltDnDiag">
                  <a:fgClr>
                    <a:schemeClr val="accent5">
                      <a:lumMod val="60000"/>
                      <a:lumOff val="40000"/>
                    </a:schemeClr>
                  </a:fgClr>
                  <a:bgClr>
                    <a:schemeClr val="bg1"/>
                  </a:bgClr>
                </a:pattFill>
                <a:latin typeface="Kalpurush" panose="02000600000000000000" pitchFamily="2" charset="0"/>
                <a:cs typeface="Kalpurush" panose="02000600000000000000" pitchFamily="2" charset="0"/>
              </a:rPr>
              <a:t>দ্বিতীয় অধ্যায়ের পাঠ পরিকল্পনা</a:t>
            </a:r>
            <a:endParaRPr lang="en-US" sz="6600" b="1" dirty="0" smtClean="0">
              <a:ln w="12700">
                <a:solidFill>
                  <a:schemeClr val="accent5"/>
                </a:solidFill>
                <a:prstDash val="solid"/>
              </a:ln>
              <a:pattFill prst="ltDnDiag">
                <a:fgClr>
                  <a:schemeClr val="accent5">
                    <a:lumMod val="60000"/>
                    <a:lumOff val="40000"/>
                  </a:schemeClr>
                </a:fgClr>
                <a:bgClr>
                  <a:schemeClr val="bg1"/>
                </a:bgClr>
              </a:pattFill>
              <a:latin typeface="Kalpurush" panose="02000600000000000000" pitchFamily="2" charset="0"/>
              <a:cs typeface="Kalpurush" panose="02000600000000000000" pitchFamily="2" charset="0"/>
            </a:endParaRPr>
          </a:p>
        </p:txBody>
      </p:sp>
      <p:sp>
        <p:nvSpPr>
          <p:cNvPr id="5" name="TextBox 4"/>
          <p:cNvSpPr txBox="1"/>
          <p:nvPr/>
        </p:nvSpPr>
        <p:spPr>
          <a:xfrm>
            <a:off x="490028" y="1504346"/>
            <a:ext cx="10892118" cy="5016758"/>
          </a:xfrm>
          <a:prstGeom prst="rect">
            <a:avLst/>
          </a:prstGeom>
          <a:noFill/>
        </p:spPr>
        <p:txBody>
          <a:bodyPr wrap="square" rtlCol="0">
            <a:spAutoFit/>
          </a:bodyPr>
          <a:lstStyle/>
          <a:p>
            <a:r>
              <a:rPr lang="en-US" sz="3200" b="1" dirty="0" smtClean="0">
                <a:latin typeface="Kalpurush" panose="02000600000000000000" pitchFamily="2" charset="0"/>
                <a:cs typeface="Kalpurush" panose="02000600000000000000" pitchFamily="2" charset="0"/>
              </a:rPr>
              <a:t>১.  </a:t>
            </a:r>
            <a:r>
              <a:rPr lang="en-US" sz="3200" b="1" dirty="0" err="1" smtClean="0">
                <a:latin typeface="Kalpurush" panose="02000600000000000000" pitchFamily="2" charset="0"/>
                <a:cs typeface="Kalpurush" panose="02000600000000000000" pitchFamily="2" charset="0"/>
              </a:rPr>
              <a:t>যুক্তিবিদ্যা</a:t>
            </a:r>
            <a:r>
              <a:rPr lang="en-US" sz="3200" b="1" dirty="0" smtClean="0">
                <a:latin typeface="Kalpurush" panose="02000600000000000000" pitchFamily="2" charset="0"/>
                <a:cs typeface="Kalpurush" panose="02000600000000000000" pitchFamily="2" charset="0"/>
              </a:rPr>
              <a:t> </a:t>
            </a:r>
            <a:r>
              <a:rPr lang="en-US" sz="3200" b="1" dirty="0">
                <a:latin typeface="Kalpurush" panose="02000600000000000000" pitchFamily="2" charset="0"/>
                <a:cs typeface="Kalpurush" panose="02000600000000000000" pitchFamily="2" charset="0"/>
              </a:rPr>
              <a:t>ও </a:t>
            </a:r>
            <a:r>
              <a:rPr lang="en-US" sz="3200" b="1" dirty="0" err="1">
                <a:latin typeface="Kalpurush" panose="02000600000000000000" pitchFamily="2" charset="0"/>
                <a:cs typeface="Kalpurush" panose="02000600000000000000" pitchFamily="2" charset="0"/>
              </a:rPr>
              <a:t>দর্শন</a:t>
            </a:r>
            <a:endParaRPr lang="en-US" sz="3200" b="1" dirty="0">
              <a:latin typeface="Kalpurush" panose="02000600000000000000" pitchFamily="2" charset="0"/>
              <a:cs typeface="Kalpurush" panose="02000600000000000000" pitchFamily="2" charset="0"/>
            </a:endParaRPr>
          </a:p>
          <a:p>
            <a:r>
              <a:rPr lang="en-US" sz="3200" b="1" dirty="0" smtClean="0">
                <a:latin typeface="Kalpurush" panose="02000600000000000000" pitchFamily="2" charset="0"/>
                <a:cs typeface="Kalpurush" panose="02000600000000000000" pitchFamily="2" charset="0"/>
              </a:rPr>
              <a:t>২.  </a:t>
            </a:r>
            <a:r>
              <a:rPr lang="en-US" sz="3200" b="1" dirty="0" err="1" smtClean="0">
                <a:latin typeface="Kalpurush" panose="02000600000000000000" pitchFamily="2" charset="0"/>
                <a:cs typeface="Kalpurush" panose="02000600000000000000" pitchFamily="2" charset="0"/>
              </a:rPr>
              <a:t>যুক্তিবিদ্যা</a:t>
            </a:r>
            <a:r>
              <a:rPr lang="en-US" sz="3200" b="1" dirty="0" smtClean="0">
                <a:latin typeface="Kalpurush" panose="02000600000000000000" pitchFamily="2" charset="0"/>
                <a:cs typeface="Kalpurush" panose="02000600000000000000" pitchFamily="2" charset="0"/>
              </a:rPr>
              <a:t> </a:t>
            </a:r>
            <a:r>
              <a:rPr lang="en-US" sz="3200" b="1" dirty="0">
                <a:latin typeface="Kalpurush" panose="02000600000000000000" pitchFamily="2" charset="0"/>
                <a:cs typeface="Kalpurush" panose="02000600000000000000" pitchFamily="2" charset="0"/>
              </a:rPr>
              <a:t>ও </a:t>
            </a:r>
            <a:r>
              <a:rPr lang="en-US" sz="3200" b="1" dirty="0" err="1">
                <a:latin typeface="Kalpurush" panose="02000600000000000000" pitchFamily="2" charset="0"/>
                <a:cs typeface="Kalpurush" panose="02000600000000000000" pitchFamily="2" charset="0"/>
              </a:rPr>
              <a:t>নীতিবিদ্যা</a:t>
            </a:r>
            <a:endParaRPr lang="en-US" sz="3200" b="1" dirty="0">
              <a:latin typeface="Kalpurush" panose="02000600000000000000" pitchFamily="2" charset="0"/>
              <a:cs typeface="Kalpurush" panose="02000600000000000000" pitchFamily="2" charset="0"/>
            </a:endParaRPr>
          </a:p>
          <a:p>
            <a:r>
              <a:rPr lang="en-US" sz="3200" b="1" dirty="0" smtClean="0">
                <a:latin typeface="Kalpurush" panose="02000600000000000000" pitchFamily="2" charset="0"/>
                <a:cs typeface="Kalpurush" panose="02000600000000000000" pitchFamily="2" charset="0"/>
              </a:rPr>
              <a:t>৩.  </a:t>
            </a:r>
            <a:r>
              <a:rPr lang="en-US" sz="3200" b="1" dirty="0" err="1" smtClean="0">
                <a:latin typeface="Kalpurush" panose="02000600000000000000" pitchFamily="2" charset="0"/>
                <a:cs typeface="Kalpurush" panose="02000600000000000000" pitchFamily="2" charset="0"/>
              </a:rPr>
              <a:t>ব্যসায়</a:t>
            </a:r>
            <a:r>
              <a:rPr lang="en-US" sz="3200" b="1" dirty="0" smtClean="0">
                <a:latin typeface="Kalpurush" panose="02000600000000000000" pitchFamily="2" charset="0"/>
                <a:cs typeface="Kalpurush" panose="02000600000000000000" pitchFamily="2" charset="0"/>
              </a:rPr>
              <a:t> </a:t>
            </a:r>
            <a:r>
              <a:rPr lang="en-US" sz="3200" b="1" dirty="0" err="1">
                <a:latin typeface="Kalpurush" panose="02000600000000000000" pitchFamily="2" charset="0"/>
                <a:cs typeface="Kalpurush" panose="02000600000000000000" pitchFamily="2" charset="0"/>
              </a:rPr>
              <a:t>নীতিবিদ্যা</a:t>
            </a:r>
            <a:r>
              <a:rPr lang="en-US" sz="3200" b="1" dirty="0">
                <a:latin typeface="Kalpurush" panose="02000600000000000000" pitchFamily="2" charset="0"/>
                <a:cs typeface="Kalpurush" panose="02000600000000000000" pitchFamily="2" charset="0"/>
              </a:rPr>
              <a:t>  ও </a:t>
            </a:r>
            <a:r>
              <a:rPr lang="en-US" sz="3200" b="1" dirty="0" err="1">
                <a:latin typeface="Kalpurush" panose="02000600000000000000" pitchFamily="2" charset="0"/>
                <a:cs typeface="Kalpurush" panose="02000600000000000000" pitchFamily="2" charset="0"/>
              </a:rPr>
              <a:t>যুক্তিবিদ্যা</a:t>
            </a:r>
            <a:r>
              <a:rPr lang="en-US" sz="3200" b="1" dirty="0">
                <a:latin typeface="Kalpurush" panose="02000600000000000000" pitchFamily="2" charset="0"/>
                <a:cs typeface="Kalpurush" panose="02000600000000000000" pitchFamily="2" charset="0"/>
              </a:rPr>
              <a:t>  </a:t>
            </a:r>
          </a:p>
          <a:p>
            <a:r>
              <a:rPr lang="en-US" sz="3200" b="1" dirty="0" smtClean="0">
                <a:latin typeface="Kalpurush" panose="02000600000000000000" pitchFamily="2" charset="0"/>
                <a:cs typeface="Kalpurush" panose="02000600000000000000" pitchFamily="2" charset="0"/>
              </a:rPr>
              <a:t>৪.  </a:t>
            </a:r>
            <a:r>
              <a:rPr lang="en-US" sz="3200" b="1" dirty="0" err="1" smtClean="0">
                <a:latin typeface="Kalpurush" panose="02000600000000000000" pitchFamily="2" charset="0"/>
                <a:cs typeface="Kalpurush" panose="02000600000000000000" pitchFamily="2" charset="0"/>
              </a:rPr>
              <a:t>নীতিবিদ্যা</a:t>
            </a:r>
            <a:r>
              <a:rPr lang="en-US" sz="3200" b="1" dirty="0" smtClean="0">
                <a:latin typeface="Kalpurush" panose="02000600000000000000" pitchFamily="2" charset="0"/>
                <a:cs typeface="Kalpurush" panose="02000600000000000000" pitchFamily="2" charset="0"/>
              </a:rPr>
              <a:t>  </a:t>
            </a:r>
            <a:r>
              <a:rPr lang="en-US" sz="3200" b="1" dirty="0">
                <a:latin typeface="Kalpurush" panose="02000600000000000000" pitchFamily="2" charset="0"/>
                <a:cs typeface="Kalpurush" panose="02000600000000000000" pitchFamily="2" charset="0"/>
              </a:rPr>
              <a:t>ও </a:t>
            </a:r>
            <a:r>
              <a:rPr lang="en-US" sz="3200" b="1" dirty="0" err="1">
                <a:latin typeface="Kalpurush" panose="02000600000000000000" pitchFamily="2" charset="0"/>
                <a:cs typeface="Kalpurush" panose="02000600000000000000" pitchFamily="2" charset="0"/>
              </a:rPr>
              <a:t>যুক্তিবিদ্যা</a:t>
            </a:r>
            <a:endParaRPr lang="en-US" sz="3200" b="1" dirty="0">
              <a:latin typeface="Kalpurush" panose="02000600000000000000" pitchFamily="2" charset="0"/>
              <a:cs typeface="Kalpurush" panose="02000600000000000000" pitchFamily="2" charset="0"/>
            </a:endParaRPr>
          </a:p>
          <a:p>
            <a:r>
              <a:rPr lang="en-US" sz="3200" b="1" dirty="0" smtClean="0">
                <a:latin typeface="Kalpurush" panose="02000600000000000000" pitchFamily="2" charset="0"/>
                <a:cs typeface="Kalpurush" panose="02000600000000000000" pitchFamily="2" charset="0"/>
              </a:rPr>
              <a:t>৫.  </a:t>
            </a:r>
            <a:r>
              <a:rPr lang="en-US" sz="3200" b="1" dirty="0" err="1" smtClean="0">
                <a:latin typeface="Kalpurush" panose="02000600000000000000" pitchFamily="2" charset="0"/>
                <a:cs typeface="Kalpurush" panose="02000600000000000000" pitchFamily="2" charset="0"/>
              </a:rPr>
              <a:t>পেশাজীবীদের</a:t>
            </a:r>
            <a:r>
              <a:rPr lang="en-US" sz="3200" b="1" dirty="0" smtClean="0">
                <a:latin typeface="Kalpurush" panose="02000600000000000000" pitchFamily="2" charset="0"/>
                <a:cs typeface="Kalpurush" panose="02000600000000000000" pitchFamily="2" charset="0"/>
              </a:rPr>
              <a:t> </a:t>
            </a:r>
            <a:r>
              <a:rPr lang="en-US" sz="3200" b="1" dirty="0" err="1">
                <a:latin typeface="Kalpurush" panose="02000600000000000000" pitchFamily="2" charset="0"/>
                <a:cs typeface="Kalpurush" panose="02000600000000000000" pitchFamily="2" charset="0"/>
              </a:rPr>
              <a:t>জীবনে</a:t>
            </a:r>
            <a:r>
              <a:rPr lang="en-US" sz="3200" b="1" dirty="0">
                <a:latin typeface="Kalpurush" panose="02000600000000000000" pitchFamily="2" charset="0"/>
                <a:cs typeface="Kalpurush" panose="02000600000000000000" pitchFamily="2" charset="0"/>
              </a:rPr>
              <a:t> </a:t>
            </a:r>
            <a:r>
              <a:rPr lang="en-US" sz="3200" b="1" dirty="0" err="1">
                <a:latin typeface="Kalpurush" panose="02000600000000000000" pitchFamily="2" charset="0"/>
                <a:cs typeface="Kalpurush" panose="02000600000000000000" pitchFamily="2" charset="0"/>
              </a:rPr>
              <a:t>যুক্তিবিদ্যা</a:t>
            </a:r>
            <a:r>
              <a:rPr lang="en-US" sz="3200" b="1" dirty="0">
                <a:latin typeface="Kalpurush" panose="02000600000000000000" pitchFamily="2" charset="0"/>
                <a:cs typeface="Kalpurush" panose="02000600000000000000" pitchFamily="2" charset="0"/>
              </a:rPr>
              <a:t> ও </a:t>
            </a:r>
            <a:r>
              <a:rPr lang="en-US" sz="3200" b="1" dirty="0" err="1">
                <a:latin typeface="Kalpurush" panose="02000600000000000000" pitchFamily="2" charset="0"/>
                <a:cs typeface="Kalpurush" panose="02000600000000000000" pitchFamily="2" charset="0"/>
              </a:rPr>
              <a:t>নীতিবিদ্যা</a:t>
            </a:r>
            <a:r>
              <a:rPr lang="en-US" sz="3200" b="1" dirty="0">
                <a:latin typeface="Kalpurush" panose="02000600000000000000" pitchFamily="2" charset="0"/>
                <a:cs typeface="Kalpurush" panose="02000600000000000000" pitchFamily="2" charset="0"/>
              </a:rPr>
              <a:t> </a:t>
            </a:r>
            <a:r>
              <a:rPr lang="en-US" sz="3200" b="1" dirty="0" err="1">
                <a:latin typeface="Kalpurush" panose="02000600000000000000" pitchFamily="2" charset="0"/>
                <a:cs typeface="Kalpurush" panose="02000600000000000000" pitchFamily="2" charset="0"/>
              </a:rPr>
              <a:t>গুরুত্ব</a:t>
            </a:r>
            <a:r>
              <a:rPr lang="en-US" sz="3200" b="1" dirty="0">
                <a:latin typeface="Kalpurush" panose="02000600000000000000" pitchFamily="2" charset="0"/>
                <a:cs typeface="Kalpurush" panose="02000600000000000000" pitchFamily="2" charset="0"/>
              </a:rPr>
              <a:t> </a:t>
            </a:r>
          </a:p>
          <a:p>
            <a:r>
              <a:rPr lang="en-US" sz="3200" b="1" dirty="0" smtClean="0">
                <a:latin typeface="Kalpurush" panose="02000600000000000000" pitchFamily="2" charset="0"/>
                <a:cs typeface="Kalpurush" panose="02000600000000000000" pitchFamily="2" charset="0"/>
              </a:rPr>
              <a:t>৬.  </a:t>
            </a:r>
            <a:r>
              <a:rPr lang="en-US" sz="3200" b="1" dirty="0" err="1" smtClean="0">
                <a:latin typeface="Kalpurush" panose="02000600000000000000" pitchFamily="2" charset="0"/>
                <a:cs typeface="Kalpurush" panose="02000600000000000000" pitchFamily="2" charset="0"/>
              </a:rPr>
              <a:t>যুক্তিবিদ্যা</a:t>
            </a:r>
            <a:r>
              <a:rPr lang="en-US" sz="3200" b="1" dirty="0" smtClean="0">
                <a:latin typeface="Kalpurush" panose="02000600000000000000" pitchFamily="2" charset="0"/>
                <a:cs typeface="Kalpurush" panose="02000600000000000000" pitchFamily="2" charset="0"/>
              </a:rPr>
              <a:t> </a:t>
            </a:r>
            <a:r>
              <a:rPr lang="en-US" sz="3200" b="1" dirty="0">
                <a:latin typeface="Kalpurush" panose="02000600000000000000" pitchFamily="2" charset="0"/>
                <a:cs typeface="Kalpurush" panose="02000600000000000000" pitchFamily="2" charset="0"/>
              </a:rPr>
              <a:t>ও </a:t>
            </a:r>
            <a:r>
              <a:rPr lang="en-US" sz="3200" b="1" dirty="0" err="1">
                <a:latin typeface="Kalpurush" panose="02000600000000000000" pitchFamily="2" charset="0"/>
                <a:cs typeface="Kalpurush" panose="02000600000000000000" pitchFamily="2" charset="0"/>
              </a:rPr>
              <a:t>নন্দনতত্ত</a:t>
            </a:r>
            <a:r>
              <a:rPr lang="en-US" sz="3200" b="1" dirty="0">
                <a:latin typeface="Kalpurush" panose="02000600000000000000" pitchFamily="2" charset="0"/>
                <a:cs typeface="Kalpurush" panose="02000600000000000000" pitchFamily="2" charset="0"/>
              </a:rPr>
              <a:t>¡</a:t>
            </a:r>
          </a:p>
          <a:p>
            <a:r>
              <a:rPr lang="en-US" sz="3200" b="1" dirty="0" smtClean="0">
                <a:latin typeface="Kalpurush" panose="02000600000000000000" pitchFamily="2" charset="0"/>
                <a:cs typeface="Kalpurush" panose="02000600000000000000" pitchFamily="2" charset="0"/>
              </a:rPr>
              <a:t>৭.  </a:t>
            </a:r>
            <a:r>
              <a:rPr lang="en-US" sz="3200" b="1" dirty="0" err="1" smtClean="0">
                <a:latin typeface="Kalpurush" panose="02000600000000000000" pitchFamily="2" charset="0"/>
                <a:cs typeface="Kalpurush" panose="02000600000000000000" pitchFamily="2" charset="0"/>
              </a:rPr>
              <a:t>যুক্তিবিদ্যা</a:t>
            </a:r>
            <a:r>
              <a:rPr lang="en-US" sz="3200" b="1" dirty="0" smtClean="0">
                <a:latin typeface="Kalpurush" panose="02000600000000000000" pitchFamily="2" charset="0"/>
                <a:cs typeface="Kalpurush" panose="02000600000000000000" pitchFamily="2" charset="0"/>
              </a:rPr>
              <a:t> </a:t>
            </a:r>
            <a:r>
              <a:rPr lang="en-US" sz="3200" b="1" dirty="0">
                <a:latin typeface="Kalpurush" panose="02000600000000000000" pitchFamily="2" charset="0"/>
                <a:cs typeface="Kalpurush" panose="02000600000000000000" pitchFamily="2" charset="0"/>
              </a:rPr>
              <a:t>ও </a:t>
            </a:r>
            <a:r>
              <a:rPr lang="en-US" sz="3200" b="1" dirty="0" err="1">
                <a:latin typeface="Kalpurush" panose="02000600000000000000" pitchFamily="2" charset="0"/>
                <a:cs typeface="Kalpurush" panose="02000600000000000000" pitchFamily="2" charset="0"/>
              </a:rPr>
              <a:t>গণিত</a:t>
            </a:r>
            <a:endParaRPr lang="en-US" sz="3200" b="1" dirty="0">
              <a:latin typeface="Kalpurush" panose="02000600000000000000" pitchFamily="2" charset="0"/>
              <a:cs typeface="Kalpurush" panose="02000600000000000000" pitchFamily="2" charset="0"/>
            </a:endParaRPr>
          </a:p>
          <a:p>
            <a:r>
              <a:rPr lang="en-US" sz="3200" b="1" dirty="0" smtClean="0">
                <a:latin typeface="Kalpurush" panose="02000600000000000000" pitchFamily="2" charset="0"/>
                <a:cs typeface="Kalpurush" panose="02000600000000000000" pitchFamily="2" charset="0"/>
              </a:rPr>
              <a:t>৮.  </a:t>
            </a:r>
            <a:r>
              <a:rPr lang="en-US" sz="3200" b="1" dirty="0" err="1" smtClean="0">
                <a:latin typeface="Kalpurush" panose="02000600000000000000" pitchFamily="2" charset="0"/>
                <a:cs typeface="Kalpurush" panose="02000600000000000000" pitchFamily="2" charset="0"/>
              </a:rPr>
              <a:t>যুক্তিবিদ্যা</a:t>
            </a:r>
            <a:r>
              <a:rPr lang="en-US" sz="3200" b="1" dirty="0" smtClean="0">
                <a:latin typeface="Kalpurush" panose="02000600000000000000" pitchFamily="2" charset="0"/>
                <a:cs typeface="Kalpurush" panose="02000600000000000000" pitchFamily="2" charset="0"/>
              </a:rPr>
              <a:t> </a:t>
            </a:r>
            <a:r>
              <a:rPr lang="en-US" sz="3200" b="1" dirty="0">
                <a:latin typeface="Kalpurush" panose="02000600000000000000" pitchFamily="2" charset="0"/>
                <a:cs typeface="Kalpurush" panose="02000600000000000000" pitchFamily="2" charset="0"/>
              </a:rPr>
              <a:t>ও </a:t>
            </a:r>
            <a:r>
              <a:rPr lang="en-US" sz="3200" b="1" dirty="0" err="1">
                <a:latin typeface="Kalpurush" panose="02000600000000000000" pitchFamily="2" charset="0"/>
                <a:cs typeface="Kalpurush" panose="02000600000000000000" pitchFamily="2" charset="0"/>
              </a:rPr>
              <a:t>কম্পিউটার</a:t>
            </a:r>
            <a:r>
              <a:rPr lang="en-US" sz="3200" b="1" dirty="0">
                <a:latin typeface="Kalpurush" panose="02000600000000000000" pitchFamily="2" charset="0"/>
                <a:cs typeface="Kalpurush" panose="02000600000000000000" pitchFamily="2" charset="0"/>
              </a:rPr>
              <a:t> </a:t>
            </a:r>
            <a:r>
              <a:rPr lang="en-US" sz="3200" b="1" dirty="0" err="1">
                <a:latin typeface="Kalpurush" panose="02000600000000000000" pitchFamily="2" charset="0"/>
                <a:cs typeface="Kalpurush" panose="02000600000000000000" pitchFamily="2" charset="0"/>
              </a:rPr>
              <a:t>বিজ্ঞান</a:t>
            </a:r>
            <a:endParaRPr lang="en-US" sz="3200" b="1" dirty="0">
              <a:latin typeface="Kalpurush" panose="02000600000000000000" pitchFamily="2" charset="0"/>
              <a:cs typeface="Kalpurush" panose="02000600000000000000" pitchFamily="2" charset="0"/>
            </a:endParaRPr>
          </a:p>
          <a:p>
            <a:r>
              <a:rPr lang="en-US" sz="3200" b="1" dirty="0" smtClean="0">
                <a:latin typeface="Kalpurush" panose="02000600000000000000" pitchFamily="2" charset="0"/>
                <a:cs typeface="Kalpurush" panose="02000600000000000000" pitchFamily="2" charset="0"/>
              </a:rPr>
              <a:t>৯.  </a:t>
            </a:r>
            <a:r>
              <a:rPr lang="en-US" sz="3200" b="1" dirty="0" err="1" smtClean="0">
                <a:latin typeface="Kalpurush" panose="02000600000000000000" pitchFamily="2" charset="0"/>
                <a:cs typeface="Kalpurush" panose="02000600000000000000" pitchFamily="2" charset="0"/>
              </a:rPr>
              <a:t>যুক্তিবিদ্যা</a:t>
            </a:r>
            <a:r>
              <a:rPr lang="en-US" sz="3200" b="1" dirty="0" smtClean="0">
                <a:latin typeface="Kalpurush" panose="02000600000000000000" pitchFamily="2" charset="0"/>
                <a:cs typeface="Kalpurush" panose="02000600000000000000" pitchFamily="2" charset="0"/>
              </a:rPr>
              <a:t> </a:t>
            </a:r>
            <a:r>
              <a:rPr lang="en-US" sz="3200" b="1" dirty="0">
                <a:latin typeface="Kalpurush" panose="02000600000000000000" pitchFamily="2" charset="0"/>
                <a:cs typeface="Kalpurush" panose="02000600000000000000" pitchFamily="2" charset="0"/>
              </a:rPr>
              <a:t>ও </a:t>
            </a:r>
            <a:r>
              <a:rPr lang="en-US" sz="3200" b="1" dirty="0" err="1">
                <a:latin typeface="Kalpurush" panose="02000600000000000000" pitchFamily="2" charset="0"/>
                <a:cs typeface="Kalpurush" panose="02000600000000000000" pitchFamily="2" charset="0"/>
              </a:rPr>
              <a:t>শিক্ষা</a:t>
            </a:r>
            <a:endParaRPr lang="en-US" sz="3200" b="1" dirty="0">
              <a:latin typeface="Kalpurush" panose="02000600000000000000" pitchFamily="2" charset="0"/>
              <a:cs typeface="Kalpurush" panose="02000600000000000000" pitchFamily="2" charset="0"/>
            </a:endParaRPr>
          </a:p>
          <a:p>
            <a:r>
              <a:rPr lang="en-US" sz="3200" b="1" dirty="0" smtClean="0">
                <a:latin typeface="Kalpurush" panose="02000600000000000000" pitchFamily="2" charset="0"/>
                <a:cs typeface="Kalpurush" panose="02000600000000000000" pitchFamily="2" charset="0"/>
              </a:rPr>
              <a:t>১০. </a:t>
            </a:r>
            <a:r>
              <a:rPr lang="en-US" sz="3200" b="1" dirty="0" err="1" smtClean="0">
                <a:latin typeface="Kalpurush" panose="02000600000000000000" pitchFamily="2" charset="0"/>
                <a:cs typeface="Kalpurush" panose="02000600000000000000" pitchFamily="2" charset="0"/>
              </a:rPr>
              <a:t>বাস্তব</a:t>
            </a:r>
            <a:r>
              <a:rPr lang="en-US" sz="3200" b="1" dirty="0" smtClean="0">
                <a:latin typeface="Kalpurush" panose="02000600000000000000" pitchFamily="2" charset="0"/>
                <a:cs typeface="Kalpurush" panose="02000600000000000000" pitchFamily="2" charset="0"/>
              </a:rPr>
              <a:t> </a:t>
            </a:r>
            <a:r>
              <a:rPr lang="en-US" sz="3200" b="1" dirty="0" err="1">
                <a:latin typeface="Kalpurush" panose="02000600000000000000" pitchFamily="2" charset="0"/>
                <a:cs typeface="Kalpurush" panose="02000600000000000000" pitchFamily="2" charset="0"/>
              </a:rPr>
              <a:t>জীবনে</a:t>
            </a:r>
            <a:r>
              <a:rPr lang="en-US" sz="3200" b="1" dirty="0">
                <a:latin typeface="Kalpurush" panose="02000600000000000000" pitchFamily="2" charset="0"/>
                <a:cs typeface="Kalpurush" panose="02000600000000000000" pitchFamily="2" charset="0"/>
              </a:rPr>
              <a:t> </a:t>
            </a:r>
            <a:r>
              <a:rPr lang="en-US" sz="3200" b="1" dirty="0" err="1">
                <a:latin typeface="Kalpurush" panose="02000600000000000000" pitchFamily="2" charset="0"/>
                <a:cs typeface="Kalpurush" panose="02000600000000000000" pitchFamily="2" charset="0"/>
              </a:rPr>
              <a:t>যুক্তিবিদ্যার</a:t>
            </a:r>
            <a:r>
              <a:rPr lang="en-US" sz="3200" b="1" dirty="0">
                <a:latin typeface="Kalpurush" panose="02000600000000000000" pitchFamily="2" charset="0"/>
                <a:cs typeface="Kalpurush" panose="02000600000000000000" pitchFamily="2" charset="0"/>
              </a:rPr>
              <a:t> </a:t>
            </a:r>
            <a:r>
              <a:rPr lang="en-US" sz="3200" b="1" dirty="0" err="1" smtClean="0">
                <a:latin typeface="Kalpurush" panose="02000600000000000000" pitchFamily="2" charset="0"/>
                <a:cs typeface="Kalpurush" panose="02000600000000000000" pitchFamily="2" charset="0"/>
              </a:rPr>
              <a:t>প্রয়োগ</a:t>
            </a:r>
            <a:endParaRPr lang="en-US" sz="32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5628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up)">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wipe(up)">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ipe(up)">
                                      <p:cBhvr>
                                        <p:cTn id="32" dur="5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wipe(up)">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wipe(up)">
                                      <p:cBhvr>
                                        <p:cTn id="42" dur="5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wipe(up)">
                                      <p:cBhvr>
                                        <p:cTn id="47" dur="500"/>
                                        <p:tgtEl>
                                          <p:spTgt spid="5">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6" end="6"/>
                                            </p:txEl>
                                          </p:spTgt>
                                        </p:tgtEl>
                                        <p:attrNameLst>
                                          <p:attrName>style.visibility</p:attrName>
                                        </p:attrNameLst>
                                      </p:cBhvr>
                                      <p:to>
                                        <p:strVal val="visible"/>
                                      </p:to>
                                    </p:set>
                                    <p:animEffect transition="in" filter="wipe(up)">
                                      <p:cBhvr>
                                        <p:cTn id="52" dur="500"/>
                                        <p:tgtEl>
                                          <p:spTgt spid="5">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5">
                                            <p:txEl>
                                              <p:pRg st="7" end="7"/>
                                            </p:txEl>
                                          </p:spTgt>
                                        </p:tgtEl>
                                        <p:attrNameLst>
                                          <p:attrName>style.visibility</p:attrName>
                                        </p:attrNameLst>
                                      </p:cBhvr>
                                      <p:to>
                                        <p:strVal val="visible"/>
                                      </p:to>
                                    </p:set>
                                    <p:animEffect transition="in" filter="wipe(up)">
                                      <p:cBhvr>
                                        <p:cTn id="57" dur="500"/>
                                        <p:tgtEl>
                                          <p:spTgt spid="5">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5">
                                            <p:txEl>
                                              <p:pRg st="8" end="8"/>
                                            </p:txEl>
                                          </p:spTgt>
                                        </p:tgtEl>
                                        <p:attrNameLst>
                                          <p:attrName>style.visibility</p:attrName>
                                        </p:attrNameLst>
                                      </p:cBhvr>
                                      <p:to>
                                        <p:strVal val="visible"/>
                                      </p:to>
                                    </p:set>
                                    <p:animEffect transition="in" filter="wipe(up)">
                                      <p:cBhvr>
                                        <p:cTn id="62" dur="500"/>
                                        <p:tgtEl>
                                          <p:spTgt spid="5">
                                            <p:txEl>
                                              <p:pRg st="8" end="8"/>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5">
                                            <p:txEl>
                                              <p:pRg st="9" end="9"/>
                                            </p:txEl>
                                          </p:spTgt>
                                        </p:tgtEl>
                                        <p:attrNameLst>
                                          <p:attrName>style.visibility</p:attrName>
                                        </p:attrNameLst>
                                      </p:cBhvr>
                                      <p:to>
                                        <p:strVal val="visible"/>
                                      </p:to>
                                    </p:set>
                                    <p:animEffect transition="in" filter="wipe(up)">
                                      <p:cBhvr>
                                        <p:cTn id="6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64921"/>
            <a:ext cx="12187888" cy="5693079"/>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4" y="-1"/>
            <a:ext cx="12183586" cy="1323439"/>
          </a:xfrm>
          <a:prstGeom prst="rect">
            <a:avLst/>
          </a:prstGeom>
        </p:spPr>
      </p:pic>
      <p:sp>
        <p:nvSpPr>
          <p:cNvPr id="4" name="TextBox 3"/>
          <p:cNvSpPr txBox="1"/>
          <p:nvPr/>
        </p:nvSpPr>
        <p:spPr>
          <a:xfrm>
            <a:off x="168114" y="246082"/>
            <a:ext cx="11707064" cy="1015663"/>
          </a:xfrm>
          <a:prstGeom prst="rect">
            <a:avLst/>
          </a:prstGeom>
          <a:noFill/>
        </p:spPr>
        <p:txBody>
          <a:bodyPr wrap="square" rtlCol="0">
            <a:spAutoFit/>
          </a:bodyPr>
          <a:lstStyle/>
          <a:p>
            <a:pPr algn="ctr"/>
            <a:r>
              <a:rPr lang="as-IN" sz="60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দ্বিতীয় অধ্যায়ের প্রধান প্রধান শব্দসমূহ</a:t>
            </a:r>
            <a:endParaRPr lang="en-US" sz="6000" b="1"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endParaRPr>
          </a:p>
        </p:txBody>
      </p:sp>
      <p:sp>
        <p:nvSpPr>
          <p:cNvPr id="8" name="TextBox 7"/>
          <p:cNvSpPr txBox="1"/>
          <p:nvPr/>
        </p:nvSpPr>
        <p:spPr>
          <a:xfrm>
            <a:off x="430215" y="1736484"/>
            <a:ext cx="3332461" cy="4247317"/>
          </a:xfrm>
          <a:prstGeom prst="rect">
            <a:avLst/>
          </a:prstGeom>
          <a:noFill/>
        </p:spPr>
        <p:txBody>
          <a:bodyPr wrap="square" rtlCol="0">
            <a:spAutoFit/>
          </a:bodyPr>
          <a:lstStyle/>
          <a:p>
            <a:pPr marL="685800" indent="-685800">
              <a:buFont typeface="Arial" panose="020B0604020202020204" pitchFamily="34" charset="0"/>
              <a:buChar char="•"/>
            </a:pPr>
            <a:r>
              <a:rPr lang="en-US" sz="5400" dirty="0" err="1">
                <a:latin typeface="Kalpurush" panose="02000600000000000000" pitchFamily="2" charset="0"/>
                <a:cs typeface="Kalpurush" panose="02000600000000000000" pitchFamily="2" charset="0"/>
              </a:rPr>
              <a:t>দর্শন</a:t>
            </a:r>
            <a:endParaRPr lang="en-US" sz="5400" dirty="0">
              <a:latin typeface="Kalpurush" panose="02000600000000000000" pitchFamily="2" charset="0"/>
              <a:cs typeface="Kalpurush" panose="02000600000000000000" pitchFamily="2" charset="0"/>
            </a:endParaRPr>
          </a:p>
          <a:p>
            <a:pPr marL="685800" indent="-685800">
              <a:buFont typeface="Arial" panose="020B0604020202020204" pitchFamily="34" charset="0"/>
              <a:buChar char="•"/>
            </a:pPr>
            <a:r>
              <a:rPr lang="en-US" sz="5400" dirty="0" err="1">
                <a:latin typeface="Kalpurush" panose="02000600000000000000" pitchFamily="2" charset="0"/>
                <a:cs typeface="Kalpurush" panose="02000600000000000000" pitchFamily="2" charset="0"/>
              </a:rPr>
              <a:t>অধিবিদ্যা</a:t>
            </a:r>
            <a:endParaRPr lang="en-US" sz="5400" dirty="0">
              <a:latin typeface="Kalpurush" panose="02000600000000000000" pitchFamily="2" charset="0"/>
              <a:cs typeface="Kalpurush" panose="02000600000000000000" pitchFamily="2" charset="0"/>
            </a:endParaRPr>
          </a:p>
          <a:p>
            <a:pPr marL="685800" indent="-685800">
              <a:buFont typeface="Arial" panose="020B0604020202020204" pitchFamily="34" charset="0"/>
              <a:buChar char="•"/>
            </a:pPr>
            <a:r>
              <a:rPr lang="en-US" sz="5400" dirty="0" err="1">
                <a:latin typeface="Kalpurush" panose="02000600000000000000" pitchFamily="2" charset="0"/>
                <a:cs typeface="Kalpurush" panose="02000600000000000000" pitchFamily="2" charset="0"/>
              </a:rPr>
              <a:t>জড়</a:t>
            </a:r>
            <a:endParaRPr lang="en-US" sz="5400" dirty="0">
              <a:latin typeface="Kalpurush" panose="02000600000000000000" pitchFamily="2" charset="0"/>
              <a:cs typeface="Kalpurush" panose="02000600000000000000" pitchFamily="2" charset="0"/>
            </a:endParaRPr>
          </a:p>
          <a:p>
            <a:pPr marL="685800" indent="-685800">
              <a:buFont typeface="Arial" panose="020B0604020202020204" pitchFamily="34" charset="0"/>
              <a:buChar char="•"/>
            </a:pPr>
            <a:r>
              <a:rPr lang="en-US" sz="5400" dirty="0" err="1">
                <a:latin typeface="Kalpurush" panose="02000600000000000000" pitchFamily="2" charset="0"/>
                <a:cs typeface="Kalpurush" panose="02000600000000000000" pitchFamily="2" charset="0"/>
              </a:rPr>
              <a:t>নন্দনতত্ত</a:t>
            </a:r>
            <a:r>
              <a:rPr lang="en-US" sz="5400" dirty="0">
                <a:latin typeface="AnandapatraEMJ" pitchFamily="2" charset="0"/>
                <a:cs typeface="AdorshoLipi" panose="02000500020000020004" pitchFamily="1" charset="0"/>
              </a:rPr>
              <a:t>¡</a:t>
            </a:r>
          </a:p>
          <a:p>
            <a:pPr marL="685800" indent="-685800">
              <a:buFont typeface="Arial" panose="020B0604020202020204" pitchFamily="34" charset="0"/>
              <a:buChar char="•"/>
            </a:pPr>
            <a:r>
              <a:rPr lang="en-US" sz="5400" dirty="0" err="1">
                <a:latin typeface="Kalpurush" panose="02000600000000000000" pitchFamily="2" charset="0"/>
                <a:cs typeface="Kalpurush" panose="02000600000000000000" pitchFamily="2" charset="0"/>
              </a:rPr>
              <a:t>সারসত্তা</a:t>
            </a:r>
            <a:endParaRPr lang="en-US" sz="5400" dirty="0">
              <a:latin typeface="Kalpurush" panose="02000600000000000000" pitchFamily="2" charset="0"/>
              <a:cs typeface="Kalpurush" panose="02000600000000000000" pitchFamily="2" charset="0"/>
            </a:endParaRPr>
          </a:p>
        </p:txBody>
      </p:sp>
      <p:sp>
        <p:nvSpPr>
          <p:cNvPr id="9" name="TextBox 8"/>
          <p:cNvSpPr txBox="1"/>
          <p:nvPr/>
        </p:nvSpPr>
        <p:spPr>
          <a:xfrm>
            <a:off x="3634893" y="1802668"/>
            <a:ext cx="3756712" cy="4247317"/>
          </a:xfrm>
          <a:prstGeom prst="rect">
            <a:avLst/>
          </a:prstGeom>
          <a:noFill/>
        </p:spPr>
        <p:txBody>
          <a:bodyPr wrap="square" rtlCol="0">
            <a:spAutoFit/>
          </a:bodyPr>
          <a:lstStyle/>
          <a:p>
            <a:pPr marL="685800" indent="-685800">
              <a:buFont typeface="Wingdings" panose="05000000000000000000" pitchFamily="2" charset="2"/>
              <a:buChar char="v"/>
            </a:pPr>
            <a:r>
              <a:rPr lang="en-US" sz="5400" dirty="0" err="1">
                <a:latin typeface="Kalpurush" panose="02000600000000000000" pitchFamily="2" charset="0"/>
                <a:cs typeface="Kalpurush" panose="02000600000000000000" pitchFamily="2" charset="0"/>
              </a:rPr>
              <a:t>রুপবিদ্যা</a:t>
            </a:r>
            <a:endParaRPr lang="en-US" sz="5400" dirty="0">
              <a:latin typeface="Kalpurush" panose="02000600000000000000" pitchFamily="2" charset="0"/>
              <a:cs typeface="Kalpurush" panose="02000600000000000000" pitchFamily="2" charset="0"/>
            </a:endParaRPr>
          </a:p>
          <a:p>
            <a:pPr marL="685800" indent="-685800">
              <a:buFont typeface="Wingdings" panose="05000000000000000000" pitchFamily="2" charset="2"/>
              <a:buChar char="v"/>
            </a:pPr>
            <a:r>
              <a:rPr lang="en-US" sz="5400" dirty="0" err="1">
                <a:latin typeface="Kalpurush" panose="02000600000000000000" pitchFamily="2" charset="0"/>
                <a:cs typeface="Kalpurush" panose="02000600000000000000" pitchFamily="2" charset="0"/>
              </a:rPr>
              <a:t>শিক্ষা</a:t>
            </a:r>
            <a:endParaRPr lang="en-US" sz="5400" dirty="0">
              <a:latin typeface="Kalpurush" panose="02000600000000000000" pitchFamily="2" charset="0"/>
              <a:cs typeface="Kalpurush" panose="02000600000000000000" pitchFamily="2" charset="0"/>
            </a:endParaRPr>
          </a:p>
          <a:p>
            <a:pPr marL="685800" indent="-685800">
              <a:buFont typeface="Wingdings" panose="05000000000000000000" pitchFamily="2" charset="2"/>
              <a:buChar char="v"/>
            </a:pPr>
            <a:r>
              <a:rPr lang="en-US" sz="5400" dirty="0" err="1">
                <a:latin typeface="Kalpurush" panose="02000600000000000000" pitchFamily="2" charset="0"/>
                <a:cs typeface="Kalpurush" panose="02000600000000000000" pitchFamily="2" charset="0"/>
              </a:rPr>
              <a:t>কম্পিউটার</a:t>
            </a:r>
            <a:endParaRPr lang="en-US" sz="5400" dirty="0">
              <a:latin typeface="Kalpurush" panose="02000600000000000000" pitchFamily="2" charset="0"/>
              <a:cs typeface="Kalpurush" panose="02000600000000000000" pitchFamily="2" charset="0"/>
            </a:endParaRPr>
          </a:p>
          <a:p>
            <a:pPr marL="685800" indent="-685800">
              <a:buFont typeface="Wingdings" panose="05000000000000000000" pitchFamily="2" charset="2"/>
              <a:buChar char="v"/>
            </a:pPr>
            <a:r>
              <a:rPr lang="en-US" sz="5400" dirty="0" err="1">
                <a:latin typeface="Kalpurush" panose="02000600000000000000" pitchFamily="2" charset="0"/>
                <a:cs typeface="Kalpurush" panose="02000600000000000000" pitchFamily="2" charset="0"/>
              </a:rPr>
              <a:t>গনিত</a:t>
            </a:r>
            <a:endParaRPr lang="en-US" sz="5400" dirty="0">
              <a:latin typeface="Kalpurush" panose="02000600000000000000" pitchFamily="2" charset="0"/>
              <a:cs typeface="Kalpurush" panose="02000600000000000000" pitchFamily="2" charset="0"/>
            </a:endParaRPr>
          </a:p>
          <a:p>
            <a:pPr marL="685800" indent="-685800">
              <a:buFont typeface="Wingdings" panose="05000000000000000000" pitchFamily="2" charset="2"/>
              <a:buChar char="v"/>
            </a:pPr>
            <a:r>
              <a:rPr lang="en-US" sz="5400" dirty="0" err="1">
                <a:latin typeface="Kalpurush" panose="02000600000000000000" pitchFamily="2" charset="0"/>
                <a:cs typeface="Kalpurush" panose="02000600000000000000" pitchFamily="2" charset="0"/>
              </a:rPr>
              <a:t>জ্ঞানবিদ্যা</a:t>
            </a:r>
            <a:endParaRPr lang="en-US" sz="5400" dirty="0">
              <a:latin typeface="Kalpurush" panose="02000600000000000000" pitchFamily="2" charset="0"/>
              <a:cs typeface="Kalpurush" panose="02000600000000000000" pitchFamily="2" charset="0"/>
            </a:endParaRPr>
          </a:p>
        </p:txBody>
      </p:sp>
      <p:sp>
        <p:nvSpPr>
          <p:cNvPr id="10" name="TextBox 9"/>
          <p:cNvSpPr txBox="1"/>
          <p:nvPr/>
        </p:nvSpPr>
        <p:spPr>
          <a:xfrm>
            <a:off x="6967355" y="1967316"/>
            <a:ext cx="4957424" cy="3785652"/>
          </a:xfrm>
          <a:prstGeom prst="rect">
            <a:avLst/>
          </a:prstGeom>
          <a:noFill/>
        </p:spPr>
        <p:txBody>
          <a:bodyPr wrap="square" rtlCol="0">
            <a:spAutoFit/>
          </a:bodyPr>
          <a:lstStyle/>
          <a:p>
            <a:pPr marL="685800" indent="-685800">
              <a:buFont typeface="Wingdings" panose="05000000000000000000" pitchFamily="2" charset="2"/>
              <a:buChar char="v"/>
            </a:pPr>
            <a:r>
              <a:rPr lang="en-US" sz="4800" dirty="0" err="1">
                <a:latin typeface="Kalpurush" panose="02000600000000000000" pitchFamily="2" charset="0"/>
                <a:cs typeface="Kalpurush" panose="02000600000000000000" pitchFamily="2" charset="0"/>
              </a:rPr>
              <a:t>নীতিবিদ্যা</a:t>
            </a:r>
            <a:endParaRPr lang="en-US" sz="4800" dirty="0">
              <a:latin typeface="Kalpurush" panose="02000600000000000000" pitchFamily="2" charset="0"/>
              <a:cs typeface="Kalpurush" panose="02000600000000000000" pitchFamily="2" charset="0"/>
            </a:endParaRPr>
          </a:p>
          <a:p>
            <a:pPr marL="685800" indent="-685800">
              <a:buFont typeface="Wingdings" panose="05000000000000000000" pitchFamily="2" charset="2"/>
              <a:buChar char="v"/>
            </a:pPr>
            <a:r>
              <a:rPr lang="en-US" sz="4800" dirty="0" err="1">
                <a:latin typeface="Kalpurush" panose="02000600000000000000" pitchFamily="2" charset="0"/>
                <a:cs typeface="Kalpurush" panose="02000600000000000000" pitchFamily="2" charset="0"/>
              </a:rPr>
              <a:t>মূল্যবিদ্যা</a:t>
            </a:r>
            <a:endParaRPr lang="en-US" sz="4800" dirty="0">
              <a:latin typeface="Kalpurush" panose="02000600000000000000" pitchFamily="2" charset="0"/>
              <a:cs typeface="Kalpurush" panose="02000600000000000000" pitchFamily="2" charset="0"/>
            </a:endParaRPr>
          </a:p>
          <a:p>
            <a:pPr marL="685800" indent="-685800">
              <a:buFont typeface="Wingdings" panose="05000000000000000000" pitchFamily="2" charset="2"/>
              <a:buChar char="v"/>
            </a:pPr>
            <a:r>
              <a:rPr lang="en-US" sz="4800" dirty="0" err="1">
                <a:latin typeface="Kalpurush" panose="02000600000000000000" pitchFamily="2" charset="0"/>
                <a:cs typeface="Kalpurush" panose="02000600000000000000" pitchFamily="2" charset="0"/>
              </a:rPr>
              <a:t>ব্যবসায়</a:t>
            </a:r>
            <a:r>
              <a:rPr lang="en-US" sz="4800" dirty="0">
                <a:latin typeface="Kalpurush" panose="02000600000000000000" pitchFamily="2" charset="0"/>
                <a:cs typeface="Kalpurush" panose="02000600000000000000" pitchFamily="2" charset="0"/>
              </a:rPr>
              <a:t> </a:t>
            </a:r>
            <a:r>
              <a:rPr lang="en-US" sz="4800" dirty="0" err="1">
                <a:latin typeface="Kalpurush" panose="02000600000000000000" pitchFamily="2" charset="0"/>
                <a:cs typeface="Kalpurush" panose="02000600000000000000" pitchFamily="2" charset="0"/>
              </a:rPr>
              <a:t>নৈতিকতা</a:t>
            </a:r>
            <a:endParaRPr lang="en-US" sz="4800" dirty="0">
              <a:latin typeface="Kalpurush" panose="02000600000000000000" pitchFamily="2" charset="0"/>
              <a:cs typeface="Kalpurush" panose="02000600000000000000" pitchFamily="2" charset="0"/>
            </a:endParaRPr>
          </a:p>
          <a:p>
            <a:pPr marL="685800" indent="-685800">
              <a:buFont typeface="Wingdings" panose="05000000000000000000" pitchFamily="2" charset="2"/>
              <a:buChar char="v"/>
            </a:pPr>
            <a:r>
              <a:rPr lang="en-US" sz="4800" dirty="0" err="1">
                <a:latin typeface="Kalpurush" panose="02000600000000000000" pitchFamily="2" charset="0"/>
                <a:cs typeface="Kalpurush" panose="02000600000000000000" pitchFamily="2" charset="0"/>
              </a:rPr>
              <a:t>পেশাগত</a:t>
            </a:r>
            <a:r>
              <a:rPr lang="en-US" sz="4800" dirty="0">
                <a:latin typeface="Kalpurush" panose="02000600000000000000" pitchFamily="2" charset="0"/>
                <a:cs typeface="Kalpurush" panose="02000600000000000000" pitchFamily="2" charset="0"/>
              </a:rPr>
              <a:t> </a:t>
            </a:r>
            <a:r>
              <a:rPr lang="en-US" sz="4800" dirty="0" err="1">
                <a:latin typeface="Kalpurush" panose="02000600000000000000" pitchFamily="2" charset="0"/>
                <a:cs typeface="Kalpurush" panose="02000600000000000000" pitchFamily="2" charset="0"/>
              </a:rPr>
              <a:t>নৈতিকতা</a:t>
            </a:r>
            <a:endParaRPr lang="en-US" sz="4800" dirty="0">
              <a:latin typeface="Kalpurush" panose="02000600000000000000" pitchFamily="2" charset="0"/>
              <a:cs typeface="Kalpurush" panose="02000600000000000000" pitchFamily="2" charset="0"/>
            </a:endParaRPr>
          </a:p>
          <a:p>
            <a:pPr marL="685800" indent="-685800">
              <a:buFont typeface="Wingdings" panose="05000000000000000000" pitchFamily="2" charset="2"/>
              <a:buChar char="v"/>
            </a:pPr>
            <a:r>
              <a:rPr lang="en-US" sz="4800" dirty="0" err="1">
                <a:latin typeface="Kalpurush" panose="02000600000000000000" pitchFamily="2" charset="0"/>
                <a:cs typeface="Kalpurush" panose="02000600000000000000" pitchFamily="2" charset="0"/>
              </a:rPr>
              <a:t>ইন্দ্রিয়গ্রাহ্য</a:t>
            </a:r>
            <a:r>
              <a:rPr lang="en-US" sz="4800" dirty="0">
                <a:latin typeface="Kalpurush" panose="02000600000000000000" pitchFamily="2" charset="0"/>
                <a:cs typeface="Kalpurush" panose="02000600000000000000" pitchFamily="2" charset="0"/>
              </a:rPr>
              <a:t>  </a:t>
            </a:r>
          </a:p>
        </p:txBody>
      </p:sp>
    </p:spTree>
    <p:extLst>
      <p:ext uri="{BB962C8B-B14F-4D97-AF65-F5344CB8AC3E}">
        <p14:creationId xmlns:p14="http://schemas.microsoft.com/office/powerpoint/2010/main" val="235370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up)">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up)">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wipe(up)">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wipe(up)">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wipe(up)">
                                      <p:cBhvr>
                                        <p:cTn id="42" dur="500"/>
                                        <p:tgtEl>
                                          <p:spTgt spid="8">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wipe(up)">
                                      <p:cBhvr>
                                        <p:cTn id="47" dur="500"/>
                                        <p:tgtEl>
                                          <p:spTgt spid="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9">
                                            <p:txEl>
                                              <p:pRg st="1" end="1"/>
                                            </p:txEl>
                                          </p:spTgt>
                                        </p:tgtEl>
                                        <p:attrNameLst>
                                          <p:attrName>style.visibility</p:attrName>
                                        </p:attrNameLst>
                                      </p:cBhvr>
                                      <p:to>
                                        <p:strVal val="visible"/>
                                      </p:to>
                                    </p:set>
                                    <p:animEffect transition="in" filter="wipe(up)">
                                      <p:cBhvr>
                                        <p:cTn id="52" dur="500"/>
                                        <p:tgtEl>
                                          <p:spTgt spid="9">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9">
                                            <p:txEl>
                                              <p:pRg st="2" end="2"/>
                                            </p:txEl>
                                          </p:spTgt>
                                        </p:tgtEl>
                                        <p:attrNameLst>
                                          <p:attrName>style.visibility</p:attrName>
                                        </p:attrNameLst>
                                      </p:cBhvr>
                                      <p:to>
                                        <p:strVal val="visible"/>
                                      </p:to>
                                    </p:set>
                                    <p:animEffect transition="in" filter="wipe(up)">
                                      <p:cBhvr>
                                        <p:cTn id="57" dur="500"/>
                                        <p:tgtEl>
                                          <p:spTgt spid="9">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9">
                                            <p:txEl>
                                              <p:pRg st="3" end="3"/>
                                            </p:txEl>
                                          </p:spTgt>
                                        </p:tgtEl>
                                        <p:attrNameLst>
                                          <p:attrName>style.visibility</p:attrName>
                                        </p:attrNameLst>
                                      </p:cBhvr>
                                      <p:to>
                                        <p:strVal val="visible"/>
                                      </p:to>
                                    </p:set>
                                    <p:animEffect transition="in" filter="wipe(up)">
                                      <p:cBhvr>
                                        <p:cTn id="62" dur="500"/>
                                        <p:tgtEl>
                                          <p:spTgt spid="9">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9">
                                            <p:txEl>
                                              <p:pRg st="4" end="4"/>
                                            </p:txEl>
                                          </p:spTgt>
                                        </p:tgtEl>
                                        <p:attrNameLst>
                                          <p:attrName>style.visibility</p:attrName>
                                        </p:attrNameLst>
                                      </p:cBhvr>
                                      <p:to>
                                        <p:strVal val="visible"/>
                                      </p:to>
                                    </p:set>
                                    <p:animEffect transition="in" filter="wipe(up)">
                                      <p:cBhvr>
                                        <p:cTn id="67" dur="500"/>
                                        <p:tgtEl>
                                          <p:spTgt spid="9">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0">
                                            <p:txEl>
                                              <p:pRg st="0" end="0"/>
                                            </p:txEl>
                                          </p:spTgt>
                                        </p:tgtEl>
                                        <p:attrNameLst>
                                          <p:attrName>style.visibility</p:attrName>
                                        </p:attrNameLst>
                                      </p:cBhvr>
                                      <p:to>
                                        <p:strVal val="visible"/>
                                      </p:to>
                                    </p:set>
                                    <p:animEffect transition="in" filter="wipe(up)">
                                      <p:cBhvr>
                                        <p:cTn id="72" dur="500"/>
                                        <p:tgtEl>
                                          <p:spTgt spid="10">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10">
                                            <p:txEl>
                                              <p:pRg st="1" end="1"/>
                                            </p:txEl>
                                          </p:spTgt>
                                        </p:tgtEl>
                                        <p:attrNameLst>
                                          <p:attrName>style.visibility</p:attrName>
                                        </p:attrNameLst>
                                      </p:cBhvr>
                                      <p:to>
                                        <p:strVal val="visible"/>
                                      </p:to>
                                    </p:set>
                                    <p:animEffect transition="in" filter="wipe(up)">
                                      <p:cBhvr>
                                        <p:cTn id="77" dur="500"/>
                                        <p:tgtEl>
                                          <p:spTgt spid="10">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10">
                                            <p:txEl>
                                              <p:pRg st="2" end="2"/>
                                            </p:txEl>
                                          </p:spTgt>
                                        </p:tgtEl>
                                        <p:attrNameLst>
                                          <p:attrName>style.visibility</p:attrName>
                                        </p:attrNameLst>
                                      </p:cBhvr>
                                      <p:to>
                                        <p:strVal val="visible"/>
                                      </p:to>
                                    </p:set>
                                    <p:animEffect transition="in" filter="wipe(up)">
                                      <p:cBhvr>
                                        <p:cTn id="82" dur="500"/>
                                        <p:tgtEl>
                                          <p:spTgt spid="10">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10">
                                            <p:txEl>
                                              <p:pRg st="3" end="3"/>
                                            </p:txEl>
                                          </p:spTgt>
                                        </p:tgtEl>
                                        <p:attrNameLst>
                                          <p:attrName>style.visibility</p:attrName>
                                        </p:attrNameLst>
                                      </p:cBhvr>
                                      <p:to>
                                        <p:strVal val="visible"/>
                                      </p:to>
                                    </p:set>
                                    <p:animEffect transition="in" filter="wipe(up)">
                                      <p:cBhvr>
                                        <p:cTn id="87" dur="500"/>
                                        <p:tgtEl>
                                          <p:spTgt spid="10">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10">
                                            <p:txEl>
                                              <p:pRg st="4" end="4"/>
                                            </p:txEl>
                                          </p:spTgt>
                                        </p:tgtEl>
                                        <p:attrNameLst>
                                          <p:attrName>style.visibility</p:attrName>
                                        </p:attrNameLst>
                                      </p:cBhvr>
                                      <p:to>
                                        <p:strVal val="visible"/>
                                      </p:to>
                                    </p:set>
                                    <p:animEffect transition="in" filter="wipe(up)">
                                      <p:cBhvr>
                                        <p:cTn id="92"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build="p"/>
      <p:bldP spid="9" grpId="0" build="p"/>
      <p:bldP spid="1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 y="1323438"/>
            <a:ext cx="12192001" cy="5534562"/>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12192000" cy="1323439"/>
          </a:xfrm>
          <a:prstGeom prst="rect">
            <a:avLst/>
          </a:prstGeom>
        </p:spPr>
      </p:pic>
      <p:sp>
        <p:nvSpPr>
          <p:cNvPr id="3" name="TextBox 2"/>
          <p:cNvSpPr txBox="1"/>
          <p:nvPr/>
        </p:nvSpPr>
        <p:spPr>
          <a:xfrm>
            <a:off x="376573" y="228124"/>
            <a:ext cx="11438850" cy="1107996"/>
          </a:xfrm>
          <a:prstGeom prst="rect">
            <a:avLst/>
          </a:prstGeom>
          <a:noFill/>
        </p:spPr>
        <p:txBody>
          <a:bodyPr wrap="square" rtlCol="0">
            <a:spAutoFit/>
          </a:bodyPr>
          <a:lstStyle/>
          <a:p>
            <a:r>
              <a:rPr lang="as-IN" sz="6600" b="1" dirty="0">
                <a:ln w="9525">
                  <a:solidFill>
                    <a:schemeClr val="bg1"/>
                  </a:solidFill>
                  <a:prstDash val="solid"/>
                </a:ln>
                <a:blipFill>
                  <a:blip r:embed="rId4"/>
                  <a:tile tx="0" ty="0" sx="100000" sy="100000" flip="none" algn="tl"/>
                </a:blip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দ্বিতীয় অধ্যায়ের পাঠ এসে </a:t>
            </a:r>
            <a:r>
              <a:rPr lang="as-IN" sz="6600" b="1" dirty="0" smtClean="0">
                <a:ln w="9525">
                  <a:solidFill>
                    <a:schemeClr val="bg1"/>
                  </a:solidFill>
                  <a:prstDash val="solid"/>
                </a:ln>
                <a:blipFill>
                  <a:blip r:embed="rId4"/>
                  <a:tile tx="0" ty="0" sx="100000" sy="100000" flip="none" algn="tl"/>
                </a:blip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আমরা</a:t>
            </a:r>
            <a:r>
              <a:rPr lang="en-US" sz="6600" b="1" dirty="0" smtClean="0">
                <a:ln w="9525">
                  <a:solidFill>
                    <a:schemeClr val="bg1"/>
                  </a:solidFill>
                  <a:prstDash val="solid"/>
                </a:ln>
                <a:blipFill>
                  <a:blip r:embed="rId4"/>
                  <a:tile tx="0" ty="0" sx="100000" sy="100000" flip="none" algn="tl"/>
                </a:blip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rPr>
              <a:t>… </a:t>
            </a:r>
            <a:endParaRPr lang="en-US" sz="6600" b="1" dirty="0" smtClean="0">
              <a:ln w="9525">
                <a:solidFill>
                  <a:schemeClr val="bg1"/>
                </a:solidFill>
                <a:prstDash val="solid"/>
              </a:ln>
              <a:blipFill>
                <a:blip r:embed="rId4"/>
                <a:tile tx="0" ty="0" sx="100000" sy="100000" flip="none" algn="tl"/>
              </a:blipFill>
              <a:effectLst>
                <a:outerShdw blurRad="12700" dist="38100" dir="2700000" algn="tl" rotWithShape="0">
                  <a:schemeClr val="accent5">
                    <a:lumMod val="60000"/>
                    <a:lumOff val="40000"/>
                  </a:schemeClr>
                </a:outerShdw>
              </a:effectLst>
              <a:latin typeface="Kalpurush" panose="02000600000000000000" pitchFamily="2" charset="0"/>
              <a:cs typeface="Kalpurush" panose="02000600000000000000" pitchFamily="2" charset="0"/>
            </a:endParaRPr>
          </a:p>
        </p:txBody>
      </p:sp>
      <p:sp>
        <p:nvSpPr>
          <p:cNvPr id="2" name="TextBox 1"/>
          <p:cNvSpPr txBox="1"/>
          <p:nvPr/>
        </p:nvSpPr>
        <p:spPr>
          <a:xfrm>
            <a:off x="410541" y="1711872"/>
            <a:ext cx="11404882" cy="3970318"/>
          </a:xfrm>
          <a:prstGeom prst="rect">
            <a:avLst/>
          </a:prstGeom>
          <a:noFill/>
        </p:spPr>
        <p:txBody>
          <a:bodyPr wrap="square" rtlCol="0">
            <a:spAutoFit/>
          </a:bodyPr>
          <a:lstStyle/>
          <a:p>
            <a:r>
              <a:rPr lang="en-US" sz="3600" b="1" dirty="0">
                <a:latin typeface="Kalpurush" panose="02000600000000000000" pitchFamily="2" charset="0"/>
                <a:cs typeface="Kalpurush" panose="02000600000000000000" pitchFamily="2" charset="0"/>
              </a:rPr>
              <a:t>১. </a:t>
            </a:r>
            <a:r>
              <a:rPr lang="en-US" sz="3600" b="1" dirty="0" err="1">
                <a:latin typeface="Kalpurush" panose="02000600000000000000" pitchFamily="2" charset="0"/>
                <a:cs typeface="Kalpurush" panose="02000600000000000000" pitchFamily="2" charset="0"/>
              </a:rPr>
              <a:t>যুক্তিবিদ্যা</a:t>
            </a:r>
            <a:r>
              <a:rPr lang="en-US" sz="3600" b="1" dirty="0">
                <a:latin typeface="Kalpurush" panose="02000600000000000000" pitchFamily="2" charset="0"/>
                <a:cs typeface="Kalpurush" panose="02000600000000000000" pitchFamily="2" charset="0"/>
              </a:rPr>
              <a:t> ও </a:t>
            </a:r>
            <a:r>
              <a:rPr lang="en-US" sz="3600" b="1" dirty="0" err="1">
                <a:latin typeface="Kalpurush" panose="02000600000000000000" pitchFamily="2" charset="0"/>
                <a:cs typeface="Kalpurush" panose="02000600000000000000" pitchFamily="2" charset="0"/>
              </a:rPr>
              <a:t>দর্শনের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অনুবন্ধ</a:t>
            </a:r>
            <a:r>
              <a:rPr lang="en-US" sz="3600" b="1" dirty="0">
                <a:latin typeface="Kalpurush" panose="02000600000000000000" pitchFamily="2" charset="0"/>
                <a:cs typeface="Kalpurush" panose="02000600000000000000" pitchFamily="2" charset="0"/>
              </a:rPr>
              <a:t> ও </a:t>
            </a:r>
            <a:r>
              <a:rPr lang="en-US" sz="3600" b="1" dirty="0" err="1">
                <a:latin typeface="Kalpurush" panose="02000600000000000000" pitchFamily="2" charset="0"/>
                <a:cs typeface="Kalpurush" panose="02000600000000000000" pitchFamily="2" charset="0"/>
              </a:rPr>
              <a:t>প্রয়োগ</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ব্যাখ্যা</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পারবো</a:t>
            </a:r>
            <a:r>
              <a:rPr lang="en-US" sz="3600" b="1" dirty="0">
                <a:latin typeface="Kalpurush" panose="02000600000000000000" pitchFamily="2" charset="0"/>
                <a:cs typeface="Kalpurush" panose="02000600000000000000" pitchFamily="2" charset="0"/>
              </a:rPr>
              <a:t>।</a:t>
            </a:r>
          </a:p>
          <a:p>
            <a:r>
              <a:rPr lang="en-US" sz="3600" b="1" dirty="0">
                <a:latin typeface="Kalpurush" panose="02000600000000000000" pitchFamily="2" charset="0"/>
                <a:cs typeface="Kalpurush" panose="02000600000000000000" pitchFamily="2" charset="0"/>
              </a:rPr>
              <a:t>২. </a:t>
            </a:r>
            <a:r>
              <a:rPr lang="en-US" sz="3600" b="1" dirty="0" err="1">
                <a:latin typeface="Kalpurush" panose="02000600000000000000" pitchFamily="2" charset="0"/>
                <a:cs typeface="Kalpurush" panose="02000600000000000000" pitchFamily="2" charset="0"/>
              </a:rPr>
              <a:t>যুক্তিবিদ্যা</a:t>
            </a:r>
            <a:r>
              <a:rPr lang="en-US" sz="3600" b="1" dirty="0">
                <a:latin typeface="Kalpurush" panose="02000600000000000000" pitchFamily="2" charset="0"/>
                <a:cs typeface="Kalpurush" panose="02000600000000000000" pitchFamily="2" charset="0"/>
              </a:rPr>
              <a:t> ও </a:t>
            </a:r>
            <a:r>
              <a:rPr lang="en-US" sz="3600" b="1" dirty="0" err="1">
                <a:latin typeface="Kalpurush" panose="02000600000000000000" pitchFamily="2" charset="0"/>
                <a:cs typeface="Kalpurush" panose="02000600000000000000" pitchFamily="2" charset="0"/>
              </a:rPr>
              <a:t>নীতিবিদ্যার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অনুবন্ধ</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বর্ণনা</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পারবো</a:t>
            </a:r>
            <a:r>
              <a:rPr lang="en-US" sz="3600" b="1" dirty="0">
                <a:latin typeface="Kalpurush" panose="02000600000000000000" pitchFamily="2" charset="0"/>
                <a:cs typeface="Kalpurush" panose="02000600000000000000" pitchFamily="2" charset="0"/>
              </a:rPr>
              <a:t>।</a:t>
            </a:r>
          </a:p>
          <a:p>
            <a:r>
              <a:rPr lang="en-US" sz="3600" b="1" dirty="0">
                <a:latin typeface="Kalpurush" panose="02000600000000000000" pitchFamily="2" charset="0"/>
                <a:cs typeface="Kalpurush" panose="02000600000000000000" pitchFamily="2" charset="0"/>
              </a:rPr>
              <a:t>৩. </a:t>
            </a:r>
            <a:r>
              <a:rPr lang="en-US" sz="3600" b="1" dirty="0" err="1">
                <a:latin typeface="Kalpurush" panose="02000600000000000000" pitchFamily="2" charset="0"/>
                <a:cs typeface="Kalpurush" panose="02000600000000000000" pitchFamily="2" charset="0"/>
              </a:rPr>
              <a:t>নীতিবিদ্যা</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ব্যবসায়</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নীতিবিদ্যা</a:t>
            </a:r>
            <a:r>
              <a:rPr lang="en-US" sz="3600" b="1" dirty="0">
                <a:latin typeface="Kalpurush" panose="02000600000000000000" pitchFamily="2" charset="0"/>
                <a:cs typeface="Kalpurush" panose="02000600000000000000" pitchFamily="2" charset="0"/>
              </a:rPr>
              <a:t> ও </a:t>
            </a:r>
            <a:r>
              <a:rPr lang="en-US" sz="3600" b="1" dirty="0" err="1">
                <a:latin typeface="Kalpurush" panose="02000600000000000000" pitchFamily="2" charset="0"/>
                <a:cs typeface="Kalpurush" panose="02000600000000000000" pitchFamily="2" charset="0"/>
              </a:rPr>
              <a:t>পেশাগত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নীতিবিদ্যায়</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যুক্তিবিদ্যার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প্রয়োগ</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বিশ্লেষন</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পারবো</a:t>
            </a:r>
            <a:r>
              <a:rPr lang="en-US" sz="3600" b="1" dirty="0">
                <a:latin typeface="Kalpurush" panose="02000600000000000000" pitchFamily="2" charset="0"/>
                <a:cs typeface="Kalpurush" panose="02000600000000000000" pitchFamily="2" charset="0"/>
              </a:rPr>
              <a:t>।</a:t>
            </a:r>
          </a:p>
          <a:p>
            <a:r>
              <a:rPr lang="en-US" sz="3600" b="1" dirty="0">
                <a:latin typeface="Kalpurush" panose="02000600000000000000" pitchFamily="2" charset="0"/>
                <a:cs typeface="Kalpurush" panose="02000600000000000000" pitchFamily="2" charset="0"/>
              </a:rPr>
              <a:t>৪. </a:t>
            </a:r>
            <a:r>
              <a:rPr lang="en-US" sz="3600" b="1" dirty="0" err="1">
                <a:latin typeface="Kalpurush" panose="02000600000000000000" pitchFamily="2" charset="0"/>
                <a:cs typeface="Kalpurush" panose="02000600000000000000" pitchFamily="2" charset="0"/>
              </a:rPr>
              <a:t>যুক্তিবিদ্যা</a:t>
            </a:r>
            <a:r>
              <a:rPr lang="en-US" sz="3600" b="1" dirty="0">
                <a:latin typeface="Kalpurush" panose="02000600000000000000" pitchFamily="2" charset="0"/>
                <a:cs typeface="Kalpurush" panose="02000600000000000000" pitchFamily="2" charset="0"/>
              </a:rPr>
              <a:t> ও </a:t>
            </a:r>
            <a:r>
              <a:rPr lang="en-US" sz="3600" b="1" dirty="0" err="1">
                <a:latin typeface="Kalpurush" panose="02000600000000000000" pitchFamily="2" charset="0"/>
                <a:cs typeface="Kalpurush" panose="02000600000000000000" pitchFamily="2" charset="0"/>
              </a:rPr>
              <a:t>নন্দনতত্তে¡র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অনুবন্ধ</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তুলনা</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পারবো</a:t>
            </a:r>
            <a:r>
              <a:rPr lang="en-US" sz="3600" b="1" dirty="0">
                <a:latin typeface="Kalpurush" panose="02000600000000000000" pitchFamily="2" charset="0"/>
                <a:cs typeface="Kalpurush" panose="02000600000000000000" pitchFamily="2" charset="0"/>
              </a:rPr>
              <a:t>।</a:t>
            </a:r>
          </a:p>
          <a:p>
            <a:r>
              <a:rPr lang="en-US" sz="3600" b="1" dirty="0">
                <a:latin typeface="Kalpurush" panose="02000600000000000000" pitchFamily="2" charset="0"/>
                <a:cs typeface="Kalpurush" panose="02000600000000000000" pitchFamily="2" charset="0"/>
              </a:rPr>
              <a:t>৫. </a:t>
            </a:r>
            <a:r>
              <a:rPr lang="en-US" sz="3600" b="1" dirty="0" err="1">
                <a:latin typeface="Kalpurush" panose="02000600000000000000" pitchFamily="2" charset="0"/>
                <a:cs typeface="Kalpurush" panose="02000600000000000000" pitchFamily="2" charset="0"/>
              </a:rPr>
              <a:t>নন্দনতত্তে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যুক্তিবিদ্যার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প্রয়োগ</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বিশ্লেষন</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পারবো</a:t>
            </a:r>
            <a:r>
              <a:rPr lang="en-US" sz="3600" b="1" dirty="0">
                <a:latin typeface="Kalpurush" panose="02000600000000000000" pitchFamily="2" charset="0"/>
                <a:cs typeface="Kalpurush" panose="02000600000000000000" pitchFamily="2" charset="0"/>
              </a:rPr>
              <a:t>।</a:t>
            </a:r>
          </a:p>
          <a:p>
            <a:r>
              <a:rPr lang="en-US" sz="3600" b="1" dirty="0">
                <a:latin typeface="Kalpurush" panose="02000600000000000000" pitchFamily="2" charset="0"/>
                <a:cs typeface="Kalpurush" panose="02000600000000000000" pitchFamily="2" charset="0"/>
              </a:rPr>
              <a:t>৬. </a:t>
            </a:r>
            <a:r>
              <a:rPr lang="en-US" sz="3600" b="1" dirty="0" err="1">
                <a:latin typeface="Kalpurush" panose="02000600000000000000" pitchFamily="2" charset="0"/>
                <a:cs typeface="Kalpurush" panose="02000600000000000000" pitchFamily="2" charset="0"/>
              </a:rPr>
              <a:t>যুক্তিবিদ্যা</a:t>
            </a:r>
            <a:r>
              <a:rPr lang="en-US" sz="3600" b="1" dirty="0">
                <a:latin typeface="Kalpurush" panose="02000600000000000000" pitchFamily="2" charset="0"/>
                <a:cs typeface="Kalpurush" panose="02000600000000000000" pitchFamily="2" charset="0"/>
              </a:rPr>
              <a:t> ও </a:t>
            </a:r>
            <a:r>
              <a:rPr lang="en-US" sz="3600" b="1" dirty="0" err="1">
                <a:latin typeface="Kalpurush" panose="02000600000000000000" pitchFamily="2" charset="0"/>
                <a:cs typeface="Kalpurush" panose="02000600000000000000" pitchFamily="2" charset="0"/>
              </a:rPr>
              <a:t>গণিতের</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অনুবন্ধ</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তুলনা</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করতে</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পারবো</a:t>
            </a:r>
            <a:r>
              <a:rPr lang="en-US" sz="3600" b="1" dirty="0">
                <a:latin typeface="Kalpurush" panose="02000600000000000000" pitchFamily="2" charset="0"/>
                <a:cs typeface="Kalpurush" panose="02000600000000000000" pitchFamily="2" charset="0"/>
              </a:rPr>
              <a:t>।</a:t>
            </a:r>
          </a:p>
        </p:txBody>
      </p:sp>
    </p:spTree>
    <p:extLst>
      <p:ext uri="{BB962C8B-B14F-4D97-AF65-F5344CB8AC3E}">
        <p14:creationId xmlns:p14="http://schemas.microsoft.com/office/powerpoint/2010/main" val="318905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6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6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wipe(up)">
                                      <p:cBhvr>
                                        <p:cTn id="22" dur="12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wipe(up)">
                                      <p:cBhvr>
                                        <p:cTn id="27" dur="1200"/>
                                        <p:tgtEl>
                                          <p:spTgt spid="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wipe(up)">
                                      <p:cBhvr>
                                        <p:cTn id="32" dur="12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wipe(up)">
                                      <p:cBhvr>
                                        <p:cTn id="37" dur="12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wipe(up)">
                                      <p:cBhvr>
                                        <p:cTn id="42" dur="12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wipe(up)">
                                      <p:cBhvr>
                                        <p:cTn id="47" dur="12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1038</TotalTime>
  <Words>1259</Words>
  <Application>Microsoft Office PowerPoint</Application>
  <PresentationFormat>Widescreen</PresentationFormat>
  <Paragraphs>132</Paragraphs>
  <Slides>24</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24</vt:i4>
      </vt:variant>
    </vt:vector>
  </HeadingPairs>
  <TitlesOfParts>
    <vt:vector size="38" baseType="lpstr">
      <vt:lpstr>AdorshoLipi</vt:lpstr>
      <vt:lpstr>AnandapatraEMJ</vt:lpstr>
      <vt:lpstr>Arial</vt:lpstr>
      <vt:lpstr>Calibri</vt:lpstr>
      <vt:lpstr>Calibri Light</vt:lpstr>
      <vt:lpstr>Franklin Gothic Medium</vt:lpstr>
      <vt:lpstr>Kalpurush</vt:lpstr>
      <vt:lpstr>SutonnyMJ</vt:lpstr>
      <vt:lpstr>Times New Roman</vt:lpstr>
      <vt:lpstr>UrmeeMJ</vt:lpstr>
      <vt:lpstr>Verdana</vt:lpstr>
      <vt:lpstr>Vrinda</vt:lpstr>
      <vt:lpstr>Wingdings</vt:lpstr>
      <vt:lpstr>Office Theme</vt:lpstr>
      <vt:lpstr>PowerPoint Presentation</vt:lpstr>
      <vt:lpstr>মোঃ আনিছুর রহমান  প্রভাষক : যুক্তিবিদ্যা   বালারহাট আদর্শ স্কুল এন্ড কলেজ ফুলবাড়ী, কুড়িগ্রাম। </vt:lpstr>
      <vt:lpstr>মোঃ আনিছুর রহমান  প্রভাষক : যুক্তিবিদ্যা বালারহাট আদর্শ স্কুল এন্ড কলেজ  ফুলবাড়ী, কুড়িগ্রাম।  মোবাইল -০১৭১০৪৮৮৯৯৮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cvV-01 যুক্তিবিদ্যা ও দর্শন ( Logic and Philosophy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hyw³we`¨v K¬v‡m †Zvgv‡`i</dc:title>
  <dc:creator>Anisur Rahman</dc:creator>
  <cp:lastModifiedBy>Microsoft account</cp:lastModifiedBy>
  <cp:revision>321</cp:revision>
  <dcterms:created xsi:type="dcterms:W3CDTF">2019-05-12T05:22:09Z</dcterms:created>
  <dcterms:modified xsi:type="dcterms:W3CDTF">2021-04-21T07:19:54Z</dcterms:modified>
</cp:coreProperties>
</file>