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58" r:id="rId7"/>
    <p:sldId id="263" r:id="rId8"/>
    <p:sldId id="264" r:id="rId9"/>
    <p:sldId id="266" r:id="rId10"/>
    <p:sldId id="267" r:id="rId11"/>
    <p:sldId id="270" r:id="rId12"/>
    <p:sldId id="271" r:id="rId13"/>
    <p:sldId id="272" r:id="rId14"/>
    <p:sldId id="265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FF"/>
    <a:srgbClr val="000099"/>
    <a:srgbClr val="0000CC"/>
    <a:srgbClr val="0099FF"/>
    <a:srgbClr val="00FFFF"/>
    <a:srgbClr val="00FF99"/>
    <a:srgbClr val="FF0066"/>
    <a:srgbClr val="00CC66"/>
    <a:srgbClr val="88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21CB-3F0F-43F9-AC4A-620664938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D266E-CB8E-47E7-BB80-8ECFFF601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92A63-6D5C-4E8F-9592-C3F2F1E1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9DE36-A1C7-4DA5-B769-C5EAC0DA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D0BF7-5C9E-4F7C-86BF-23086D34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9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E8B6-B05F-4E7F-AAD3-CCA2EB49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1F892-044E-4447-9F03-C401F1FD8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9242-5D19-4AB9-B3B6-33A81BED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3E4DD-451F-43E4-A789-6850BD04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2701-4E14-4FFE-ACD4-35E4C7FF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0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051C8-0539-46B7-96BC-624C5AC59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70C66-A828-4FCE-86CE-0A8734232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5044B-5593-43B1-BF81-5638B667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05527-005B-4A22-9F81-B641DB6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3AB6B-9797-4DC9-8DD1-A9CBA86E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3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EA23-5FFE-4692-BB97-4D6095BE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48D0-E581-4B14-ABAA-347462A1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3CB4C-3ECE-48EE-A857-63343CF5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4BC35-6623-427E-A264-139E681D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CFEAF-7C47-49CC-9445-56A58CAA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6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7D70-8C15-4BE3-9F7E-7C70E18D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4073B-B138-41C8-B5BC-DD24A56E9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FD9F1-FCF6-47E9-B9AC-5289856B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E34E0-4A71-4BDD-851F-1B3EAA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E484-19B9-475D-A302-DA088DF8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8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61E7-B271-4E67-9CF3-35B11D98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9A39-BC68-4E8E-92E2-55C1D9F93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85844-3535-4B81-A13C-CDD3B5A01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9DCAE-E628-4134-9BC9-69372400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B4997-A539-4C8F-9A56-3CD600D5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8CB1-9028-4322-A92D-71051511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3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6CC1A-15D0-40B7-96C0-6ED29F4F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04679-FB50-4F4D-8281-986E38C5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1AF97-42FB-431B-A870-6790BA41C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92071-E9E5-4CB4-ADDC-D4D593703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13B7-F953-4D3E-B1DF-1CC952465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AD86F-702E-405D-9880-00951F2E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8E0C83-A825-4B4C-A993-63100D8E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00D9B-22CA-4ADB-A33E-A6B90FE8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A735-A392-436B-8B92-3B6AAC53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D1A49-EC36-4139-911E-F1661301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092A5-F28B-4C04-B700-2DDAB985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70C61-FB62-4050-88DB-C5A8E2B9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4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EDBDD-DAD6-4C9E-8072-148B6899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A3BE3-44B6-4E77-9944-5A27B765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94E3A-CD78-4B9F-BF73-A1B0F813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26ACB-05E9-4681-98B9-CE409444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F07F-0A95-4797-AFBE-3A8484996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6C0B0-2FB1-4853-B441-D3D4D9D7F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F15D9-7292-4B0F-9B3A-CB414A8F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BA330-509F-4BFF-90AA-AA1F6B0E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B10F9-A6C0-4571-8057-2EBBAA1B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2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CDAD-14B1-4EDA-9FA5-BD6FF277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BBE0D-660A-4B91-ABD1-C9112CDFA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45C1-517B-4504-9FCD-7EA75FF0D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E489D-5666-4B3A-BEE8-69EA6C5E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03B79-B5D2-4780-BD86-0211E034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70C5A-D8B2-4F1D-A135-FFED89C5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6C36-F1DD-4101-9822-DCFB8575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8E7BB-A497-48B7-8F70-A2F0390E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E6C6E-1058-42BB-A8EA-0F642CC12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4F82A-DE11-4A3C-82D2-747C7CE369F4}" type="datetimeFigureOut">
              <a:rPr lang="en-US" smtClean="0"/>
              <a:t>21-Apr-21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16AFB-2349-4953-B98C-9F7662FDD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5EDD3-A1CD-49E9-B662-869F1388E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B9DA-92EE-41C4-A3C0-5463525C9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AE70AE-1DCC-4305-AA2A-F2E87B4F3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9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2EF3B-8D44-4449-909A-52FE4CF0AC4A}"/>
              </a:ext>
            </a:extLst>
          </p:cNvPr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জন্মলগ্ন থেকেই </a:t>
            </a:r>
            <a:r>
              <a:rPr lang="en-US" sz="5400" dirty="0">
                <a:solidFill>
                  <a:srgbClr val="0D0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CSWE</a:t>
            </a:r>
            <a:r>
              <a:rPr lang="bn-BD" sz="54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সমাজকর্ম শিক্ষার মানোন্নয়ন এবং সারা বিশ্বে দক্ষ ও যোগ্য সমাজকর্মীর সংখ্যা বৃদ্ধির মাধ্যমে সমাজকর্ম শিক্ষার উন্নয়নের উদ্দেশ্যে কাজ করে চলেছে । আর এ লক্ষ্যে সমাজকর্ম শিক্ষার মানোন্নয়নের জন্য পর্যালোচনা, নতুন নতুন সমাজ কর্মসূচি প্রবর্তন, প্রচলিত কর্মসূচির যথার্থতা মূল্যায়ন, সমাজকর্ম শিক্ষার সাথে জড়িত পুস্তক প্রকাশ ও বিতরণে   </a:t>
            </a:r>
          </a:p>
          <a:p>
            <a:pPr algn="ctr"/>
            <a:r>
              <a:rPr lang="bn-BD" sz="54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</a:t>
            </a:r>
            <a:r>
              <a:rPr lang="bn-BD" sz="54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নানামুখী কার্যক্রম গ্রহণ করেছে । </a:t>
            </a:r>
            <a:endParaRPr lang="en-US" sz="5400" dirty="0">
              <a:solidFill>
                <a:srgbClr val="0D0D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2EF3B-8D44-4449-909A-52FE4CF0AC4A}"/>
              </a:ext>
            </a:extLst>
          </p:cNvPr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পেশার বিকাশে </a:t>
            </a:r>
            <a:r>
              <a:rPr lang="en-US" sz="4800" dirty="0">
                <a:solidFill>
                  <a:srgbClr val="0D0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CSWE</a:t>
            </a:r>
            <a:r>
              <a:rPr lang="bn-BD" sz="4800" dirty="0">
                <a:solidFill>
                  <a:srgbClr val="0D0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n-BD" sz="48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4800" dirty="0">
                <a:solidFill>
                  <a:srgbClr val="0D0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8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 </a:t>
            </a:r>
          </a:p>
          <a:p>
            <a:pPr algn="ctr"/>
            <a:r>
              <a:rPr lang="bn-BD" sz="48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প্রতিষ্ঠাকালে </a:t>
            </a:r>
            <a:r>
              <a:rPr lang="bn-BD" sz="48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</a:t>
            </a:r>
            <a:r>
              <a:rPr lang="bn-BD" sz="48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পেশাদার সমাজকর্মীদের জন্য দুই বছরের মাস্টার্স কোর্সের অনুমোদন করে । বর্তমানে চার ধরনের পেশাদার সমাজকর্মীদের জন্য চার ধরনের পেশাগত শিক্ষা ও যোগ্যতার ভিত্তিতে </a:t>
            </a:r>
            <a:r>
              <a:rPr lang="bn-BD" sz="48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</a:t>
            </a:r>
            <a:r>
              <a:rPr lang="bn-BD" sz="48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ডিগ্রি অর্জনে সহায়তা করে পেশাদার সমাজকর্মী সৃষ্টি করে সমাজকর্ম শিক্ষার বিকাশে গুরুত্বপূর্ণ ভূমিকা পালন করে চলেছে । </a:t>
            </a:r>
          </a:p>
          <a:p>
            <a:pPr algn="ctr"/>
            <a:r>
              <a:rPr lang="bn-BD" sz="48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পেশার বিকাশে </a:t>
            </a:r>
            <a:r>
              <a:rPr lang="bn-BD" sz="48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</a:t>
            </a:r>
            <a:r>
              <a:rPr lang="bn-BD" sz="48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যেসব ভূমিকা পালন করে থাকে তার মধ্যে উল্লেখযোগ্য হলো - </a:t>
            </a:r>
          </a:p>
        </p:txBody>
      </p:sp>
    </p:spTree>
    <p:extLst>
      <p:ext uri="{BB962C8B-B14F-4D97-AF65-F5344CB8AC3E}">
        <p14:creationId xmlns:p14="http://schemas.microsoft.com/office/powerpoint/2010/main" val="9946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2EF3B-8D44-4449-909A-52FE4CF0AC4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4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 সমাজকর্ম শিক্ষানীতি প্রণয়ন ও পরিকল্পনা গ্রহণের মাধ্যমে সমাজকর্ম পেশার বিকাশে বিশেষ ভূমিকা পালন করছে ।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4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সমাজকর্ম শিক্ষায় পেশাগত দক্ষতা ও যোগ্যতাসম্পন্ন সমাজকর্মী সৃষ্টির লক্ষ্যে CSWE শিক্ষার্থীর মাঝে নেতৃত্বের বিকাশ, প্রকাশনা ও গবেষণার মাধ্যমে কাজ করে যাচ্ছে ।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4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সমাজের সার্বিক উন্নয়নে সমাজকর্মের জ্ঞানকে বিশেষভাবে কাজে লাগানোর মাধ্যমে সামাজিক ও অর্থনৈতিক ন্যায়বিচার প্রতিষ্ঠায় CSWE বিশেষ ভূমিকা পালন করে যাচ্ছে । এছাড়া সমাজকর্ম শিক্ষায় নারীদের সম্পৃক্ততার মাধ্যমে তাদের ভূমিকা ও অবস্থার উন্নয়নে বিশেষ অবদান রাখছে CSWE </a:t>
            </a:r>
            <a:r>
              <a:rPr lang="en-US" sz="44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bn-BD" sz="4400" dirty="0">
              <a:solidFill>
                <a:srgbClr val="0D0DFF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55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2EF3B-8D44-4449-909A-52FE4CF0AC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09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 ও যৌন বিষয়ক শিক্ষার মাধ্যমে সমাজে এ বিষয়ে সচেতনতা সৃষ্টির লক্ষ্যে </a:t>
            </a:r>
            <a:r>
              <a:rPr lang="bn-BD" sz="409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</a:t>
            </a:r>
            <a:r>
              <a:rPr lang="bn-BD" sz="409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বিশেষ ভূমিকা পালন করছে ।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09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আন্তর্জাতিকভাবে গৃহীত বিভিন্ন সংগঠনের কর্মসূচিও প্রকল্পে অংশগ্রহণ নিশ্চিত করার মাধ্যমে </a:t>
            </a:r>
            <a:r>
              <a:rPr lang="bn-BD" sz="409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</a:t>
            </a:r>
            <a:r>
              <a:rPr lang="bn-BD" sz="409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সমাজকর্ম পেশার আধুনিকায়নে অবদান রাখছে ।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09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শিক্ষার মানোন্নয়ন এবং পেশাগত অনুশীলনের কার্যকারিতা বৃদ্ধির ক্ষেত্রে </a:t>
            </a:r>
            <a:r>
              <a:rPr lang="bn-BD" sz="409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 - এর প্রকাশনা সার্বিক ভূমিকা পালন করে চলেছে ।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09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 কর্তৃক পরিচালিত ক্যাথেরিল ক্যানডাল ইনস্টিটিউট অব ইন্টারন্যাশনাল সোস্যাল ওয়ার্ক এডুকেশন সারা বিশ্বে সমাজকর্ম শিক্ষার</a:t>
            </a:r>
            <a:r>
              <a:rPr lang="en-US" sz="409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409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ফেলোশিপ প্রদান করছে । যা সমাজকর্মের পেশার বিকাশে একটি অনন্য সমন্বয়ক । </a:t>
            </a:r>
            <a:endParaRPr lang="en-US" sz="4090" dirty="0">
              <a:solidFill>
                <a:srgbClr val="0D0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8AB5-B664-4F89-9D65-801495213E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D0D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বাড়ির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B183-78C7-41B7-868F-AAB60E75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381"/>
            <a:ext cx="10515600" cy="4351338"/>
          </a:xfrm>
          <a:solidFill>
            <a:schemeClr val="tx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BD" sz="54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শিক্ষার মান উন্নয়নে </a:t>
            </a:r>
            <a:r>
              <a:rPr lang="bn-BD" sz="54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</a:t>
            </a:r>
            <a:r>
              <a:rPr lang="bn-BD" sz="54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ভূমিকা ব্যাখ্যা কর । (পড়বে ও লিখবে) </a:t>
            </a:r>
            <a:endParaRPr lang="en-US" sz="5400" dirty="0">
              <a:solidFill>
                <a:srgbClr val="0D0D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60B215-A56F-4E44-8DD6-E527E73F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1325563"/>
          </a:xfrm>
          <a:solidFill>
            <a:srgbClr val="0D0D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সবাইকে ধন্যবাদ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ফুলের ছবি ২০২১: নতুন ফুলের পিকচার - ব্লগার বাংলাদেশ">
            <a:extLst>
              <a:ext uri="{FF2B5EF4-FFF2-40B4-BE49-F238E27FC236}">
                <a16:creationId xmlns:a16="http://schemas.microsoft.com/office/drawing/2014/main" id="{0182BF58-E4A9-4397-AE12-BF660FD4B3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0932"/>
            <a:ext cx="10515600" cy="50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umefx colored smoke">
            <a:hlinkClick r:id="" action="ppaction://media"/>
            <a:extLst>
              <a:ext uri="{FF2B5EF4-FFF2-40B4-BE49-F238E27FC236}">
                <a16:creationId xmlns:a16="http://schemas.microsoft.com/office/drawing/2014/main" id="{3FAE9395-9D3F-4364-AF89-A517D02432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rgbClr val="0D0D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শুভেচ্ছা ও স্বাগতম">
            <a:extLst>
              <a:ext uri="{FF2B5EF4-FFF2-40B4-BE49-F238E27FC236}">
                <a16:creationId xmlns:a16="http://schemas.microsoft.com/office/drawing/2014/main" id="{63B51E5F-E21D-409A-B047-23EA83E85803}"/>
              </a:ext>
            </a:extLst>
          </p:cNvPr>
          <p:cNvSpPr txBox="1"/>
          <p:nvPr/>
        </p:nvSpPr>
        <p:spPr>
          <a:xfrm>
            <a:off x="0" y="2105561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ও স্বাগতম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শুভেচ্ছা ও স্বাগতম Text" hidden="1">
            <a:extLst>
              <a:ext uri="{FF2B5EF4-FFF2-40B4-BE49-F238E27FC236}">
                <a16:creationId xmlns:a16="http://schemas.microsoft.com/office/drawing/2014/main" id="{F791D2F0-D811-48B3-BE6F-6866286D22A8}"/>
              </a:ext>
            </a:extLst>
          </p:cNvPr>
          <p:cNvSpPr txBox="1"/>
          <p:nvPr/>
        </p:nvSpPr>
        <p:spPr>
          <a:xfrm>
            <a:off x="1" y="781596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ও স্বাগতম</a:t>
            </a:r>
            <a:endParaRPr lang="en-US" sz="16600" dirty="0">
              <a:solidFill>
                <a:srgbClr val="0D0D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7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67124CC-0A15-489A-992A-1122593032DE}"/>
              </a:ext>
            </a:extLst>
          </p:cNvPr>
          <p:cNvSpPr/>
          <p:nvPr/>
        </p:nvSpPr>
        <p:spPr>
          <a:xfrm>
            <a:off x="7274257" y="0"/>
            <a:ext cx="4917743" cy="6858000"/>
          </a:xfrm>
          <a:prstGeom prst="frame">
            <a:avLst/>
          </a:prstGeom>
          <a:solidFill>
            <a:schemeClr val="tx1"/>
          </a:solidFill>
          <a:ln>
            <a:solidFill>
              <a:srgbClr val="0D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8A6BD-4CA9-4B72-ABC8-F0D8D7B32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4" y="627797"/>
            <a:ext cx="3671247" cy="5622877"/>
          </a:xfrm>
          <a:prstGeom prst="rect">
            <a:avLst/>
          </a:prstGeom>
          <a:ln>
            <a:solidFill>
              <a:srgbClr val="0D0DFF"/>
            </a:solidFill>
          </a:ln>
        </p:spPr>
      </p:pic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200D56B6-5416-4FE2-8F12-CC7A3135C571}"/>
              </a:ext>
            </a:extLst>
          </p:cNvPr>
          <p:cNvSpPr/>
          <p:nvPr/>
        </p:nvSpPr>
        <p:spPr>
          <a:xfrm>
            <a:off x="9097" y="0"/>
            <a:ext cx="7274258" cy="6858000"/>
          </a:xfrm>
          <a:prstGeom prst="bevel">
            <a:avLst/>
          </a:prstGeom>
          <a:solidFill>
            <a:schemeClr val="tx1"/>
          </a:solidFill>
          <a:ln>
            <a:solidFill>
              <a:srgbClr val="0D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A9C8F-BE74-46E9-812F-D2ED2C21DB49}"/>
              </a:ext>
            </a:extLst>
          </p:cNvPr>
          <p:cNvSpPr txBox="1"/>
          <p:nvPr/>
        </p:nvSpPr>
        <p:spPr>
          <a:xfrm>
            <a:off x="549372" y="1614648"/>
            <a:ext cx="617551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pPr algn="ctr"/>
            <a:r>
              <a:rPr lang="bn-IN" sz="40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আল-মেশকাতুন নাহার  </a:t>
            </a:r>
          </a:p>
          <a:p>
            <a:pPr algn="ctr"/>
            <a:r>
              <a:rPr lang="bn-IN" sz="40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(সমাজকর্ম)</a:t>
            </a:r>
          </a:p>
          <a:p>
            <a:pPr algn="ctr"/>
            <a:r>
              <a:rPr lang="bn-IN" sz="40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কচুয়া বঙ্গবন্ধু সরকারি ডিগ্রি কলেজ</a:t>
            </a:r>
          </a:p>
          <a:p>
            <a:pPr algn="ctr"/>
            <a:r>
              <a:rPr lang="bn-IN" sz="40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কচুয়া,চাঁদপুর।</a:t>
            </a:r>
            <a:endParaRPr lang="en-US" sz="3600" dirty="0">
              <a:solidFill>
                <a:srgbClr val="0D0D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9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50DC-A8F6-4004-8C77-A3927B13B0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D0DFF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5BB4F-CF65-4B35-9DF0-790D3236DC0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2E767F0-2549-4F3F-8E5D-6D42CC635FEF}"/>
              </a:ext>
            </a:extLst>
          </p:cNvPr>
          <p:cNvSpPr/>
          <p:nvPr/>
        </p:nvSpPr>
        <p:spPr>
          <a:xfrm>
            <a:off x="3325504" y="1939664"/>
            <a:ext cx="5540992" cy="4123258"/>
          </a:xfrm>
          <a:prstGeom prst="horizontalScroll">
            <a:avLst/>
          </a:prstGeom>
          <a:solidFill>
            <a:srgbClr val="0D0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86FB3-7018-409B-9D2B-2DD24FA4D6BB}"/>
              </a:ext>
            </a:extLst>
          </p:cNvPr>
          <p:cNvSpPr txBox="1"/>
          <p:nvPr/>
        </p:nvSpPr>
        <p:spPr>
          <a:xfrm>
            <a:off x="4094330" y="2708632"/>
            <a:ext cx="47721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সমাজকর্ম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0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D922-876A-433F-8DD9-026BA6AF49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D0D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 পূর্ব জ্ঞান যাচাই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66DD81-4321-406D-838C-2D0BED622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9692"/>
            <a:ext cx="4279710" cy="25985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D80F87-E8B3-41AC-B64E-F61399F13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0" y="1809690"/>
            <a:ext cx="6113060" cy="481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1C7953-5DB5-4846-B88D-8E6A41EA5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27233"/>
            <a:ext cx="4279710" cy="20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screen smoke effect (1)">
            <a:hlinkClick r:id="" action="ppaction://media"/>
            <a:extLst>
              <a:ext uri="{FF2B5EF4-FFF2-40B4-BE49-F238E27FC236}">
                <a16:creationId xmlns:a16="http://schemas.microsoft.com/office/drawing/2014/main" id="{66D3FFBA-D71E-4EF9-8504-EDEE807299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rgbClr val="0D0D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পাঠ ঘোষণা">
            <a:extLst>
              <a:ext uri="{FF2B5EF4-FFF2-40B4-BE49-F238E27FC236}">
                <a16:creationId xmlns:a16="http://schemas.microsoft.com/office/drawing/2014/main" id="{52588BE9-25A6-4419-905F-E2FBCEAA4504}"/>
              </a:ext>
            </a:extLst>
          </p:cNvPr>
          <p:cNvSpPr txBox="1"/>
          <p:nvPr/>
        </p:nvSpPr>
        <p:spPr>
          <a:xfrm>
            <a:off x="0" y="2105561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 পাঠ ঘোষণা 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3251-2801-455C-B212-91FECCC667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D0D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আজকের পাঠের বিষয়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069EB-583A-464D-BF4C-B966D3618EC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BD" sz="48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bn-BD" sz="80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</a:t>
            </a:r>
          </a:p>
          <a:p>
            <a:pPr marL="0" indent="0">
              <a:buNone/>
            </a:pPr>
            <a:r>
              <a:rPr lang="bn-BD" sz="48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Council On Social Work Education</a:t>
            </a:r>
            <a:endParaRPr lang="bn-BD" dirty="0">
              <a:solidFill>
                <a:srgbClr val="0D0DFF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38561-759F-4E3C-88D5-0145D3624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3656185"/>
            <a:ext cx="50101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4CF3-F67E-4A7B-BFC4-51CBF831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  <a:solidFill>
            <a:srgbClr val="0D0DFF"/>
          </a:solidFill>
        </p:spPr>
        <p:txBody>
          <a:bodyPr>
            <a:norm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আজকের পাঠ শেষে শিক্ষার্থীরা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63B417-E8A5-4BFB-9EF3-7DA83188D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tx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 - এর পটভূমি সম্পর্কে লিখতে পারবে ।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 - </a:t>
            </a:r>
            <a:r>
              <a:rPr lang="bn-BD" sz="44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কার্যক্রমসমূহ বলতে পারবে ও লিখতে পারবে ।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rgbClr val="0D0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CSWE - </a:t>
            </a:r>
            <a:r>
              <a:rPr lang="bn-BD" sz="44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শিক্ষার উন্নয়নে যে অবদান রাখে তা সম্পর্কে ব্যাখ্যা করতে পারবে । </a:t>
            </a:r>
            <a:endParaRPr lang="en-US" sz="4400" dirty="0">
              <a:solidFill>
                <a:srgbClr val="0D0D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368A2B-FA94-4998-AB94-862ACFFE5F01}"/>
              </a:ext>
            </a:extLst>
          </p:cNvPr>
          <p:cNvSpPr/>
          <p:nvPr/>
        </p:nvSpPr>
        <p:spPr>
          <a:xfrm>
            <a:off x="2" y="5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পেশাদার সমাজকর্মের ইতিহাসে অন্যতম একটি সংগঠন হলো কাউন্সিল অন সোশ্যাল ওয়ার্ক এডুকেশন বা </a:t>
            </a:r>
            <a:r>
              <a:rPr lang="bn-BD" sz="45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 </a:t>
            </a:r>
            <a:r>
              <a:rPr lang="bn-BD" sz="4500" dirty="0">
                <a:solidFill>
                  <a:srgbClr val="0D0D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এটি ১৯৫২ সালের জানুয়ারিতে গঠিত হয়; যা আমেরিকার একটি অ-লাভজনক সংগঠন হিসেবে পরিচিত । </a:t>
            </a:r>
          </a:p>
          <a:p>
            <a:pPr algn="ctr"/>
            <a:r>
              <a:rPr lang="bn-BD" sz="4500" dirty="0">
                <a:solidFill>
                  <a:srgbClr val="0D0D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CSWE - এর মূল লক্ষ্য ও উদ্দেশ্য হলো সমাজকর্ম শিক্ষার মানোন্নয়ন ও যোগ্যতাসম্পন্ন ও দক্ষ সমাজকর্মী তৈরি করা । সমাজকর্ম শিক্ষার মানোন্নয়নের নেতৃত্ব প্রদানকারী ফোরাম হিসেবে এটি কাজ করে যাচ্ছে । সাধারণত CSWE হলো সমাজকর্ম শিক্ষার ওপর একমাত্র স্বীকৃতি দানকারী সংস্থা । সুতরাং বলা যায়, এটি সমাজকর্ম শিক্ষার সামগ্রিক উন্নয়নে নিয়োজিত থাকে । </a:t>
            </a:r>
            <a:endParaRPr lang="en-US" sz="4500" dirty="0">
              <a:solidFill>
                <a:srgbClr val="0D0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1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1185</TotalTime>
  <Words>471</Words>
  <Application>Microsoft Office PowerPoint</Application>
  <PresentationFormat>Widescreen</PresentationFormat>
  <Paragraphs>37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          পাঠ পরিচিতি </vt:lpstr>
      <vt:lpstr>           পূর্ব জ্ঞান যাচাই </vt:lpstr>
      <vt:lpstr>PowerPoint Presentation</vt:lpstr>
      <vt:lpstr>      আজকের পাঠের বিষয়  </vt:lpstr>
      <vt:lpstr>  আজকের পাঠ শেষে শিক্ষার্থীরা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বাড়ির কাজ </vt:lpstr>
      <vt:lpstr>          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Ataullah Sharif</dc:creator>
  <cp:lastModifiedBy>Ataullah Sharif</cp:lastModifiedBy>
  <cp:revision>70</cp:revision>
  <dcterms:created xsi:type="dcterms:W3CDTF">2021-04-12T11:59:13Z</dcterms:created>
  <dcterms:modified xsi:type="dcterms:W3CDTF">2021-04-21T06:50:00Z</dcterms:modified>
</cp:coreProperties>
</file>