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60"/>
  </p:normalViewPr>
  <p:slideViewPr>
    <p:cSldViewPr snapToGrid="0">
      <p:cViewPr>
        <p:scale>
          <a:sx n="66" d="100"/>
          <a:sy n="66" d="100"/>
        </p:scale>
        <p:origin x="690"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9B01-DE9B-46E1-A377-F03112645F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55C2EF-8E1D-47D6-8404-DD8470C1B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38F2D7-CEAF-422A-93BD-5BD5FAB8FDE8}"/>
              </a:ext>
            </a:extLst>
          </p:cNvPr>
          <p:cNvSpPr>
            <a:spLocks noGrp="1"/>
          </p:cNvSpPr>
          <p:nvPr>
            <p:ph type="dt" sz="half" idx="10"/>
          </p:nvPr>
        </p:nvSpPr>
        <p:spPr/>
        <p:txBody>
          <a:bodyPr/>
          <a:lstStyle/>
          <a:p>
            <a:fld id="{C89E4BD4-92A8-4A89-AA48-358F820CF504}" type="datetimeFigureOut">
              <a:rPr lang="en-US" smtClean="0"/>
              <a:t>4/21/2021</a:t>
            </a:fld>
            <a:endParaRPr lang="en-US"/>
          </a:p>
        </p:txBody>
      </p:sp>
      <p:sp>
        <p:nvSpPr>
          <p:cNvPr id="5" name="Footer Placeholder 4">
            <a:extLst>
              <a:ext uri="{FF2B5EF4-FFF2-40B4-BE49-F238E27FC236}">
                <a16:creationId xmlns:a16="http://schemas.microsoft.com/office/drawing/2014/main" id="{AFD92391-ADE5-478A-BE7F-49B333973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1C61B-FC8E-467A-97C7-739EB47E211E}"/>
              </a:ext>
            </a:extLst>
          </p:cNvPr>
          <p:cNvSpPr>
            <a:spLocks noGrp="1"/>
          </p:cNvSpPr>
          <p:nvPr>
            <p:ph type="sldNum" sz="quarter" idx="12"/>
          </p:nvPr>
        </p:nvSpPr>
        <p:spPr/>
        <p:txBody>
          <a:bodyPr/>
          <a:lstStyle/>
          <a:p>
            <a:fld id="{259C8C2D-4FBB-4ED4-814A-28569575817A}" type="slidenum">
              <a:rPr lang="en-US" smtClean="0"/>
              <a:t>‹#›</a:t>
            </a:fld>
            <a:endParaRPr lang="en-US"/>
          </a:p>
        </p:txBody>
      </p:sp>
    </p:spTree>
    <p:extLst>
      <p:ext uri="{BB962C8B-B14F-4D97-AF65-F5344CB8AC3E}">
        <p14:creationId xmlns:p14="http://schemas.microsoft.com/office/powerpoint/2010/main" val="2060651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7C02-4408-46BE-9B80-07E52137C4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58A57C-A7F9-48FA-9E4C-67BA617279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D30AF-CD46-4370-8B85-6A11D4DA8343}"/>
              </a:ext>
            </a:extLst>
          </p:cNvPr>
          <p:cNvSpPr>
            <a:spLocks noGrp="1"/>
          </p:cNvSpPr>
          <p:nvPr>
            <p:ph type="dt" sz="half" idx="10"/>
          </p:nvPr>
        </p:nvSpPr>
        <p:spPr/>
        <p:txBody>
          <a:bodyPr/>
          <a:lstStyle/>
          <a:p>
            <a:fld id="{C89E4BD4-92A8-4A89-AA48-358F820CF504}" type="datetimeFigureOut">
              <a:rPr lang="en-US" smtClean="0"/>
              <a:t>4/21/2021</a:t>
            </a:fld>
            <a:endParaRPr lang="en-US"/>
          </a:p>
        </p:txBody>
      </p:sp>
      <p:sp>
        <p:nvSpPr>
          <p:cNvPr id="5" name="Footer Placeholder 4">
            <a:extLst>
              <a:ext uri="{FF2B5EF4-FFF2-40B4-BE49-F238E27FC236}">
                <a16:creationId xmlns:a16="http://schemas.microsoft.com/office/drawing/2014/main" id="{DE897D6B-2B86-49DA-8E8E-932F94A25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EDD70-C646-4E5D-8279-AE5739F8148F}"/>
              </a:ext>
            </a:extLst>
          </p:cNvPr>
          <p:cNvSpPr>
            <a:spLocks noGrp="1"/>
          </p:cNvSpPr>
          <p:nvPr>
            <p:ph type="sldNum" sz="quarter" idx="12"/>
          </p:nvPr>
        </p:nvSpPr>
        <p:spPr/>
        <p:txBody>
          <a:bodyPr/>
          <a:lstStyle/>
          <a:p>
            <a:fld id="{259C8C2D-4FBB-4ED4-814A-28569575817A}" type="slidenum">
              <a:rPr lang="en-US" smtClean="0"/>
              <a:t>‹#›</a:t>
            </a:fld>
            <a:endParaRPr lang="en-US"/>
          </a:p>
        </p:txBody>
      </p:sp>
    </p:spTree>
    <p:extLst>
      <p:ext uri="{BB962C8B-B14F-4D97-AF65-F5344CB8AC3E}">
        <p14:creationId xmlns:p14="http://schemas.microsoft.com/office/powerpoint/2010/main" val="8040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3D4B15-7BA4-4C30-8D89-120DCAB70A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63CC84-5FEF-4FF7-90C3-7589C1F29C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A0572-4A24-4338-8987-DD7EDCECC8D8}"/>
              </a:ext>
            </a:extLst>
          </p:cNvPr>
          <p:cNvSpPr>
            <a:spLocks noGrp="1"/>
          </p:cNvSpPr>
          <p:nvPr>
            <p:ph type="dt" sz="half" idx="10"/>
          </p:nvPr>
        </p:nvSpPr>
        <p:spPr/>
        <p:txBody>
          <a:bodyPr/>
          <a:lstStyle/>
          <a:p>
            <a:fld id="{C89E4BD4-92A8-4A89-AA48-358F820CF504}" type="datetimeFigureOut">
              <a:rPr lang="en-US" smtClean="0"/>
              <a:t>4/21/2021</a:t>
            </a:fld>
            <a:endParaRPr lang="en-US"/>
          </a:p>
        </p:txBody>
      </p:sp>
      <p:sp>
        <p:nvSpPr>
          <p:cNvPr id="5" name="Footer Placeholder 4">
            <a:extLst>
              <a:ext uri="{FF2B5EF4-FFF2-40B4-BE49-F238E27FC236}">
                <a16:creationId xmlns:a16="http://schemas.microsoft.com/office/drawing/2014/main" id="{29B863DF-015D-420D-AA21-CCB21E46D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772F1-B3D2-49AF-9B5D-F6EF4EC41ACB}"/>
              </a:ext>
            </a:extLst>
          </p:cNvPr>
          <p:cNvSpPr>
            <a:spLocks noGrp="1"/>
          </p:cNvSpPr>
          <p:nvPr>
            <p:ph type="sldNum" sz="quarter" idx="12"/>
          </p:nvPr>
        </p:nvSpPr>
        <p:spPr/>
        <p:txBody>
          <a:bodyPr/>
          <a:lstStyle/>
          <a:p>
            <a:fld id="{259C8C2D-4FBB-4ED4-814A-28569575817A}" type="slidenum">
              <a:rPr lang="en-US" smtClean="0"/>
              <a:t>‹#›</a:t>
            </a:fld>
            <a:endParaRPr lang="en-US"/>
          </a:p>
        </p:txBody>
      </p:sp>
    </p:spTree>
    <p:extLst>
      <p:ext uri="{BB962C8B-B14F-4D97-AF65-F5344CB8AC3E}">
        <p14:creationId xmlns:p14="http://schemas.microsoft.com/office/powerpoint/2010/main" val="354489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8DA7-C447-4BB9-BB57-423A043AE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88B161-3791-488D-A55C-DA3393C94A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8079F-7FA8-4700-91FD-0E78B7AE810A}"/>
              </a:ext>
            </a:extLst>
          </p:cNvPr>
          <p:cNvSpPr>
            <a:spLocks noGrp="1"/>
          </p:cNvSpPr>
          <p:nvPr>
            <p:ph type="dt" sz="half" idx="10"/>
          </p:nvPr>
        </p:nvSpPr>
        <p:spPr/>
        <p:txBody>
          <a:bodyPr/>
          <a:lstStyle/>
          <a:p>
            <a:fld id="{C89E4BD4-92A8-4A89-AA48-358F820CF504}" type="datetimeFigureOut">
              <a:rPr lang="en-US" smtClean="0"/>
              <a:t>4/21/2021</a:t>
            </a:fld>
            <a:endParaRPr lang="en-US"/>
          </a:p>
        </p:txBody>
      </p:sp>
      <p:sp>
        <p:nvSpPr>
          <p:cNvPr id="5" name="Footer Placeholder 4">
            <a:extLst>
              <a:ext uri="{FF2B5EF4-FFF2-40B4-BE49-F238E27FC236}">
                <a16:creationId xmlns:a16="http://schemas.microsoft.com/office/drawing/2014/main" id="{4524AE6C-CACE-4565-89F8-B1D838020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AC929-D13B-4D9C-AB4D-A3D06BF31B1E}"/>
              </a:ext>
            </a:extLst>
          </p:cNvPr>
          <p:cNvSpPr>
            <a:spLocks noGrp="1"/>
          </p:cNvSpPr>
          <p:nvPr>
            <p:ph type="sldNum" sz="quarter" idx="12"/>
          </p:nvPr>
        </p:nvSpPr>
        <p:spPr/>
        <p:txBody>
          <a:bodyPr/>
          <a:lstStyle/>
          <a:p>
            <a:fld id="{259C8C2D-4FBB-4ED4-814A-28569575817A}" type="slidenum">
              <a:rPr lang="en-US" smtClean="0"/>
              <a:t>‹#›</a:t>
            </a:fld>
            <a:endParaRPr lang="en-US"/>
          </a:p>
        </p:txBody>
      </p:sp>
    </p:spTree>
    <p:extLst>
      <p:ext uri="{BB962C8B-B14F-4D97-AF65-F5344CB8AC3E}">
        <p14:creationId xmlns:p14="http://schemas.microsoft.com/office/powerpoint/2010/main" val="13821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ACB7-2818-4557-9FDB-49F32B0C5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141A9D-3647-440B-A0D2-61231DC233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E3B3C5-49ED-4499-9BAD-D8CF0A7564FE}"/>
              </a:ext>
            </a:extLst>
          </p:cNvPr>
          <p:cNvSpPr>
            <a:spLocks noGrp="1"/>
          </p:cNvSpPr>
          <p:nvPr>
            <p:ph type="dt" sz="half" idx="10"/>
          </p:nvPr>
        </p:nvSpPr>
        <p:spPr/>
        <p:txBody>
          <a:bodyPr/>
          <a:lstStyle/>
          <a:p>
            <a:fld id="{C89E4BD4-92A8-4A89-AA48-358F820CF504}" type="datetimeFigureOut">
              <a:rPr lang="en-US" smtClean="0"/>
              <a:t>4/21/2021</a:t>
            </a:fld>
            <a:endParaRPr lang="en-US"/>
          </a:p>
        </p:txBody>
      </p:sp>
      <p:sp>
        <p:nvSpPr>
          <p:cNvPr id="5" name="Footer Placeholder 4">
            <a:extLst>
              <a:ext uri="{FF2B5EF4-FFF2-40B4-BE49-F238E27FC236}">
                <a16:creationId xmlns:a16="http://schemas.microsoft.com/office/drawing/2014/main" id="{D6E3103E-11BC-4DE1-87FC-393B8191A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7D245-633A-4759-B594-CB4FDC4E017D}"/>
              </a:ext>
            </a:extLst>
          </p:cNvPr>
          <p:cNvSpPr>
            <a:spLocks noGrp="1"/>
          </p:cNvSpPr>
          <p:nvPr>
            <p:ph type="sldNum" sz="quarter" idx="12"/>
          </p:nvPr>
        </p:nvSpPr>
        <p:spPr/>
        <p:txBody>
          <a:bodyPr/>
          <a:lstStyle/>
          <a:p>
            <a:fld id="{259C8C2D-4FBB-4ED4-814A-28569575817A}" type="slidenum">
              <a:rPr lang="en-US" smtClean="0"/>
              <a:t>‹#›</a:t>
            </a:fld>
            <a:endParaRPr lang="en-US"/>
          </a:p>
        </p:txBody>
      </p:sp>
    </p:spTree>
    <p:extLst>
      <p:ext uri="{BB962C8B-B14F-4D97-AF65-F5344CB8AC3E}">
        <p14:creationId xmlns:p14="http://schemas.microsoft.com/office/powerpoint/2010/main" val="3195330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A47A0-2BDF-43E1-9589-401B1C8A12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1A3DB7-4FA9-4656-9D6E-239994EAE5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3A7776-EC89-4E01-A269-49C6B423EC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60216-9BE5-4965-AE1E-2F16E43BECB1}"/>
              </a:ext>
            </a:extLst>
          </p:cNvPr>
          <p:cNvSpPr>
            <a:spLocks noGrp="1"/>
          </p:cNvSpPr>
          <p:nvPr>
            <p:ph type="dt" sz="half" idx="10"/>
          </p:nvPr>
        </p:nvSpPr>
        <p:spPr/>
        <p:txBody>
          <a:bodyPr/>
          <a:lstStyle/>
          <a:p>
            <a:fld id="{C89E4BD4-92A8-4A89-AA48-358F820CF504}" type="datetimeFigureOut">
              <a:rPr lang="en-US" smtClean="0"/>
              <a:t>4/21/2021</a:t>
            </a:fld>
            <a:endParaRPr lang="en-US"/>
          </a:p>
        </p:txBody>
      </p:sp>
      <p:sp>
        <p:nvSpPr>
          <p:cNvPr id="6" name="Footer Placeholder 5">
            <a:extLst>
              <a:ext uri="{FF2B5EF4-FFF2-40B4-BE49-F238E27FC236}">
                <a16:creationId xmlns:a16="http://schemas.microsoft.com/office/drawing/2014/main" id="{7D3DDBCB-296F-4183-8C21-ED0E15706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9E5FB-848E-476C-A7E3-DD55DE1D72C8}"/>
              </a:ext>
            </a:extLst>
          </p:cNvPr>
          <p:cNvSpPr>
            <a:spLocks noGrp="1"/>
          </p:cNvSpPr>
          <p:nvPr>
            <p:ph type="sldNum" sz="quarter" idx="12"/>
          </p:nvPr>
        </p:nvSpPr>
        <p:spPr/>
        <p:txBody>
          <a:bodyPr/>
          <a:lstStyle/>
          <a:p>
            <a:fld id="{259C8C2D-4FBB-4ED4-814A-28569575817A}" type="slidenum">
              <a:rPr lang="en-US" smtClean="0"/>
              <a:t>‹#›</a:t>
            </a:fld>
            <a:endParaRPr lang="en-US"/>
          </a:p>
        </p:txBody>
      </p:sp>
    </p:spTree>
    <p:extLst>
      <p:ext uri="{BB962C8B-B14F-4D97-AF65-F5344CB8AC3E}">
        <p14:creationId xmlns:p14="http://schemas.microsoft.com/office/powerpoint/2010/main" val="263790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558D-0672-4D83-A4BA-5EC8A69D4D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CF011A-DB08-4EDD-94BE-761D2D8313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96880-5ED1-40F5-84E8-3DC69468F7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7C39DD-B45F-4D4B-ACCC-8565BD9CF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1AD5CC-C386-4E30-8DF2-E58DB609E1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4B0C61-D941-4019-9B1D-1A69DB2EFBEC}"/>
              </a:ext>
            </a:extLst>
          </p:cNvPr>
          <p:cNvSpPr>
            <a:spLocks noGrp="1"/>
          </p:cNvSpPr>
          <p:nvPr>
            <p:ph type="dt" sz="half" idx="10"/>
          </p:nvPr>
        </p:nvSpPr>
        <p:spPr/>
        <p:txBody>
          <a:bodyPr/>
          <a:lstStyle/>
          <a:p>
            <a:fld id="{C89E4BD4-92A8-4A89-AA48-358F820CF504}" type="datetimeFigureOut">
              <a:rPr lang="en-US" smtClean="0"/>
              <a:t>4/21/2021</a:t>
            </a:fld>
            <a:endParaRPr lang="en-US"/>
          </a:p>
        </p:txBody>
      </p:sp>
      <p:sp>
        <p:nvSpPr>
          <p:cNvPr id="8" name="Footer Placeholder 7">
            <a:extLst>
              <a:ext uri="{FF2B5EF4-FFF2-40B4-BE49-F238E27FC236}">
                <a16:creationId xmlns:a16="http://schemas.microsoft.com/office/drawing/2014/main" id="{DA45B633-C6A3-4E72-BB36-BD777FDA3B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065B74-0D9B-49DE-95DB-79D39B8825AF}"/>
              </a:ext>
            </a:extLst>
          </p:cNvPr>
          <p:cNvSpPr>
            <a:spLocks noGrp="1"/>
          </p:cNvSpPr>
          <p:nvPr>
            <p:ph type="sldNum" sz="quarter" idx="12"/>
          </p:nvPr>
        </p:nvSpPr>
        <p:spPr/>
        <p:txBody>
          <a:bodyPr/>
          <a:lstStyle/>
          <a:p>
            <a:fld id="{259C8C2D-4FBB-4ED4-814A-28569575817A}" type="slidenum">
              <a:rPr lang="en-US" smtClean="0"/>
              <a:t>‹#›</a:t>
            </a:fld>
            <a:endParaRPr lang="en-US"/>
          </a:p>
        </p:txBody>
      </p:sp>
    </p:spTree>
    <p:extLst>
      <p:ext uri="{BB962C8B-B14F-4D97-AF65-F5344CB8AC3E}">
        <p14:creationId xmlns:p14="http://schemas.microsoft.com/office/powerpoint/2010/main" val="92792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B4ED-5579-48E8-A3B0-AD90AFDAC6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0AE5A3-926E-4B99-89A0-C06F571006BB}"/>
              </a:ext>
            </a:extLst>
          </p:cNvPr>
          <p:cNvSpPr>
            <a:spLocks noGrp="1"/>
          </p:cNvSpPr>
          <p:nvPr>
            <p:ph type="dt" sz="half" idx="10"/>
          </p:nvPr>
        </p:nvSpPr>
        <p:spPr/>
        <p:txBody>
          <a:bodyPr/>
          <a:lstStyle/>
          <a:p>
            <a:fld id="{C89E4BD4-92A8-4A89-AA48-358F820CF504}" type="datetimeFigureOut">
              <a:rPr lang="en-US" smtClean="0"/>
              <a:t>4/21/2021</a:t>
            </a:fld>
            <a:endParaRPr lang="en-US"/>
          </a:p>
        </p:txBody>
      </p:sp>
      <p:sp>
        <p:nvSpPr>
          <p:cNvPr id="4" name="Footer Placeholder 3">
            <a:extLst>
              <a:ext uri="{FF2B5EF4-FFF2-40B4-BE49-F238E27FC236}">
                <a16:creationId xmlns:a16="http://schemas.microsoft.com/office/drawing/2014/main" id="{9ABB53A5-34DA-468B-AD4F-D634D4AA29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4CC7FB-D476-4028-AF32-A37D235C5499}"/>
              </a:ext>
            </a:extLst>
          </p:cNvPr>
          <p:cNvSpPr>
            <a:spLocks noGrp="1"/>
          </p:cNvSpPr>
          <p:nvPr>
            <p:ph type="sldNum" sz="quarter" idx="12"/>
          </p:nvPr>
        </p:nvSpPr>
        <p:spPr/>
        <p:txBody>
          <a:bodyPr/>
          <a:lstStyle/>
          <a:p>
            <a:fld id="{259C8C2D-4FBB-4ED4-814A-28569575817A}" type="slidenum">
              <a:rPr lang="en-US" smtClean="0"/>
              <a:t>‹#›</a:t>
            </a:fld>
            <a:endParaRPr lang="en-US"/>
          </a:p>
        </p:txBody>
      </p:sp>
    </p:spTree>
    <p:extLst>
      <p:ext uri="{BB962C8B-B14F-4D97-AF65-F5344CB8AC3E}">
        <p14:creationId xmlns:p14="http://schemas.microsoft.com/office/powerpoint/2010/main" val="1999609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DBFC03-C89A-446D-90F4-3CC22C937370}"/>
              </a:ext>
            </a:extLst>
          </p:cNvPr>
          <p:cNvSpPr>
            <a:spLocks noGrp="1"/>
          </p:cNvSpPr>
          <p:nvPr>
            <p:ph type="dt" sz="half" idx="10"/>
          </p:nvPr>
        </p:nvSpPr>
        <p:spPr/>
        <p:txBody>
          <a:bodyPr/>
          <a:lstStyle/>
          <a:p>
            <a:fld id="{C89E4BD4-92A8-4A89-AA48-358F820CF504}" type="datetimeFigureOut">
              <a:rPr lang="en-US" smtClean="0"/>
              <a:t>4/21/2021</a:t>
            </a:fld>
            <a:endParaRPr lang="en-US"/>
          </a:p>
        </p:txBody>
      </p:sp>
      <p:sp>
        <p:nvSpPr>
          <p:cNvPr id="3" name="Footer Placeholder 2">
            <a:extLst>
              <a:ext uri="{FF2B5EF4-FFF2-40B4-BE49-F238E27FC236}">
                <a16:creationId xmlns:a16="http://schemas.microsoft.com/office/drawing/2014/main" id="{075791D5-4CF0-445F-B639-495D35576A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F99A20-F35C-4F6E-B6EA-E1FBFFBEA031}"/>
              </a:ext>
            </a:extLst>
          </p:cNvPr>
          <p:cNvSpPr>
            <a:spLocks noGrp="1"/>
          </p:cNvSpPr>
          <p:nvPr>
            <p:ph type="sldNum" sz="quarter" idx="12"/>
          </p:nvPr>
        </p:nvSpPr>
        <p:spPr/>
        <p:txBody>
          <a:bodyPr/>
          <a:lstStyle/>
          <a:p>
            <a:fld id="{259C8C2D-4FBB-4ED4-814A-28569575817A}" type="slidenum">
              <a:rPr lang="en-US" smtClean="0"/>
              <a:t>‹#›</a:t>
            </a:fld>
            <a:endParaRPr lang="en-US"/>
          </a:p>
        </p:txBody>
      </p:sp>
    </p:spTree>
    <p:extLst>
      <p:ext uri="{BB962C8B-B14F-4D97-AF65-F5344CB8AC3E}">
        <p14:creationId xmlns:p14="http://schemas.microsoft.com/office/powerpoint/2010/main" val="146271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8377-24ED-438A-9D10-6AFAB1D9D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A7AE42-C83B-4FE7-8B75-F881953F6E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C58743-5A66-4FD2-853A-6E136AEC6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D0B4C0-EF5E-4217-8A66-8136DFD1AAFB}"/>
              </a:ext>
            </a:extLst>
          </p:cNvPr>
          <p:cNvSpPr>
            <a:spLocks noGrp="1"/>
          </p:cNvSpPr>
          <p:nvPr>
            <p:ph type="dt" sz="half" idx="10"/>
          </p:nvPr>
        </p:nvSpPr>
        <p:spPr/>
        <p:txBody>
          <a:bodyPr/>
          <a:lstStyle/>
          <a:p>
            <a:fld id="{C89E4BD4-92A8-4A89-AA48-358F820CF504}" type="datetimeFigureOut">
              <a:rPr lang="en-US" smtClean="0"/>
              <a:t>4/21/2021</a:t>
            </a:fld>
            <a:endParaRPr lang="en-US"/>
          </a:p>
        </p:txBody>
      </p:sp>
      <p:sp>
        <p:nvSpPr>
          <p:cNvPr id="6" name="Footer Placeholder 5">
            <a:extLst>
              <a:ext uri="{FF2B5EF4-FFF2-40B4-BE49-F238E27FC236}">
                <a16:creationId xmlns:a16="http://schemas.microsoft.com/office/drawing/2014/main" id="{7AB13FBB-DB62-4B39-8184-50EDE29F0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3EFA25-BBAE-46C1-97EF-E3A5ED59AF1E}"/>
              </a:ext>
            </a:extLst>
          </p:cNvPr>
          <p:cNvSpPr>
            <a:spLocks noGrp="1"/>
          </p:cNvSpPr>
          <p:nvPr>
            <p:ph type="sldNum" sz="quarter" idx="12"/>
          </p:nvPr>
        </p:nvSpPr>
        <p:spPr/>
        <p:txBody>
          <a:bodyPr/>
          <a:lstStyle/>
          <a:p>
            <a:fld id="{259C8C2D-4FBB-4ED4-814A-28569575817A}" type="slidenum">
              <a:rPr lang="en-US" smtClean="0"/>
              <a:t>‹#›</a:t>
            </a:fld>
            <a:endParaRPr lang="en-US"/>
          </a:p>
        </p:txBody>
      </p:sp>
    </p:spTree>
    <p:extLst>
      <p:ext uri="{BB962C8B-B14F-4D97-AF65-F5344CB8AC3E}">
        <p14:creationId xmlns:p14="http://schemas.microsoft.com/office/powerpoint/2010/main" val="150856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B18E-60FB-4BCD-8B5D-443B760C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A8FBD7-DDAB-46F9-B332-4F1D57F6A9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6B4401-7A2E-414A-9E02-05E4D8781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9D6834-A9C7-4571-AF07-396A0783D87C}"/>
              </a:ext>
            </a:extLst>
          </p:cNvPr>
          <p:cNvSpPr>
            <a:spLocks noGrp="1"/>
          </p:cNvSpPr>
          <p:nvPr>
            <p:ph type="dt" sz="half" idx="10"/>
          </p:nvPr>
        </p:nvSpPr>
        <p:spPr/>
        <p:txBody>
          <a:bodyPr/>
          <a:lstStyle/>
          <a:p>
            <a:fld id="{C89E4BD4-92A8-4A89-AA48-358F820CF504}" type="datetimeFigureOut">
              <a:rPr lang="en-US" smtClean="0"/>
              <a:t>4/21/2021</a:t>
            </a:fld>
            <a:endParaRPr lang="en-US"/>
          </a:p>
        </p:txBody>
      </p:sp>
      <p:sp>
        <p:nvSpPr>
          <p:cNvPr id="6" name="Footer Placeholder 5">
            <a:extLst>
              <a:ext uri="{FF2B5EF4-FFF2-40B4-BE49-F238E27FC236}">
                <a16:creationId xmlns:a16="http://schemas.microsoft.com/office/drawing/2014/main" id="{8A97E5F1-AE59-4CBC-9A30-73E5ED45D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79B27C-5627-4DDD-99FA-68C640237469}"/>
              </a:ext>
            </a:extLst>
          </p:cNvPr>
          <p:cNvSpPr>
            <a:spLocks noGrp="1"/>
          </p:cNvSpPr>
          <p:nvPr>
            <p:ph type="sldNum" sz="quarter" idx="12"/>
          </p:nvPr>
        </p:nvSpPr>
        <p:spPr/>
        <p:txBody>
          <a:bodyPr/>
          <a:lstStyle/>
          <a:p>
            <a:fld id="{259C8C2D-4FBB-4ED4-814A-28569575817A}" type="slidenum">
              <a:rPr lang="en-US" smtClean="0"/>
              <a:t>‹#›</a:t>
            </a:fld>
            <a:endParaRPr lang="en-US"/>
          </a:p>
        </p:txBody>
      </p:sp>
    </p:spTree>
    <p:extLst>
      <p:ext uri="{BB962C8B-B14F-4D97-AF65-F5344CB8AC3E}">
        <p14:creationId xmlns:p14="http://schemas.microsoft.com/office/powerpoint/2010/main" val="318496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8888F0-0523-45D6-87C7-C392E94251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E2C99D-5E93-47D8-8B3C-1B865D129D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EF460-9EB5-4D1C-BD47-BF3EC619BC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E4BD4-92A8-4A89-AA48-358F820CF504}" type="datetimeFigureOut">
              <a:rPr lang="en-US" smtClean="0"/>
              <a:t>4/21/2021</a:t>
            </a:fld>
            <a:endParaRPr lang="en-US"/>
          </a:p>
        </p:txBody>
      </p:sp>
      <p:sp>
        <p:nvSpPr>
          <p:cNvPr id="5" name="Footer Placeholder 4">
            <a:extLst>
              <a:ext uri="{FF2B5EF4-FFF2-40B4-BE49-F238E27FC236}">
                <a16:creationId xmlns:a16="http://schemas.microsoft.com/office/drawing/2014/main" id="{42AB7076-1131-469D-B4BE-A3F00335C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A39F4D-2032-4460-9400-877F12D04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C8C2D-4FBB-4ED4-814A-28569575817A}" type="slidenum">
              <a:rPr lang="en-US" smtClean="0"/>
              <a:t>‹#›</a:t>
            </a:fld>
            <a:endParaRPr lang="en-US"/>
          </a:p>
        </p:txBody>
      </p:sp>
    </p:spTree>
    <p:extLst>
      <p:ext uri="{BB962C8B-B14F-4D97-AF65-F5344CB8AC3E}">
        <p14:creationId xmlns:p14="http://schemas.microsoft.com/office/powerpoint/2010/main" val="3111496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5.jfif"/></Relationships>
</file>

<file path=ppt/slides/_rels/slide17.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6313D-D2B2-4101-AA81-9F89D8C4BB84}"/>
              </a:ext>
            </a:extLst>
          </p:cNvPr>
          <p:cNvSpPr>
            <a:spLocks noGrp="1"/>
          </p:cNvSpPr>
          <p:nvPr>
            <p:ph type="ctrTitle"/>
          </p:nvPr>
        </p:nvSpPr>
        <p:spPr/>
        <p:txBody>
          <a:bodyPr/>
          <a:lstStyle/>
          <a:p>
            <a:r>
              <a:rPr lang="bn-IN" dirty="0"/>
              <a:t>মাল্টি মিডিয়া ক্লাসে সবাইকে স্বাগতম  </a:t>
            </a:r>
            <a:endParaRPr lang="en-US" dirty="0"/>
          </a:p>
        </p:txBody>
      </p:sp>
      <p:sp>
        <p:nvSpPr>
          <p:cNvPr id="3" name="Subtitle 2">
            <a:extLst>
              <a:ext uri="{FF2B5EF4-FFF2-40B4-BE49-F238E27FC236}">
                <a16:creationId xmlns:a16="http://schemas.microsoft.com/office/drawing/2014/main" id="{D5A49856-BF7D-4FA7-85C1-72B524ADAD0A}"/>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394D058F-DC2B-432B-8A63-866093BE8B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79" y="619432"/>
            <a:ext cx="10300042" cy="6459794"/>
          </a:xfrm>
          <a:prstGeom prst="rect">
            <a:avLst/>
          </a:prstGeom>
        </p:spPr>
      </p:pic>
      <p:sp>
        <p:nvSpPr>
          <p:cNvPr id="6" name="Title 1">
            <a:extLst>
              <a:ext uri="{FF2B5EF4-FFF2-40B4-BE49-F238E27FC236}">
                <a16:creationId xmlns:a16="http://schemas.microsoft.com/office/drawing/2014/main" id="{8F73F2A5-423F-4672-9BE7-0AF861D050E8}"/>
              </a:ext>
            </a:extLst>
          </p:cNvPr>
          <p:cNvSpPr txBox="1">
            <a:spLocks/>
          </p:cNvSpPr>
          <p:nvPr/>
        </p:nvSpPr>
        <p:spPr>
          <a:xfrm>
            <a:off x="1676400" y="1274763"/>
            <a:ext cx="9144000" cy="23876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bn-IN" sz="8800" dirty="0">
                <a:solidFill>
                  <a:srgbClr val="FF0000"/>
                </a:solidFill>
                <a:latin typeface="NikoshBAN" panose="02000000000000000000" pitchFamily="2" charset="0"/>
                <a:cs typeface="NikoshBAN" panose="02000000000000000000" pitchFamily="2" charset="0"/>
              </a:rPr>
              <a:t>মাল্টি মিডিয়া ক্লাসে সবাইকে স্বাগতম  </a:t>
            </a:r>
            <a:endParaRPr lang="en-US" sz="8800" dirty="0">
              <a:solidFill>
                <a:srgbClr val="FF0000"/>
              </a:solidFill>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AF271776-4BD1-45AB-8C74-165F29410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2178" y="3407851"/>
            <a:ext cx="1663792" cy="3164335"/>
          </a:xfrm>
          <a:prstGeom prst="star32">
            <a:avLst/>
          </a:prstGeom>
        </p:spPr>
      </p:pic>
      <p:pic>
        <p:nvPicPr>
          <p:cNvPr id="8" name="Picture 7">
            <a:extLst>
              <a:ext uri="{FF2B5EF4-FFF2-40B4-BE49-F238E27FC236}">
                <a16:creationId xmlns:a16="http://schemas.microsoft.com/office/drawing/2014/main" id="{F79487F8-92A4-49FE-9FFD-E27EAFC6D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62" y="2084285"/>
            <a:ext cx="1663792" cy="4346012"/>
          </a:xfrm>
          <a:prstGeom prst="star32">
            <a:avLst/>
          </a:prstGeom>
        </p:spPr>
      </p:pic>
      <p:grpSp>
        <p:nvGrpSpPr>
          <p:cNvPr id="9" name="Group 8">
            <a:extLst>
              <a:ext uri="{FF2B5EF4-FFF2-40B4-BE49-F238E27FC236}">
                <a16:creationId xmlns:a16="http://schemas.microsoft.com/office/drawing/2014/main" id="{AC365DD5-B53B-4283-BD24-D3E62B47F760}"/>
              </a:ext>
            </a:extLst>
          </p:cNvPr>
          <p:cNvGrpSpPr/>
          <p:nvPr/>
        </p:nvGrpSpPr>
        <p:grpSpPr>
          <a:xfrm>
            <a:off x="9987372" y="185175"/>
            <a:ext cx="2095772" cy="1781195"/>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10" name="Picture 9">
              <a:extLst>
                <a:ext uri="{FF2B5EF4-FFF2-40B4-BE49-F238E27FC236}">
                  <a16:creationId xmlns:a16="http://schemas.microsoft.com/office/drawing/2014/main" id="{7B88FF13-26F5-4FBF-A415-7B4AAAE26B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11" name="Rectangle 3">
              <a:extLst>
                <a:ext uri="{FF2B5EF4-FFF2-40B4-BE49-F238E27FC236}">
                  <a16:creationId xmlns:a16="http://schemas.microsoft.com/office/drawing/2014/main" id="{87AB5093-B0DC-48A9-99DA-A1DC52CF2786}"/>
                </a:ext>
              </a:extLst>
            </p:cNvPr>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grpSp>
        <p:nvGrpSpPr>
          <p:cNvPr id="12" name="Group 11">
            <a:extLst>
              <a:ext uri="{FF2B5EF4-FFF2-40B4-BE49-F238E27FC236}">
                <a16:creationId xmlns:a16="http://schemas.microsoft.com/office/drawing/2014/main" id="{5B0815B7-58A8-4FAC-8208-E3E2C2C5FE6C}"/>
              </a:ext>
            </a:extLst>
          </p:cNvPr>
          <p:cNvGrpSpPr/>
          <p:nvPr/>
        </p:nvGrpSpPr>
        <p:grpSpPr>
          <a:xfrm>
            <a:off x="-376052" y="32473"/>
            <a:ext cx="2408599" cy="1655762"/>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13" name="Picture 12">
              <a:extLst>
                <a:ext uri="{FF2B5EF4-FFF2-40B4-BE49-F238E27FC236}">
                  <a16:creationId xmlns:a16="http://schemas.microsoft.com/office/drawing/2014/main" id="{2A369079-3BF4-4B12-BCEE-34AE4D8A16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14" name="Rectangle 3">
              <a:extLst>
                <a:ext uri="{FF2B5EF4-FFF2-40B4-BE49-F238E27FC236}">
                  <a16:creationId xmlns:a16="http://schemas.microsoft.com/office/drawing/2014/main" id="{BCA46244-0DAF-4AF2-BFBC-0D2589AB4D0F}"/>
                </a:ext>
              </a:extLst>
            </p:cNvPr>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spTree>
    <p:extLst>
      <p:ext uri="{BB962C8B-B14F-4D97-AF65-F5344CB8AC3E}">
        <p14:creationId xmlns:p14="http://schemas.microsoft.com/office/powerpoint/2010/main" val="35656736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p:val>
                                            <p:fltVal val="0"/>
                                          </p:val>
                                        </p:tav>
                                        <p:tav tm="100000">
                                          <p:val>
                                            <p:strVal val="#ppt_w"/>
                                          </p:val>
                                        </p:tav>
                                      </p:tavLst>
                                    </p:anim>
                                    <p:anim calcmode="lin" valueType="num">
                                      <p:cBhvr>
                                        <p:cTn id="8" dur="5000" fill="hold"/>
                                        <p:tgtEl>
                                          <p:spTgt spid="9"/>
                                        </p:tgtEl>
                                        <p:attrNameLst>
                                          <p:attrName>ppt_h</p:attrName>
                                        </p:attrNameLst>
                                      </p:cBhvr>
                                      <p:tavLst>
                                        <p:tav tm="0">
                                          <p:val>
                                            <p:fltVal val="0"/>
                                          </p:val>
                                        </p:tav>
                                        <p:tav tm="100000">
                                          <p:val>
                                            <p:strVal val="#ppt_h"/>
                                          </p:val>
                                        </p:tav>
                                      </p:tavLst>
                                    </p:anim>
                                    <p:anim calcmode="lin" valueType="num">
                                      <p:cBhvr>
                                        <p:cTn id="9" dur="5000" fill="hold"/>
                                        <p:tgtEl>
                                          <p:spTgt spid="9"/>
                                        </p:tgtEl>
                                        <p:attrNameLst>
                                          <p:attrName>ppt_x</p:attrName>
                                        </p:attrNameLst>
                                      </p:cBhvr>
                                      <p:tavLst>
                                        <p:tav tm="0">
                                          <p:val>
                                            <p:fltVal val="0.5"/>
                                          </p:val>
                                        </p:tav>
                                        <p:tav tm="100000">
                                          <p:val>
                                            <p:strVal val="#ppt_x"/>
                                          </p:val>
                                        </p:tav>
                                      </p:tavLst>
                                    </p:anim>
                                    <p:anim calcmode="lin" valueType="num">
                                      <p:cBhvr>
                                        <p:cTn id="10" dur="5000" fill="hold"/>
                                        <p:tgtEl>
                                          <p:spTgt spid="9"/>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0" fill="hold"/>
                                        <p:tgtEl>
                                          <p:spTgt spid="12"/>
                                        </p:tgtEl>
                                        <p:attrNameLst>
                                          <p:attrName>ppt_w</p:attrName>
                                        </p:attrNameLst>
                                      </p:cBhvr>
                                      <p:tavLst>
                                        <p:tav tm="0">
                                          <p:val>
                                            <p:fltVal val="0"/>
                                          </p:val>
                                        </p:tav>
                                        <p:tav tm="100000">
                                          <p:val>
                                            <p:strVal val="#ppt_w"/>
                                          </p:val>
                                        </p:tav>
                                      </p:tavLst>
                                    </p:anim>
                                    <p:anim calcmode="lin" valueType="num">
                                      <p:cBhvr>
                                        <p:cTn id="14" dur="5000" fill="hold"/>
                                        <p:tgtEl>
                                          <p:spTgt spid="12"/>
                                        </p:tgtEl>
                                        <p:attrNameLst>
                                          <p:attrName>ppt_h</p:attrName>
                                        </p:attrNameLst>
                                      </p:cBhvr>
                                      <p:tavLst>
                                        <p:tav tm="0">
                                          <p:val>
                                            <p:fltVal val="0"/>
                                          </p:val>
                                        </p:tav>
                                        <p:tav tm="100000">
                                          <p:val>
                                            <p:strVal val="#ppt_h"/>
                                          </p:val>
                                        </p:tav>
                                      </p:tavLst>
                                    </p:anim>
                                    <p:anim calcmode="lin" valueType="num">
                                      <p:cBhvr>
                                        <p:cTn id="15" dur="5000" fill="hold"/>
                                        <p:tgtEl>
                                          <p:spTgt spid="12"/>
                                        </p:tgtEl>
                                        <p:attrNameLst>
                                          <p:attrName>ppt_x</p:attrName>
                                        </p:attrNameLst>
                                      </p:cBhvr>
                                      <p:tavLst>
                                        <p:tav tm="0">
                                          <p:val>
                                            <p:fltVal val="0.5"/>
                                          </p:val>
                                        </p:tav>
                                        <p:tav tm="100000">
                                          <p:val>
                                            <p:strVal val="#ppt_x"/>
                                          </p:val>
                                        </p:tav>
                                      </p:tavLst>
                                    </p:anim>
                                    <p:anim calcmode="lin" valueType="num">
                                      <p:cBhvr>
                                        <p:cTn id="16" dur="50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500" autoRev="1" fill="hold">
                                          <p:stCondLst>
                                            <p:cond delay="0"/>
                                          </p:stCondLst>
                                        </p:cTn>
                                        <p:tgtEl>
                                          <p:spTgt spid="6"/>
                                        </p:tgtEl>
                                        <p:attrNameLst>
                                          <p:attrName>ppt_w</p:attrName>
                                        </p:attrNameLst>
                                      </p:cBhvr>
                                    </p:anim>
                                    <p:anim by="(#ppt_w*0.50)" calcmode="lin" valueType="num">
                                      <p:cBhvr>
                                        <p:cTn id="22" dur="500" decel="50000" autoRev="1" fill="hold">
                                          <p:stCondLst>
                                            <p:cond delay="0"/>
                                          </p:stCondLst>
                                        </p:cTn>
                                        <p:tgtEl>
                                          <p:spTgt spid="6"/>
                                        </p:tgtEl>
                                        <p:attrNameLst>
                                          <p:attrName>ppt_x</p:attrName>
                                        </p:attrNameLst>
                                      </p:cBhvr>
                                    </p:anim>
                                    <p:anim from="(-#ppt_h/2)" to="(#ppt_y)" calcmode="lin" valueType="num">
                                      <p:cBhvr>
                                        <p:cTn id="23" dur="1000" fill="hold">
                                          <p:stCondLst>
                                            <p:cond delay="0"/>
                                          </p:stCondLst>
                                        </p:cTn>
                                        <p:tgtEl>
                                          <p:spTgt spid="6"/>
                                        </p:tgtEl>
                                        <p:attrNameLst>
                                          <p:attrName>ppt_y</p:attrName>
                                        </p:attrNameLst>
                                      </p:cBhvr>
                                    </p:anim>
                                    <p:animRot by="21600000">
                                      <p:cBhvr>
                                        <p:cTn id="24" dur="1000" fill="hold">
                                          <p:stCondLst>
                                            <p:cond delay="0"/>
                                          </p:stCondLst>
                                        </p:cTn>
                                        <p:tgtEl>
                                          <p:spTgt spid="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C1A57-5A50-49EE-97DE-657A03DEAFF8}"/>
              </a:ext>
            </a:extLst>
          </p:cNvPr>
          <p:cNvSpPr>
            <a:spLocks noGrp="1"/>
          </p:cNvSpPr>
          <p:nvPr>
            <p:ph type="title"/>
          </p:nvPr>
        </p:nvSpPr>
        <p:spPr/>
        <p:txBody>
          <a:bodyPr>
            <a:normAutofit/>
          </a:bodyPr>
          <a:lstStyle/>
          <a:p>
            <a:pPr algn="ctr"/>
            <a:r>
              <a:rPr lang="bn-IN" sz="6600" dirty="0">
                <a:latin typeface="NikoshBAN" panose="02000000000000000000" pitchFamily="2" charset="0"/>
                <a:cs typeface="NikoshBAN" panose="02000000000000000000" pitchFamily="2" charset="0"/>
              </a:rPr>
              <a:t>দুর্নিতির হুকুম </a:t>
            </a:r>
            <a:endParaRPr lang="en-US" sz="66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1703C3A9-1062-47B7-8957-78AF7B6B0658}"/>
              </a:ext>
            </a:extLst>
          </p:cNvPr>
          <p:cNvSpPr>
            <a:spLocks noGrp="1"/>
          </p:cNvSpPr>
          <p:nvPr>
            <p:ph idx="1"/>
          </p:nvPr>
        </p:nvSpPr>
        <p:spPr/>
        <p:txBody>
          <a:bodyPr>
            <a:normAutofit/>
          </a:bodyPr>
          <a:lstStyle/>
          <a:p>
            <a:r>
              <a:rPr lang="ar-SA" sz="4800" dirty="0">
                <a:latin typeface="NikoshBAN" panose="02000000000000000000" pitchFamily="2" charset="0"/>
              </a:rPr>
              <a:t>غلول </a:t>
            </a:r>
            <a:r>
              <a:rPr lang="bn-IN" sz="4800" dirty="0">
                <a:latin typeface="NikoshBAN" panose="02000000000000000000" pitchFamily="2" charset="0"/>
                <a:cs typeface="NikoshBAN" panose="02000000000000000000" pitchFamily="2" charset="0"/>
              </a:rPr>
              <a:t>এর </a:t>
            </a:r>
            <a:r>
              <a:rPr lang="ar-SA" sz="4800" dirty="0">
                <a:latin typeface="NikoshBAN" panose="02000000000000000000" pitchFamily="2" charset="0"/>
              </a:rPr>
              <a:t>حكم</a:t>
            </a:r>
            <a:r>
              <a:rPr lang="bn-IN" sz="4800" dirty="0">
                <a:latin typeface="NikoshBAN" panose="02000000000000000000" pitchFamily="2" charset="0"/>
                <a:cs typeface="NikoshBAN" panose="02000000000000000000" pitchFamily="2" charset="0"/>
              </a:rPr>
              <a:t> কি হবে এ সম্পর্কে ইমাম নববি রহঃএর বরাতে ইবনে হাজার রহঃ বলেন –এই বিষয়ে ইজমা হয়ে গেছে </a:t>
            </a:r>
            <a:r>
              <a:rPr lang="ar-SA" sz="4800" dirty="0">
                <a:latin typeface="NikoshBAN" panose="02000000000000000000" pitchFamily="2" charset="0"/>
              </a:rPr>
              <a:t>غلول </a:t>
            </a:r>
            <a:r>
              <a:rPr lang="bn-IN" sz="4800" dirty="0">
                <a:latin typeface="NikoshBAN" panose="02000000000000000000" pitchFamily="2" charset="0"/>
                <a:cs typeface="NikoshBAN" panose="02000000000000000000" pitchFamily="2" charset="0"/>
              </a:rPr>
              <a:t>তথা দুর্নিতি করা হারাম ।  </a:t>
            </a:r>
          </a:p>
          <a:p>
            <a:r>
              <a:rPr lang="bn-IN" sz="4800" dirty="0">
                <a:latin typeface="NikoshBAN" panose="02000000000000000000" pitchFamily="2" charset="0"/>
                <a:cs typeface="NikoshBAN" panose="02000000000000000000" pitchFamily="2" charset="0"/>
              </a:rPr>
              <a:t>ইমাম জাহারি রহঃ বলেন গনিমত বায়তুলমাল বা জাকাতের মধ্যে </a:t>
            </a:r>
            <a:r>
              <a:rPr lang="ar-SA" sz="4800" dirty="0">
                <a:latin typeface="NikoshBAN" panose="02000000000000000000" pitchFamily="2" charset="0"/>
              </a:rPr>
              <a:t>غلول</a:t>
            </a:r>
            <a:r>
              <a:rPr lang="bn-IN" sz="4800" dirty="0">
                <a:latin typeface="NikoshBAN" panose="02000000000000000000" pitchFamily="2" charset="0"/>
                <a:cs typeface="NikoshBAN" panose="02000000000000000000" pitchFamily="2" charset="0"/>
              </a:rPr>
              <a:t>করা কবিরা গুনাহ ।</a:t>
            </a:r>
          </a:p>
          <a:p>
            <a:endParaRPr lang="en-US" dirty="0"/>
          </a:p>
        </p:txBody>
      </p:sp>
      <p:pic>
        <p:nvPicPr>
          <p:cNvPr id="10" name="Content Placeholder 6">
            <a:extLst>
              <a:ext uri="{FF2B5EF4-FFF2-40B4-BE49-F238E27FC236}">
                <a16:creationId xmlns:a16="http://schemas.microsoft.com/office/drawing/2014/main" id="{3A0AA462-D61D-4F33-ADB3-88CEE6A32326}"/>
              </a:ext>
            </a:extLst>
          </p:cNvPr>
          <p:cNvPicPr>
            <a:picLocks noChangeAspect="1"/>
          </p:cNvPicPr>
          <p:nvPr/>
        </p:nvPicPr>
        <p:blipFill>
          <a:blip r:embed="rId2"/>
          <a:stretch>
            <a:fillRect/>
          </a:stretch>
        </p:blipFill>
        <p:spPr>
          <a:xfrm>
            <a:off x="130041" y="112045"/>
            <a:ext cx="1911486" cy="1713580"/>
          </a:xfrm>
          <a:prstGeom prst="rect">
            <a:avLst/>
          </a:prstGeom>
        </p:spPr>
      </p:pic>
      <p:pic>
        <p:nvPicPr>
          <p:cNvPr id="11" name="Picture 10">
            <a:extLst>
              <a:ext uri="{FF2B5EF4-FFF2-40B4-BE49-F238E27FC236}">
                <a16:creationId xmlns:a16="http://schemas.microsoft.com/office/drawing/2014/main" id="{1C44149B-C5FF-421C-B0FD-41C74D9BF23B}"/>
              </a:ext>
            </a:extLst>
          </p:cNvPr>
          <p:cNvPicPr>
            <a:picLocks noChangeAspect="1"/>
          </p:cNvPicPr>
          <p:nvPr/>
        </p:nvPicPr>
        <p:blipFill>
          <a:blip r:embed="rId3"/>
          <a:stretch>
            <a:fillRect/>
          </a:stretch>
        </p:blipFill>
        <p:spPr>
          <a:xfrm>
            <a:off x="9807273" y="-50187"/>
            <a:ext cx="2092454" cy="1875812"/>
          </a:xfrm>
          <a:prstGeom prst="rect">
            <a:avLst/>
          </a:prstGeom>
        </p:spPr>
      </p:pic>
    </p:spTree>
    <p:extLst>
      <p:ext uri="{BB962C8B-B14F-4D97-AF65-F5344CB8AC3E}">
        <p14:creationId xmlns:p14="http://schemas.microsoft.com/office/powerpoint/2010/main" val="26477302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1B64-05D1-40B3-A269-F5824DE7AB60}"/>
              </a:ext>
            </a:extLst>
          </p:cNvPr>
          <p:cNvSpPr>
            <a:spLocks noGrp="1"/>
          </p:cNvSpPr>
          <p:nvPr>
            <p:ph type="title"/>
          </p:nvPr>
        </p:nvSpPr>
        <p:spPr/>
        <p:txBody>
          <a:bodyPr/>
          <a:lstStyle/>
          <a:p>
            <a:pPr algn="ctr"/>
            <a:r>
              <a:rPr lang="bn-IN" dirty="0"/>
              <a:t> </a:t>
            </a:r>
            <a:r>
              <a:rPr lang="bn-IN" dirty="0">
                <a:latin typeface="NikoshBAN" panose="02000000000000000000" pitchFamily="2" charset="0"/>
                <a:cs typeface="NikoshBAN" panose="02000000000000000000" pitchFamily="2" charset="0"/>
              </a:rPr>
              <a:t>দুর্নিতির কুফল </a:t>
            </a:r>
            <a:endParaRPr lang="en-US" dirty="0">
              <a:latin typeface="NikoshBAN" panose="02000000000000000000" pitchFamily="2" charset="0"/>
              <a:cs typeface="NikoshBAN" panose="02000000000000000000" pitchFamily="2" charset="0"/>
            </a:endParaRPr>
          </a:p>
        </p:txBody>
      </p:sp>
      <p:pic>
        <p:nvPicPr>
          <p:cNvPr id="7" name="Content Placeholder 6">
            <a:extLst>
              <a:ext uri="{FF2B5EF4-FFF2-40B4-BE49-F238E27FC236}">
                <a16:creationId xmlns:a16="http://schemas.microsoft.com/office/drawing/2014/main" id="{D3FA3B40-0C51-4F8F-92DE-54FCF0B467B5}"/>
              </a:ext>
            </a:extLst>
          </p:cNvPr>
          <p:cNvPicPr>
            <a:picLocks noGrp="1" noChangeAspect="1"/>
          </p:cNvPicPr>
          <p:nvPr>
            <p:ph idx="1"/>
          </p:nvPr>
        </p:nvPicPr>
        <p:blipFill>
          <a:blip r:embed="rId2"/>
          <a:stretch>
            <a:fillRect/>
          </a:stretch>
        </p:blipFill>
        <p:spPr>
          <a:xfrm>
            <a:off x="-538520" y="-288456"/>
            <a:ext cx="2414225" cy="2164268"/>
          </a:xfrm>
          <a:prstGeom prst="rect">
            <a:avLst/>
          </a:prstGeom>
        </p:spPr>
      </p:pic>
      <p:grpSp>
        <p:nvGrpSpPr>
          <p:cNvPr id="4" name="Group 3">
            <a:extLst>
              <a:ext uri="{FF2B5EF4-FFF2-40B4-BE49-F238E27FC236}">
                <a16:creationId xmlns:a16="http://schemas.microsoft.com/office/drawing/2014/main" id="{36768C64-74FF-4A18-ABF8-C91139E02197}"/>
              </a:ext>
            </a:extLst>
          </p:cNvPr>
          <p:cNvGrpSpPr/>
          <p:nvPr/>
        </p:nvGrpSpPr>
        <p:grpSpPr>
          <a:xfrm>
            <a:off x="9268902" y="0"/>
            <a:ext cx="2408599" cy="2161309"/>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5" name="Picture 4">
              <a:extLst>
                <a:ext uri="{FF2B5EF4-FFF2-40B4-BE49-F238E27FC236}">
                  <a16:creationId xmlns:a16="http://schemas.microsoft.com/office/drawing/2014/main" id="{410F797F-1B42-459A-9BEC-D6B97D1C9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6" name="Rectangle 3">
              <a:extLst>
                <a:ext uri="{FF2B5EF4-FFF2-40B4-BE49-F238E27FC236}">
                  <a16:creationId xmlns:a16="http://schemas.microsoft.com/office/drawing/2014/main" id="{2B358B01-3933-4654-BE2A-3063995612D8}"/>
                </a:ext>
              </a:extLst>
            </p:cNvPr>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sp>
        <p:nvSpPr>
          <p:cNvPr id="3" name="TextBox 2">
            <a:extLst>
              <a:ext uri="{FF2B5EF4-FFF2-40B4-BE49-F238E27FC236}">
                <a16:creationId xmlns:a16="http://schemas.microsoft.com/office/drawing/2014/main" id="{5C96529B-DEA4-4CC3-ABA8-805FB06244C1}"/>
              </a:ext>
            </a:extLst>
          </p:cNvPr>
          <p:cNvSpPr txBox="1"/>
          <p:nvPr/>
        </p:nvSpPr>
        <p:spPr>
          <a:xfrm>
            <a:off x="634181" y="2625213"/>
            <a:ext cx="10043651" cy="3785652"/>
          </a:xfrm>
          <a:prstGeom prst="rect">
            <a:avLst/>
          </a:prstGeom>
          <a:noFill/>
        </p:spPr>
        <p:txBody>
          <a:bodyPr wrap="square" rtlCol="0">
            <a:spAutoFit/>
          </a:bodyPr>
          <a:lstStyle/>
          <a:p>
            <a:r>
              <a:rPr lang="bn-IN" sz="4000" b="1" dirty="0">
                <a:latin typeface="NikoshBAN" panose="02000000000000000000" pitchFamily="2" charset="0"/>
                <a:cs typeface="NikoshBAN" panose="02000000000000000000" pitchFamily="2" charset="0"/>
              </a:rPr>
              <a:t>১।</a:t>
            </a:r>
            <a:r>
              <a:rPr lang="ar-SA" sz="4000" b="1" dirty="0">
                <a:latin typeface="NikoshBAN" panose="02000000000000000000" pitchFamily="2" charset="0"/>
              </a:rPr>
              <a:t>غلول </a:t>
            </a:r>
            <a:r>
              <a:rPr lang="bn-IN" sz="4000" b="1" dirty="0">
                <a:latin typeface="NikoshBAN" panose="02000000000000000000" pitchFamily="2" charset="0"/>
                <a:cs typeface="NikoshBAN" panose="02000000000000000000" pitchFamily="2" charset="0"/>
              </a:rPr>
              <a:t>করা কবিরা গুনাহ ।</a:t>
            </a:r>
          </a:p>
          <a:p>
            <a:r>
              <a:rPr lang="bn-IN" sz="4000" b="1" dirty="0">
                <a:latin typeface="NikoshBAN" panose="02000000000000000000" pitchFamily="2" charset="0"/>
                <a:cs typeface="NikoshBAN" panose="02000000000000000000" pitchFamily="2" charset="0"/>
              </a:rPr>
              <a:t>২।দুর্নিতি কারির জন্য ইহকাল ও পরকালে অপমানকর শাস্তি রয়েছে ।</a:t>
            </a:r>
          </a:p>
          <a:p>
            <a:r>
              <a:rPr lang="bn-IN" sz="4000" b="1" dirty="0">
                <a:latin typeface="NikoshBAN" panose="02000000000000000000" pitchFamily="2" charset="0"/>
                <a:cs typeface="NikoshBAN" panose="02000000000000000000" pitchFamily="2" charset="0"/>
              </a:rPr>
              <a:t>৩’দুর্নিতি তার সাথিকে জান্নাত থেকে দূরে সরিয়ে দেয় ।</a:t>
            </a:r>
          </a:p>
          <a:p>
            <a:r>
              <a:rPr lang="bn-IN" sz="4000" b="1" dirty="0">
                <a:latin typeface="NikoshBAN" panose="02000000000000000000" pitchFamily="2" charset="0"/>
                <a:cs typeface="NikoshBAN" panose="02000000000000000000" pitchFamily="2" charset="0"/>
              </a:rPr>
              <a:t>৪। দুর্নিতি করা নেফাকির আলামত সমুহের একটি ।</a:t>
            </a:r>
          </a:p>
          <a:p>
            <a:r>
              <a:rPr lang="bn-IN" sz="4000" b="1" dirty="0">
                <a:latin typeface="NikoshBAN" panose="02000000000000000000" pitchFamily="2" charset="0"/>
                <a:cs typeface="NikoshBAN" panose="02000000000000000000" pitchFamily="2" charset="0"/>
              </a:rPr>
              <a:t>৫।দুর্নিতি কারি তার বন্দুদের নিকট বিশ্বস্ততা হারায়।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2021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ppt_x</p:attrName>
                                        </p:attrNameLst>
                                      </p:cBhvr>
                                      <p:tavLst>
                                        <p:tav tm="0">
                                          <p:val>
                                            <p:fltVal val="0.5"/>
                                          </p:val>
                                        </p:tav>
                                        <p:tav tm="100000">
                                          <p:val>
                                            <p:strVal val="#ppt_x"/>
                                          </p:val>
                                        </p:tav>
                                      </p:tavLst>
                                    </p:anim>
                                    <p:anim calcmode="lin" valueType="num">
                                      <p:cBhvr>
                                        <p:cTn id="10" dur="5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14"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89D448-2DCE-4945-96CD-F511D07901BE}"/>
              </a:ext>
            </a:extLst>
          </p:cNvPr>
          <p:cNvSpPr txBox="1"/>
          <p:nvPr/>
        </p:nvSpPr>
        <p:spPr>
          <a:xfrm>
            <a:off x="3317631" y="386862"/>
            <a:ext cx="3446584" cy="646331"/>
          </a:xfrm>
          <a:prstGeom prst="rect">
            <a:avLst/>
          </a:prstGeom>
          <a:noFill/>
        </p:spPr>
        <p:txBody>
          <a:bodyPr wrap="square" rtlCol="0">
            <a:spAutoFit/>
          </a:bodyPr>
          <a:lstStyle/>
          <a:p>
            <a:r>
              <a:rPr lang="bn-IN" sz="3600" dirty="0">
                <a:solidFill>
                  <a:srgbClr val="FF0000"/>
                </a:solidFill>
                <a:latin typeface="NikoshBAN" panose="02000000000000000000" pitchFamily="2" charset="0"/>
                <a:cs typeface="NikoshBAN" panose="02000000000000000000" pitchFamily="2" charset="0"/>
              </a:rPr>
              <a:t>দুর্নিতির ক্ষেত্র সমুহ </a:t>
            </a:r>
            <a:endParaRPr lang="en-US" sz="3600" dirty="0">
              <a:solidFill>
                <a:srgbClr val="FF000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6C308650-8C90-43A9-AFAE-9FC05F0C8335}"/>
              </a:ext>
            </a:extLst>
          </p:cNvPr>
          <p:cNvSpPr txBox="1"/>
          <p:nvPr/>
        </p:nvSpPr>
        <p:spPr>
          <a:xfrm>
            <a:off x="1066800" y="1136064"/>
            <a:ext cx="10058400" cy="4585871"/>
          </a:xfrm>
          <a:prstGeom prst="rect">
            <a:avLst/>
          </a:prstGeom>
          <a:noFill/>
        </p:spPr>
        <p:txBody>
          <a:bodyPr wrap="square" rtlCol="0">
            <a:spAutoFit/>
          </a:bodyPr>
          <a:lstStyle/>
          <a:p>
            <a:r>
              <a:rPr lang="bn-IN" sz="3600" b="1" dirty="0">
                <a:solidFill>
                  <a:schemeClr val="accent1"/>
                </a:solidFill>
                <a:latin typeface="NikoshBAN" panose="02000000000000000000" pitchFamily="2" charset="0"/>
                <a:cs typeface="NikoshBAN" panose="02000000000000000000" pitchFamily="2" charset="0"/>
              </a:rPr>
              <a:t>দুর্নিতির অনেক ক্ষেত্র রয়েছে ।নিন্মে কয়েকটি উল্লেখ করা হল </a:t>
            </a:r>
          </a:p>
          <a:p>
            <a:r>
              <a:rPr lang="bn-IN" sz="3200" b="1" dirty="0">
                <a:solidFill>
                  <a:srgbClr val="FFC000"/>
                </a:solidFill>
                <a:latin typeface="NikoshBAN" panose="02000000000000000000" pitchFamily="2" charset="0"/>
                <a:cs typeface="NikoshBAN" panose="02000000000000000000" pitchFamily="2" charset="0"/>
              </a:rPr>
              <a:t>১।নিয়োগের ক্ষেত্রে স্বজনপ্রীতি </a:t>
            </a:r>
            <a:r>
              <a:rPr lang="bn-IN" sz="3200" b="1" dirty="0">
                <a:latin typeface="NikoshBAN" panose="02000000000000000000" pitchFamily="2" charset="0"/>
                <a:cs typeface="NikoshBAN" panose="02000000000000000000" pitchFamily="2" charset="0"/>
              </a:rPr>
              <a:t>ঃইরশাদ  হচ্ছে </a:t>
            </a:r>
            <a:r>
              <a:rPr lang="ar-SA" sz="3200" b="1" dirty="0">
                <a:latin typeface="NikoshBAN" panose="02000000000000000000" pitchFamily="2" charset="0"/>
              </a:rPr>
              <a:t>اذاوسدالامر الى غير اهله فانتظرالساعة </a:t>
            </a:r>
            <a:r>
              <a:rPr lang="bn-IN" sz="3200" b="1" dirty="0">
                <a:latin typeface="NikoshBAN" panose="02000000000000000000" pitchFamily="2" charset="0"/>
                <a:cs typeface="NikoshBAN" panose="02000000000000000000" pitchFamily="2" charset="0"/>
              </a:rPr>
              <a:t>অর্থাৎ যখন অযোগ্য ব্যাক্তিকে দায়ত্ব দেওয়া হয় তখন তোমরা কিয়ামতের অপেক্ষা কর (বুখারি) </a:t>
            </a:r>
          </a:p>
          <a:p>
            <a:r>
              <a:rPr lang="bn-IN" sz="3200" b="1" dirty="0">
                <a:solidFill>
                  <a:srgbClr val="FFC000"/>
                </a:solidFill>
                <a:latin typeface="NikoshBAN" panose="02000000000000000000" pitchFamily="2" charset="0"/>
                <a:cs typeface="NikoshBAN" panose="02000000000000000000" pitchFamily="2" charset="0"/>
              </a:rPr>
              <a:t>২।ঘুষ গ্রহণঃ</a:t>
            </a:r>
            <a:r>
              <a:rPr lang="bn-IN" sz="3200" b="1" dirty="0">
                <a:latin typeface="NikoshBAN" panose="02000000000000000000" pitchFamily="2" charset="0"/>
                <a:cs typeface="NikoshBAN" panose="02000000000000000000" pitchFamily="2" charset="0"/>
              </a:rPr>
              <a:t> নবি করিম (সঃ) বলেন –</a:t>
            </a:r>
            <a:r>
              <a:rPr lang="ar-SA" sz="3200" b="1" dirty="0">
                <a:latin typeface="NikoshBAN" panose="02000000000000000000" pitchFamily="2" charset="0"/>
              </a:rPr>
              <a:t>لعنه الله على الرشي والمرتشي </a:t>
            </a:r>
            <a:r>
              <a:rPr lang="bn-IN" sz="3200" b="1" dirty="0">
                <a:latin typeface="NikoshBAN" panose="02000000000000000000" pitchFamily="2" charset="0"/>
                <a:cs typeface="NikoshBAN" panose="02000000000000000000" pitchFamily="2" charset="0"/>
              </a:rPr>
              <a:t>ঘুষ গ্রহনকারি ও প্রধান কারি উভ্যের উপর আল্লাহর লানত। </a:t>
            </a:r>
          </a:p>
          <a:p>
            <a:r>
              <a:rPr lang="bn-IN" sz="3200" b="1" dirty="0">
                <a:solidFill>
                  <a:srgbClr val="FFC000"/>
                </a:solidFill>
                <a:latin typeface="NikoshBAN" panose="02000000000000000000" pitchFamily="2" charset="0"/>
                <a:cs typeface="NikoshBAN" panose="02000000000000000000" pitchFamily="2" charset="0"/>
              </a:rPr>
              <a:t>৩।ক্ষমতার  অপ ব্যাবহারঃ </a:t>
            </a:r>
            <a:r>
              <a:rPr lang="bn-IN" sz="3200" b="1" dirty="0">
                <a:latin typeface="NikoshBAN" panose="02000000000000000000" pitchFamily="2" charset="0"/>
                <a:cs typeface="NikoshBAN" panose="02000000000000000000" pitchFamily="2" charset="0"/>
              </a:rPr>
              <a:t>যদি কেউ আল্লাহর আইনের বিপরীতে অবৈধ কোন কাজ করে তাহলে তাহাকে জাহান্নমে নিক্ষেপ করা হবে। </a:t>
            </a:r>
          </a:p>
          <a:p>
            <a:r>
              <a:rPr lang="bn-IN" sz="3200" b="1" dirty="0">
                <a:solidFill>
                  <a:srgbClr val="FFC000"/>
                </a:solidFill>
                <a:latin typeface="NikoshBAN" panose="02000000000000000000" pitchFamily="2" charset="0"/>
                <a:cs typeface="NikoshBAN" panose="02000000000000000000" pitchFamily="2" charset="0"/>
              </a:rPr>
              <a:t>৪।সরকারি সম্পদ দখলঃ </a:t>
            </a:r>
            <a:r>
              <a:rPr lang="bn-IN" sz="3200" b="1" dirty="0">
                <a:latin typeface="NikoshBAN" panose="02000000000000000000" pitchFamily="2" charset="0"/>
                <a:cs typeface="NikoshBAN" panose="02000000000000000000" pitchFamily="2" charset="0"/>
              </a:rPr>
              <a:t>সরকারি সম্পদ দখলকারি রাসুলের শাফায়েত পাবেনা </a:t>
            </a:r>
            <a:endParaRPr lang="en-US" sz="3200" b="1" dirty="0">
              <a:latin typeface="NikoshBAN" panose="02000000000000000000" pitchFamily="2" charset="0"/>
              <a:cs typeface="NikoshBAN" panose="02000000000000000000" pitchFamily="2" charset="0"/>
            </a:endParaRPr>
          </a:p>
        </p:txBody>
      </p:sp>
      <p:pic>
        <p:nvPicPr>
          <p:cNvPr id="4" name="Content Placeholder 6">
            <a:extLst>
              <a:ext uri="{FF2B5EF4-FFF2-40B4-BE49-F238E27FC236}">
                <a16:creationId xmlns:a16="http://schemas.microsoft.com/office/drawing/2014/main" id="{167C9261-25C4-4E61-98ED-8994C63B2481}"/>
              </a:ext>
            </a:extLst>
          </p:cNvPr>
          <p:cNvPicPr>
            <a:picLocks noChangeAspect="1"/>
          </p:cNvPicPr>
          <p:nvPr/>
        </p:nvPicPr>
        <p:blipFill>
          <a:blip r:embed="rId2"/>
          <a:stretch>
            <a:fillRect/>
          </a:stretch>
        </p:blipFill>
        <p:spPr>
          <a:xfrm>
            <a:off x="-235719" y="-146763"/>
            <a:ext cx="1489753" cy="1335511"/>
          </a:xfrm>
          <a:prstGeom prst="rect">
            <a:avLst/>
          </a:prstGeom>
        </p:spPr>
      </p:pic>
      <p:pic>
        <p:nvPicPr>
          <p:cNvPr id="5" name="Content Placeholder 6">
            <a:extLst>
              <a:ext uri="{FF2B5EF4-FFF2-40B4-BE49-F238E27FC236}">
                <a16:creationId xmlns:a16="http://schemas.microsoft.com/office/drawing/2014/main" id="{1486ABA7-36ED-4899-A648-B25A392174F1}"/>
              </a:ext>
            </a:extLst>
          </p:cNvPr>
          <p:cNvPicPr>
            <a:picLocks noChangeAspect="1"/>
          </p:cNvPicPr>
          <p:nvPr/>
        </p:nvPicPr>
        <p:blipFill>
          <a:blip r:embed="rId2"/>
          <a:stretch>
            <a:fillRect/>
          </a:stretch>
        </p:blipFill>
        <p:spPr>
          <a:xfrm>
            <a:off x="10748509" y="25310"/>
            <a:ext cx="1443491" cy="1294039"/>
          </a:xfrm>
          <a:prstGeom prst="rect">
            <a:avLst/>
          </a:prstGeom>
        </p:spPr>
      </p:pic>
    </p:spTree>
    <p:extLst>
      <p:ext uri="{BB962C8B-B14F-4D97-AF65-F5344CB8AC3E}">
        <p14:creationId xmlns:p14="http://schemas.microsoft.com/office/powerpoint/2010/main" val="17894412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 0 L 0.125 0 C 0.181 0 0.25 0.069 0.25 0.125 L 0.25 0.25 E"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3C931E-EDF7-4B76-8F4B-C39DAE05859B}"/>
              </a:ext>
            </a:extLst>
          </p:cNvPr>
          <p:cNvSpPr txBox="1"/>
          <p:nvPr/>
        </p:nvSpPr>
        <p:spPr>
          <a:xfrm>
            <a:off x="2766646" y="281354"/>
            <a:ext cx="5404339" cy="769441"/>
          </a:xfrm>
          <a:prstGeom prst="rect">
            <a:avLst/>
          </a:prstGeom>
          <a:noFill/>
        </p:spPr>
        <p:txBody>
          <a:bodyPr wrap="square" rtlCol="0">
            <a:spAutoFit/>
          </a:bodyPr>
          <a:lstStyle/>
          <a:p>
            <a:r>
              <a:rPr lang="bn-IN" sz="4400" b="1" dirty="0">
                <a:solidFill>
                  <a:srgbClr val="FF0000"/>
                </a:solidFill>
                <a:latin typeface="NikoshBAN" panose="02000000000000000000" pitchFamily="2" charset="0"/>
                <a:cs typeface="NikoshBAN" panose="02000000000000000000" pitchFamily="2" charset="0"/>
              </a:rPr>
              <a:t>দুর্নিতি বা </a:t>
            </a:r>
            <a:r>
              <a:rPr lang="ar-SA" sz="4400" b="1" dirty="0">
                <a:solidFill>
                  <a:srgbClr val="FF0000"/>
                </a:solidFill>
                <a:latin typeface="NikoshBAN" panose="02000000000000000000" pitchFamily="2" charset="0"/>
              </a:rPr>
              <a:t>غلول </a:t>
            </a:r>
            <a:r>
              <a:rPr lang="bn-IN" sz="4400" b="1" dirty="0">
                <a:solidFill>
                  <a:srgbClr val="FF0000"/>
                </a:solidFill>
                <a:latin typeface="NikoshBAN" panose="02000000000000000000" pitchFamily="2" charset="0"/>
                <a:cs typeface="NikoshBAN" panose="02000000000000000000" pitchFamily="2" charset="0"/>
              </a:rPr>
              <a:t>এর কারন </a:t>
            </a:r>
            <a:endParaRPr lang="en-US" sz="4400" b="1" dirty="0">
              <a:solidFill>
                <a:srgbClr val="FF000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6D6FF7DC-4FE9-4629-B593-BE2DA3FB3D68}"/>
              </a:ext>
            </a:extLst>
          </p:cNvPr>
          <p:cNvSpPr txBox="1"/>
          <p:nvPr/>
        </p:nvSpPr>
        <p:spPr>
          <a:xfrm>
            <a:off x="1019908" y="1852246"/>
            <a:ext cx="10304584" cy="4031873"/>
          </a:xfrm>
          <a:prstGeom prst="rect">
            <a:avLst/>
          </a:prstGeom>
          <a:noFill/>
        </p:spPr>
        <p:txBody>
          <a:bodyPr wrap="square" rtlCol="0">
            <a:spAutoFit/>
          </a:bodyPr>
          <a:lstStyle/>
          <a:p>
            <a:r>
              <a:rPr lang="bn-IN" sz="3200" b="1" dirty="0">
                <a:solidFill>
                  <a:srgbClr val="FF0000"/>
                </a:solidFill>
                <a:latin typeface="NikoshBAN" panose="02000000000000000000" pitchFamily="2" charset="0"/>
                <a:cs typeface="NikoshBAN" panose="02000000000000000000" pitchFamily="2" charset="0"/>
              </a:rPr>
              <a:t>১।আল্লাহর ভয় ও লজ্জা না থাকাঃ </a:t>
            </a:r>
            <a:r>
              <a:rPr lang="bn-IN" sz="3200" b="1" dirty="0">
                <a:latin typeface="NikoshBAN" panose="02000000000000000000" pitchFamily="2" charset="0"/>
                <a:cs typeface="NikoshBAN" panose="02000000000000000000" pitchFamily="2" charset="0"/>
              </a:rPr>
              <a:t>এরশাদ হচ্ছে </a:t>
            </a:r>
            <a:r>
              <a:rPr lang="ar-SA" sz="3200" b="1" dirty="0">
                <a:latin typeface="NikoshBAN" panose="02000000000000000000" pitchFamily="2" charset="0"/>
              </a:rPr>
              <a:t>عن عقبة بن عمر وابى مسعود قال قال رسول(ص) ان مما ادرك الناس من كلام  النبوة الاولى اذا لم تستحى فاصنع ما شءت </a:t>
            </a:r>
            <a:r>
              <a:rPr lang="bn-IN" sz="3200" b="1" dirty="0">
                <a:latin typeface="NikoshBAN" panose="02000000000000000000" pitchFamily="2" charset="0"/>
                <a:cs typeface="NikoshBAN" panose="02000000000000000000" pitchFamily="2" charset="0"/>
              </a:rPr>
              <a:t> রাসুল (সঃ) ইরশাদ করেন ব্যাক্তির মধ্যে যদি লজ্জা নাথাকে তাহলে সে যা ইচ্ছা তা করতে পারি । </a:t>
            </a:r>
          </a:p>
          <a:p>
            <a:r>
              <a:rPr lang="bn-IN" sz="3200" b="1" dirty="0">
                <a:solidFill>
                  <a:srgbClr val="FF0000"/>
                </a:solidFill>
                <a:latin typeface="NikoshBAN" panose="02000000000000000000" pitchFamily="2" charset="0"/>
                <a:cs typeface="NikoshBAN" panose="02000000000000000000" pitchFamily="2" charset="0"/>
              </a:rPr>
              <a:t>২।দ্রুত ধনী হওয়ার লোভঃ </a:t>
            </a:r>
            <a:r>
              <a:rPr lang="bn-IN" sz="3200" b="1" dirty="0">
                <a:latin typeface="NikoshBAN" panose="02000000000000000000" pitchFamily="2" charset="0"/>
                <a:cs typeface="NikoshBAN" panose="02000000000000000000" pitchFamily="2" charset="0"/>
              </a:rPr>
              <a:t>ব্যক্তির মধ্যে যদি লজ্জা না থাকে তাহলে সে দুর্নিতি গ্রস্থ হয়ে থাকে। </a:t>
            </a:r>
          </a:p>
          <a:p>
            <a:r>
              <a:rPr lang="bn-IN" sz="3200" b="1" dirty="0">
                <a:solidFill>
                  <a:srgbClr val="FF0000"/>
                </a:solidFill>
                <a:latin typeface="NikoshBAN" panose="02000000000000000000" pitchFamily="2" charset="0"/>
                <a:cs typeface="NikoshBAN" panose="02000000000000000000" pitchFamily="2" charset="0"/>
              </a:rPr>
              <a:t>৩। তৃপ্তিহীনতাঃ </a:t>
            </a:r>
            <a:r>
              <a:rPr lang="bn-IN" sz="3200" b="1" dirty="0">
                <a:latin typeface="NikoshBAN" panose="02000000000000000000" pitchFamily="2" charset="0"/>
                <a:cs typeface="NikoshBAN" panose="02000000000000000000" pitchFamily="2" charset="0"/>
              </a:rPr>
              <a:t>মানুষের মধ্যে যদি অতৃপ্তি থাকে তাহলে সে দুর্নিতি পরায়ন হয়ে থাকে।  </a:t>
            </a:r>
            <a:endParaRPr lang="en-US" sz="3200" b="1" dirty="0">
              <a:latin typeface="NikoshBAN" panose="02000000000000000000" pitchFamily="2" charset="0"/>
              <a:cs typeface="NikoshBAN" panose="02000000000000000000" pitchFamily="2" charset="0"/>
            </a:endParaRPr>
          </a:p>
        </p:txBody>
      </p:sp>
      <p:pic>
        <p:nvPicPr>
          <p:cNvPr id="4" name="Content Placeholder 6">
            <a:extLst>
              <a:ext uri="{FF2B5EF4-FFF2-40B4-BE49-F238E27FC236}">
                <a16:creationId xmlns:a16="http://schemas.microsoft.com/office/drawing/2014/main" id="{5740161C-C69C-4782-AEF8-F94CE3E62E73}"/>
              </a:ext>
            </a:extLst>
          </p:cNvPr>
          <p:cNvPicPr>
            <a:picLocks noChangeAspect="1"/>
          </p:cNvPicPr>
          <p:nvPr/>
        </p:nvPicPr>
        <p:blipFill>
          <a:blip r:embed="rId2"/>
          <a:stretch>
            <a:fillRect/>
          </a:stretch>
        </p:blipFill>
        <p:spPr>
          <a:xfrm>
            <a:off x="130041" y="112045"/>
            <a:ext cx="1911486" cy="1713580"/>
          </a:xfrm>
          <a:prstGeom prst="rect">
            <a:avLst/>
          </a:prstGeom>
        </p:spPr>
      </p:pic>
      <p:pic>
        <p:nvPicPr>
          <p:cNvPr id="5" name="Picture 4">
            <a:extLst>
              <a:ext uri="{FF2B5EF4-FFF2-40B4-BE49-F238E27FC236}">
                <a16:creationId xmlns:a16="http://schemas.microsoft.com/office/drawing/2014/main" id="{7D7B45F4-783A-4E8D-A02F-95D68E8D8AE7}"/>
              </a:ext>
            </a:extLst>
          </p:cNvPr>
          <p:cNvPicPr>
            <a:picLocks noChangeAspect="1"/>
          </p:cNvPicPr>
          <p:nvPr/>
        </p:nvPicPr>
        <p:blipFill>
          <a:blip r:embed="rId3"/>
          <a:stretch>
            <a:fillRect/>
          </a:stretch>
        </p:blipFill>
        <p:spPr>
          <a:xfrm>
            <a:off x="10367337" y="139122"/>
            <a:ext cx="1914310" cy="1713124"/>
          </a:xfrm>
          <a:prstGeom prst="rect">
            <a:avLst/>
          </a:prstGeom>
        </p:spPr>
      </p:pic>
    </p:spTree>
    <p:extLst>
      <p:ext uri="{BB962C8B-B14F-4D97-AF65-F5344CB8AC3E}">
        <p14:creationId xmlns:p14="http://schemas.microsoft.com/office/powerpoint/2010/main" val="17820283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 0 L 0.125 0 C 0.181 0 0.25 0.069 0.25 0.125 L 0.25 0.25 E"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2F6287-8B8D-4D15-98A5-8D199CDE7215}"/>
              </a:ext>
            </a:extLst>
          </p:cNvPr>
          <p:cNvSpPr txBox="1"/>
          <p:nvPr/>
        </p:nvSpPr>
        <p:spPr>
          <a:xfrm>
            <a:off x="3294185" y="457200"/>
            <a:ext cx="3821723" cy="769441"/>
          </a:xfrm>
          <a:prstGeom prst="rect">
            <a:avLst/>
          </a:prstGeom>
          <a:noFill/>
        </p:spPr>
        <p:txBody>
          <a:bodyPr wrap="square" rtlCol="0">
            <a:spAutoFit/>
          </a:bodyPr>
          <a:lstStyle/>
          <a:p>
            <a:r>
              <a:rPr lang="bn-IN" sz="4400" dirty="0">
                <a:solidFill>
                  <a:srgbClr val="FF0000"/>
                </a:solidFill>
                <a:latin typeface="NikoshBAN" panose="02000000000000000000" pitchFamily="2" charset="0"/>
                <a:cs typeface="NikoshBAN" panose="02000000000000000000" pitchFamily="2" charset="0"/>
              </a:rPr>
              <a:t>পরিত্রানের উপায় </a:t>
            </a:r>
            <a:endParaRPr lang="en-US" sz="4400" dirty="0">
              <a:solidFill>
                <a:srgbClr val="FF000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575693FA-5B32-4334-A9AA-D4313F846CB2}"/>
              </a:ext>
            </a:extLst>
          </p:cNvPr>
          <p:cNvSpPr txBox="1"/>
          <p:nvPr/>
        </p:nvSpPr>
        <p:spPr>
          <a:xfrm>
            <a:off x="1136469" y="2116183"/>
            <a:ext cx="9731828" cy="3970318"/>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দুর্নিতি থেকে পরিত্রান পেতে হলে নিন্মের পদ্ধতি অবলম্ভন করতে হবে </a:t>
            </a:r>
          </a:p>
          <a:p>
            <a:r>
              <a:rPr lang="bn-IN" sz="3600" b="1" dirty="0">
                <a:latin typeface="NikoshBAN" panose="02000000000000000000" pitchFamily="2" charset="0"/>
                <a:cs typeface="NikoshBAN" panose="02000000000000000000" pitchFamily="2" charset="0"/>
              </a:rPr>
              <a:t>১।আন্তরে আল্লাহর ভয় সৃষ্টি করা ।</a:t>
            </a:r>
          </a:p>
          <a:p>
            <a:r>
              <a:rPr lang="bn-IN" sz="3600" b="1" dirty="0">
                <a:latin typeface="NikoshBAN" panose="02000000000000000000" pitchFamily="2" charset="0"/>
                <a:cs typeface="NikoshBAN" panose="02000000000000000000" pitchFamily="2" charset="0"/>
              </a:rPr>
              <a:t>২।অল্পে তুষ্টি হওয়া .।</a:t>
            </a:r>
          </a:p>
          <a:p>
            <a:r>
              <a:rPr lang="bn-IN" sz="3600" b="1" dirty="0">
                <a:latin typeface="NikoshBAN" panose="02000000000000000000" pitchFamily="2" charset="0"/>
                <a:cs typeface="NikoshBAN" panose="02000000000000000000" pitchFamily="2" charset="0"/>
              </a:rPr>
              <a:t>৩।লোভ লালসা থেকে বিরত থাকা ।</a:t>
            </a:r>
          </a:p>
          <a:p>
            <a:r>
              <a:rPr lang="bn-IN" sz="3600" b="1" dirty="0">
                <a:latin typeface="NikoshBAN" panose="02000000000000000000" pitchFamily="2" charset="0"/>
                <a:cs typeface="NikoshBAN" panose="02000000000000000000" pitchFamily="2" charset="0"/>
              </a:rPr>
              <a:t>৪। নৈতিক শিক্ষা প্রধান করা ।</a:t>
            </a:r>
          </a:p>
          <a:p>
            <a:r>
              <a:rPr lang="bn-IN" sz="3600" b="1" dirty="0">
                <a:latin typeface="NikoshBAN" panose="02000000000000000000" pitchFamily="2" charset="0"/>
                <a:cs typeface="NikoshBAN" panose="02000000000000000000" pitchFamily="2" charset="0"/>
              </a:rPr>
              <a:t>৫।ধর্মীয় শিক্ষায় শক্ষিত করা ।</a:t>
            </a:r>
          </a:p>
          <a:p>
            <a:r>
              <a:rPr lang="bn-IN" sz="3600" b="1" dirty="0">
                <a:latin typeface="NikoshBAN" panose="02000000000000000000" pitchFamily="2" charset="0"/>
                <a:cs typeface="NikoshBAN" panose="02000000000000000000" pitchFamily="2" charset="0"/>
              </a:rPr>
              <a:t>৬দুর্নিতির বিরুধে সামাজিক সচেতনতা সৃষ্টি করা ।  </a:t>
            </a:r>
            <a:endParaRPr lang="en-US" sz="3600" b="1" dirty="0">
              <a:latin typeface="NikoshBAN" panose="02000000000000000000" pitchFamily="2" charset="0"/>
              <a:cs typeface="NikoshBAN" panose="02000000000000000000" pitchFamily="2" charset="0"/>
            </a:endParaRPr>
          </a:p>
        </p:txBody>
      </p:sp>
      <p:pic>
        <p:nvPicPr>
          <p:cNvPr id="6" name="Content Placeholder 6">
            <a:extLst>
              <a:ext uri="{FF2B5EF4-FFF2-40B4-BE49-F238E27FC236}">
                <a16:creationId xmlns:a16="http://schemas.microsoft.com/office/drawing/2014/main" id="{4B4DB8F6-7BBD-425C-8980-1E89F61600A0}"/>
              </a:ext>
            </a:extLst>
          </p:cNvPr>
          <p:cNvPicPr>
            <a:picLocks noChangeAspect="1"/>
          </p:cNvPicPr>
          <p:nvPr/>
        </p:nvPicPr>
        <p:blipFill>
          <a:blip r:embed="rId2"/>
          <a:stretch>
            <a:fillRect/>
          </a:stretch>
        </p:blipFill>
        <p:spPr>
          <a:xfrm>
            <a:off x="130041" y="112045"/>
            <a:ext cx="1911486" cy="1713580"/>
          </a:xfrm>
          <a:prstGeom prst="rect">
            <a:avLst/>
          </a:prstGeom>
        </p:spPr>
      </p:pic>
      <p:pic>
        <p:nvPicPr>
          <p:cNvPr id="7" name="Picture 6">
            <a:extLst>
              <a:ext uri="{FF2B5EF4-FFF2-40B4-BE49-F238E27FC236}">
                <a16:creationId xmlns:a16="http://schemas.microsoft.com/office/drawing/2014/main" id="{4A3D8204-0674-47C5-AAB3-FC9D940BCFDD}"/>
              </a:ext>
            </a:extLst>
          </p:cNvPr>
          <p:cNvPicPr>
            <a:picLocks noChangeAspect="1"/>
          </p:cNvPicPr>
          <p:nvPr/>
        </p:nvPicPr>
        <p:blipFill>
          <a:blip r:embed="rId3"/>
          <a:stretch>
            <a:fillRect/>
          </a:stretch>
        </p:blipFill>
        <p:spPr>
          <a:xfrm>
            <a:off x="10277690" y="30491"/>
            <a:ext cx="1674824" cy="1498807"/>
          </a:xfrm>
          <a:prstGeom prst="rect">
            <a:avLst/>
          </a:prstGeom>
        </p:spPr>
      </p:pic>
    </p:spTree>
    <p:extLst>
      <p:ext uri="{BB962C8B-B14F-4D97-AF65-F5344CB8AC3E}">
        <p14:creationId xmlns:p14="http://schemas.microsoft.com/office/powerpoint/2010/main" val="254385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C4C7A-57E1-444B-8B73-D6F90CE21B82}"/>
              </a:ext>
            </a:extLst>
          </p:cNvPr>
          <p:cNvSpPr txBox="1"/>
          <p:nvPr/>
        </p:nvSpPr>
        <p:spPr>
          <a:xfrm>
            <a:off x="3892731" y="274320"/>
            <a:ext cx="4206240" cy="1015663"/>
          </a:xfrm>
          <a:prstGeom prst="rect">
            <a:avLst/>
          </a:prstGeom>
          <a:noFill/>
        </p:spPr>
        <p:txBody>
          <a:bodyPr wrap="square" rtlCol="0">
            <a:spAutoFit/>
          </a:bodyPr>
          <a:lstStyle/>
          <a:p>
            <a:r>
              <a:rPr lang="bn-IN" sz="6000" b="1" dirty="0">
                <a:latin typeface="NikoshBAN" panose="02000000000000000000" pitchFamily="2" charset="0"/>
                <a:cs typeface="NikoshBAN" panose="02000000000000000000" pitchFamily="2" charset="0"/>
              </a:rPr>
              <a:t>একক কাজ </a:t>
            </a:r>
            <a:endParaRPr lang="en-US" sz="60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45C30D8E-71E7-44E0-8DF2-AB80B502C58E}"/>
              </a:ext>
            </a:extLst>
          </p:cNvPr>
          <p:cNvSpPr txBox="1"/>
          <p:nvPr/>
        </p:nvSpPr>
        <p:spPr>
          <a:xfrm>
            <a:off x="1136469" y="1711234"/>
            <a:ext cx="6466114" cy="2123658"/>
          </a:xfrm>
          <a:prstGeom prst="rect">
            <a:avLst/>
          </a:prstGeom>
          <a:noFill/>
        </p:spPr>
        <p:txBody>
          <a:bodyPr wrap="square" rtlCol="0">
            <a:spAutoFit/>
          </a:bodyPr>
          <a:lstStyle/>
          <a:p>
            <a:r>
              <a:rPr lang="bn-IN" sz="6600" b="1" dirty="0">
                <a:latin typeface="NikoshBAN" panose="02000000000000000000" pitchFamily="2" charset="0"/>
                <a:cs typeface="NikoshBAN" panose="02000000000000000000" pitchFamily="2" charset="0"/>
              </a:rPr>
              <a:t>১। দুর্নিতি কাহাকে বলে? </a:t>
            </a:r>
          </a:p>
          <a:p>
            <a:r>
              <a:rPr lang="bn-IN" sz="6600" b="1" dirty="0">
                <a:latin typeface="NikoshBAN" panose="02000000000000000000" pitchFamily="2" charset="0"/>
                <a:cs typeface="NikoshBAN" panose="02000000000000000000" pitchFamily="2" charset="0"/>
              </a:rPr>
              <a:t>২।দুর্নিতির হুকুম কি? </a:t>
            </a:r>
            <a:endParaRPr lang="en-US" sz="6600" b="1" dirty="0">
              <a:latin typeface="NikoshBAN" panose="02000000000000000000" pitchFamily="2" charset="0"/>
              <a:cs typeface="NikoshBAN" panose="02000000000000000000" pitchFamily="2" charset="0"/>
            </a:endParaRPr>
          </a:p>
        </p:txBody>
      </p:sp>
      <p:pic>
        <p:nvPicPr>
          <p:cNvPr id="4" name="Content Placeholder 6">
            <a:extLst>
              <a:ext uri="{FF2B5EF4-FFF2-40B4-BE49-F238E27FC236}">
                <a16:creationId xmlns:a16="http://schemas.microsoft.com/office/drawing/2014/main" id="{5C5A48DF-6B45-4281-BF5B-95E0262333A4}"/>
              </a:ext>
            </a:extLst>
          </p:cNvPr>
          <p:cNvPicPr>
            <a:picLocks noChangeAspect="1"/>
          </p:cNvPicPr>
          <p:nvPr/>
        </p:nvPicPr>
        <p:blipFill>
          <a:blip r:embed="rId2"/>
          <a:stretch>
            <a:fillRect/>
          </a:stretch>
        </p:blipFill>
        <p:spPr>
          <a:xfrm>
            <a:off x="130041" y="112045"/>
            <a:ext cx="1911486" cy="1713580"/>
          </a:xfrm>
          <a:prstGeom prst="rect">
            <a:avLst/>
          </a:prstGeom>
        </p:spPr>
      </p:pic>
      <p:pic>
        <p:nvPicPr>
          <p:cNvPr id="5" name="Picture 4">
            <a:extLst>
              <a:ext uri="{FF2B5EF4-FFF2-40B4-BE49-F238E27FC236}">
                <a16:creationId xmlns:a16="http://schemas.microsoft.com/office/drawing/2014/main" id="{4C951607-92B3-408E-B277-2327FF955825}"/>
              </a:ext>
            </a:extLst>
          </p:cNvPr>
          <p:cNvPicPr>
            <a:picLocks noChangeAspect="1"/>
          </p:cNvPicPr>
          <p:nvPr/>
        </p:nvPicPr>
        <p:blipFill>
          <a:blip r:embed="rId3"/>
          <a:stretch>
            <a:fillRect/>
          </a:stretch>
        </p:blipFill>
        <p:spPr>
          <a:xfrm>
            <a:off x="10277690" y="0"/>
            <a:ext cx="1914310" cy="1713124"/>
          </a:xfrm>
          <a:prstGeom prst="rect">
            <a:avLst/>
          </a:prstGeom>
        </p:spPr>
      </p:pic>
    </p:spTree>
    <p:extLst>
      <p:ext uri="{BB962C8B-B14F-4D97-AF65-F5344CB8AC3E}">
        <p14:creationId xmlns:p14="http://schemas.microsoft.com/office/powerpoint/2010/main" val="28791824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B38F9C-5DFC-4F8F-A672-8875FE19DAC2}"/>
              </a:ext>
            </a:extLst>
          </p:cNvPr>
          <p:cNvSpPr txBox="1"/>
          <p:nvPr/>
        </p:nvSpPr>
        <p:spPr>
          <a:xfrm>
            <a:off x="3500846" y="548640"/>
            <a:ext cx="4572000" cy="923330"/>
          </a:xfrm>
          <a:prstGeom prst="rect">
            <a:avLst/>
          </a:prstGeom>
          <a:noFill/>
        </p:spPr>
        <p:txBody>
          <a:bodyPr wrap="square" rtlCol="0">
            <a:spAutoFit/>
          </a:bodyPr>
          <a:lstStyle/>
          <a:p>
            <a:r>
              <a:rPr lang="bn-IN" sz="5400" b="1" dirty="0">
                <a:latin typeface="NikoshBAN" panose="02000000000000000000" pitchFamily="2" charset="0"/>
                <a:cs typeface="NikoshBAN" panose="02000000000000000000" pitchFamily="2" charset="0"/>
              </a:rPr>
              <a:t>বাড়ির কাজ </a:t>
            </a:r>
            <a:endParaRPr lang="en-US" sz="54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DC7FECC6-268E-4CC6-BF68-7C3A7C71CA83}"/>
              </a:ext>
            </a:extLst>
          </p:cNvPr>
          <p:cNvSpPr txBox="1"/>
          <p:nvPr/>
        </p:nvSpPr>
        <p:spPr>
          <a:xfrm>
            <a:off x="757647" y="1985554"/>
            <a:ext cx="7837714" cy="2585323"/>
          </a:xfrm>
          <a:prstGeom prst="rect">
            <a:avLst/>
          </a:prstGeom>
          <a:noFill/>
        </p:spPr>
        <p:txBody>
          <a:bodyPr wrap="square" rtlCol="0">
            <a:spAutoFit/>
          </a:bodyPr>
          <a:lstStyle/>
          <a:p>
            <a:r>
              <a:rPr lang="bn-IN" sz="5400" dirty="0">
                <a:latin typeface="NikoshBAN" panose="02000000000000000000" pitchFamily="2" charset="0"/>
                <a:cs typeface="NikoshBAN" panose="02000000000000000000" pitchFamily="2" charset="0"/>
              </a:rPr>
              <a:t>তোমার সমাজে সংঘটিত দুর্নিতি গুলো চিহ্নিত কর এবং তা থেকে পরিত্রানের উপায় বর্ননা কর </a:t>
            </a:r>
            <a:endParaRPr lang="en-US" sz="5400" dirty="0">
              <a:latin typeface="NikoshBAN" panose="02000000000000000000" pitchFamily="2" charset="0"/>
              <a:cs typeface="NikoshBAN" panose="02000000000000000000" pitchFamily="2" charset="0"/>
            </a:endParaRPr>
          </a:p>
        </p:txBody>
      </p:sp>
      <p:grpSp>
        <p:nvGrpSpPr>
          <p:cNvPr id="4" name="Group 3">
            <a:extLst>
              <a:ext uri="{FF2B5EF4-FFF2-40B4-BE49-F238E27FC236}">
                <a16:creationId xmlns:a16="http://schemas.microsoft.com/office/drawing/2014/main" id="{5202C8C7-07A8-4A74-BAF4-BC00FC707605}"/>
              </a:ext>
            </a:extLst>
          </p:cNvPr>
          <p:cNvGrpSpPr/>
          <p:nvPr/>
        </p:nvGrpSpPr>
        <p:grpSpPr>
          <a:xfrm>
            <a:off x="9268902" y="0"/>
            <a:ext cx="2408599" cy="2161309"/>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5" name="Picture 4">
              <a:extLst>
                <a:ext uri="{FF2B5EF4-FFF2-40B4-BE49-F238E27FC236}">
                  <a16:creationId xmlns:a16="http://schemas.microsoft.com/office/drawing/2014/main" id="{70A38F2A-FFC2-4DFD-B8B8-EDD07AAC9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6" name="Rectangle 3">
              <a:extLst>
                <a:ext uri="{FF2B5EF4-FFF2-40B4-BE49-F238E27FC236}">
                  <a16:creationId xmlns:a16="http://schemas.microsoft.com/office/drawing/2014/main" id="{60E4D9D5-0A06-42B1-9F41-4BA5B8CC33B4}"/>
                </a:ext>
              </a:extLst>
            </p:cNvPr>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pic>
        <p:nvPicPr>
          <p:cNvPr id="7" name="Picture 6">
            <a:extLst>
              <a:ext uri="{FF2B5EF4-FFF2-40B4-BE49-F238E27FC236}">
                <a16:creationId xmlns:a16="http://schemas.microsoft.com/office/drawing/2014/main" id="{3AFB3E6A-94FA-4378-AC2E-70375721ADE1}"/>
              </a:ext>
            </a:extLst>
          </p:cNvPr>
          <p:cNvPicPr>
            <a:picLocks noChangeAspect="1"/>
          </p:cNvPicPr>
          <p:nvPr/>
        </p:nvPicPr>
        <p:blipFill>
          <a:blip r:embed="rId3"/>
          <a:stretch>
            <a:fillRect/>
          </a:stretch>
        </p:blipFill>
        <p:spPr>
          <a:xfrm>
            <a:off x="0" y="0"/>
            <a:ext cx="2066976" cy="1852971"/>
          </a:xfrm>
          <a:prstGeom prst="rect">
            <a:avLst/>
          </a:prstGeom>
        </p:spPr>
      </p:pic>
      <p:pic>
        <p:nvPicPr>
          <p:cNvPr id="9" name="Picture 8">
            <a:extLst>
              <a:ext uri="{FF2B5EF4-FFF2-40B4-BE49-F238E27FC236}">
                <a16:creationId xmlns:a16="http://schemas.microsoft.com/office/drawing/2014/main" id="{F4CE16E2-5A16-435D-A75C-A65961A69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1590" y="2465886"/>
            <a:ext cx="4205546" cy="3373211"/>
          </a:xfrm>
          <a:prstGeom prst="rect">
            <a:avLst/>
          </a:prstGeom>
        </p:spPr>
      </p:pic>
    </p:spTree>
    <p:extLst>
      <p:ext uri="{BB962C8B-B14F-4D97-AF65-F5344CB8AC3E}">
        <p14:creationId xmlns:p14="http://schemas.microsoft.com/office/powerpoint/2010/main" val="38597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ppt_x</p:attrName>
                                        </p:attrNameLst>
                                      </p:cBhvr>
                                      <p:tavLst>
                                        <p:tav tm="0">
                                          <p:val>
                                            <p:fltVal val="0.5"/>
                                          </p:val>
                                        </p:tav>
                                        <p:tav tm="100000">
                                          <p:val>
                                            <p:strVal val="#ppt_x"/>
                                          </p:val>
                                        </p:tav>
                                      </p:tavLst>
                                    </p:anim>
                                    <p:anim calcmode="lin" valueType="num">
                                      <p:cBhvr>
                                        <p:cTn id="10" dur="5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14"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48794-2AF3-4E52-82C9-3D3F22EDCE41}"/>
              </a:ext>
            </a:extLst>
          </p:cNvPr>
          <p:cNvSpPr>
            <a:spLocks noGrp="1"/>
          </p:cNvSpPr>
          <p:nvPr>
            <p:ph type="title"/>
          </p:nvPr>
        </p:nvSpPr>
        <p:spPr>
          <a:xfrm>
            <a:off x="707923" y="365125"/>
            <a:ext cx="10645877" cy="4331567"/>
          </a:xfrm>
        </p:spPr>
        <p:txBody>
          <a:bodyPr>
            <a:normAutofit fontScale="90000"/>
          </a:bodyPr>
          <a:lstStyle/>
          <a:p>
            <a:pPr algn="ctr"/>
            <a:r>
              <a:rPr lang="bn-IN" dirty="0"/>
              <a:t>  </a:t>
            </a:r>
            <a:r>
              <a:rPr lang="bn-IN" sz="8900" dirty="0">
                <a:latin typeface="NikoshBAN" panose="02000000000000000000" pitchFamily="2" charset="0"/>
                <a:cs typeface="NikoshBAN" panose="02000000000000000000" pitchFamily="2" charset="0"/>
              </a:rPr>
              <a:t>আল্লাহ হাফেজ </a:t>
            </a:r>
            <a:br>
              <a:rPr lang="bn-IN" sz="16600" dirty="0">
                <a:latin typeface="NikoshBAN" panose="02000000000000000000" pitchFamily="2" charset="0"/>
                <a:cs typeface="NikoshBAN" panose="02000000000000000000" pitchFamily="2" charset="0"/>
              </a:rPr>
            </a:br>
            <a:r>
              <a:rPr lang="bn-IN" sz="16600" dirty="0">
                <a:latin typeface="NikoshBAN" panose="02000000000000000000" pitchFamily="2" charset="0"/>
                <a:cs typeface="NikoshBAN" panose="02000000000000000000" pitchFamily="2" charset="0"/>
              </a:rPr>
              <a:t>সবাইকে ধন্যবাদ </a:t>
            </a:r>
            <a:endParaRPr lang="en-US" dirty="0">
              <a:latin typeface="NikoshBAN" panose="02000000000000000000" pitchFamily="2" charset="0"/>
              <a:cs typeface="NikoshBAN" panose="02000000000000000000" pitchFamily="2" charset="0"/>
            </a:endParaRPr>
          </a:p>
        </p:txBody>
      </p:sp>
      <p:grpSp>
        <p:nvGrpSpPr>
          <p:cNvPr id="4" name="Group 3">
            <a:extLst>
              <a:ext uri="{FF2B5EF4-FFF2-40B4-BE49-F238E27FC236}">
                <a16:creationId xmlns:a16="http://schemas.microsoft.com/office/drawing/2014/main" id="{BEF60D62-2AA2-4DE8-942E-B980B1807B4F}"/>
              </a:ext>
            </a:extLst>
          </p:cNvPr>
          <p:cNvGrpSpPr/>
          <p:nvPr/>
        </p:nvGrpSpPr>
        <p:grpSpPr>
          <a:xfrm>
            <a:off x="9268902" y="0"/>
            <a:ext cx="2408599" cy="2161309"/>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5" name="Picture 4">
              <a:extLst>
                <a:ext uri="{FF2B5EF4-FFF2-40B4-BE49-F238E27FC236}">
                  <a16:creationId xmlns:a16="http://schemas.microsoft.com/office/drawing/2014/main" id="{F5AFBA05-C7F7-47B4-B0A9-B22784CE0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6" name="Rectangle 3">
              <a:extLst>
                <a:ext uri="{FF2B5EF4-FFF2-40B4-BE49-F238E27FC236}">
                  <a16:creationId xmlns:a16="http://schemas.microsoft.com/office/drawing/2014/main" id="{A92DBC16-5BBB-4050-8D6D-1F58362E8748}"/>
                </a:ext>
              </a:extLst>
            </p:cNvPr>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grpSp>
        <p:nvGrpSpPr>
          <p:cNvPr id="7" name="Group 6">
            <a:extLst>
              <a:ext uri="{FF2B5EF4-FFF2-40B4-BE49-F238E27FC236}">
                <a16:creationId xmlns:a16="http://schemas.microsoft.com/office/drawing/2014/main" id="{5997645D-4815-49E9-BD63-13187BCF9005}"/>
              </a:ext>
            </a:extLst>
          </p:cNvPr>
          <p:cNvGrpSpPr/>
          <p:nvPr/>
        </p:nvGrpSpPr>
        <p:grpSpPr>
          <a:xfrm>
            <a:off x="-366100" y="-285497"/>
            <a:ext cx="2408599" cy="2161309"/>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8" name="Picture 7">
              <a:extLst>
                <a:ext uri="{FF2B5EF4-FFF2-40B4-BE49-F238E27FC236}">
                  <a16:creationId xmlns:a16="http://schemas.microsoft.com/office/drawing/2014/main" id="{0CBF3BE7-C530-4A41-A862-9A0AC60F1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9" name="Rectangle 3">
              <a:extLst>
                <a:ext uri="{FF2B5EF4-FFF2-40B4-BE49-F238E27FC236}">
                  <a16:creationId xmlns:a16="http://schemas.microsoft.com/office/drawing/2014/main" id="{A9FE0EAB-C8C4-4736-A048-CA9A4A5A966F}"/>
                </a:ext>
              </a:extLst>
            </p:cNvPr>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pic>
        <p:nvPicPr>
          <p:cNvPr id="10" name="Content Placeholder 9">
            <a:extLst>
              <a:ext uri="{FF2B5EF4-FFF2-40B4-BE49-F238E27FC236}">
                <a16:creationId xmlns:a16="http://schemas.microsoft.com/office/drawing/2014/main" id="{A898F230-FCAF-460A-9B79-94530290EF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3645" y="3638636"/>
            <a:ext cx="9104709" cy="4011972"/>
          </a:xfrm>
          <a:prstGeom prst="rect">
            <a:avLst/>
          </a:prstGeom>
        </p:spPr>
      </p:pic>
    </p:spTree>
    <p:extLst>
      <p:ext uri="{BB962C8B-B14F-4D97-AF65-F5344CB8AC3E}">
        <p14:creationId xmlns:p14="http://schemas.microsoft.com/office/powerpoint/2010/main" val="26461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ppt_x</p:attrName>
                                        </p:attrNameLst>
                                      </p:cBhvr>
                                      <p:tavLst>
                                        <p:tav tm="0">
                                          <p:val>
                                            <p:fltVal val="0.5"/>
                                          </p:val>
                                        </p:tav>
                                        <p:tav tm="100000">
                                          <p:val>
                                            <p:strVal val="#ppt_x"/>
                                          </p:val>
                                        </p:tav>
                                      </p:tavLst>
                                    </p:anim>
                                    <p:anim calcmode="lin" valueType="num">
                                      <p:cBhvr>
                                        <p:cTn id="10" dur="50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0" fill="hold"/>
                                        <p:tgtEl>
                                          <p:spTgt spid="7"/>
                                        </p:tgtEl>
                                        <p:attrNameLst>
                                          <p:attrName>ppt_w</p:attrName>
                                        </p:attrNameLst>
                                      </p:cBhvr>
                                      <p:tavLst>
                                        <p:tav tm="0">
                                          <p:val>
                                            <p:fltVal val="0"/>
                                          </p:val>
                                        </p:tav>
                                        <p:tav tm="100000">
                                          <p:val>
                                            <p:strVal val="#ppt_w"/>
                                          </p:val>
                                        </p:tav>
                                      </p:tavLst>
                                    </p:anim>
                                    <p:anim calcmode="lin" valueType="num">
                                      <p:cBhvr>
                                        <p:cTn id="14" dur="5000" fill="hold"/>
                                        <p:tgtEl>
                                          <p:spTgt spid="7"/>
                                        </p:tgtEl>
                                        <p:attrNameLst>
                                          <p:attrName>ppt_h</p:attrName>
                                        </p:attrNameLst>
                                      </p:cBhvr>
                                      <p:tavLst>
                                        <p:tav tm="0">
                                          <p:val>
                                            <p:fltVal val="0"/>
                                          </p:val>
                                        </p:tav>
                                        <p:tav tm="100000">
                                          <p:val>
                                            <p:strVal val="#ppt_h"/>
                                          </p:val>
                                        </p:tav>
                                      </p:tavLst>
                                    </p:anim>
                                    <p:anim calcmode="lin" valueType="num">
                                      <p:cBhvr>
                                        <p:cTn id="15" dur="5000" fill="hold"/>
                                        <p:tgtEl>
                                          <p:spTgt spid="7"/>
                                        </p:tgtEl>
                                        <p:attrNameLst>
                                          <p:attrName>ppt_x</p:attrName>
                                        </p:attrNameLst>
                                      </p:cBhvr>
                                      <p:tavLst>
                                        <p:tav tm="0">
                                          <p:val>
                                            <p:fltVal val="0.5"/>
                                          </p:val>
                                        </p:tav>
                                        <p:tav tm="100000">
                                          <p:val>
                                            <p:strVal val="#ppt_x"/>
                                          </p:val>
                                        </p:tav>
                                      </p:tavLst>
                                    </p:anim>
                                    <p:anim calcmode="lin" valueType="num">
                                      <p:cBhvr>
                                        <p:cTn id="16" dur="5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by="(-#ppt_w*2)" calcmode="lin" valueType="num">
                                      <p:cBhvr rctx="PPT">
                                        <p:cTn id="21" dur="500" autoRev="1" fill="hold">
                                          <p:stCondLst>
                                            <p:cond delay="0"/>
                                          </p:stCondLst>
                                        </p:cTn>
                                        <p:tgtEl>
                                          <p:spTgt spid="2"/>
                                        </p:tgtEl>
                                        <p:attrNameLst>
                                          <p:attrName>ppt_w</p:attrName>
                                        </p:attrNameLst>
                                      </p:cBhvr>
                                    </p:anim>
                                    <p:anim by="(#ppt_w*0.50)" calcmode="lin" valueType="num">
                                      <p:cBhvr>
                                        <p:cTn id="22" dur="500" decel="50000" autoRev="1" fill="hold">
                                          <p:stCondLst>
                                            <p:cond delay="0"/>
                                          </p:stCondLst>
                                        </p:cTn>
                                        <p:tgtEl>
                                          <p:spTgt spid="2"/>
                                        </p:tgtEl>
                                        <p:attrNameLst>
                                          <p:attrName>ppt_x</p:attrName>
                                        </p:attrNameLst>
                                      </p:cBhvr>
                                    </p:anim>
                                    <p:anim from="(-#ppt_h/2)" to="(#ppt_y)" calcmode="lin" valueType="num">
                                      <p:cBhvr>
                                        <p:cTn id="23" dur="1000" fill="hold">
                                          <p:stCondLst>
                                            <p:cond delay="0"/>
                                          </p:stCondLst>
                                        </p:cTn>
                                        <p:tgtEl>
                                          <p:spTgt spid="2"/>
                                        </p:tgtEl>
                                        <p:attrNameLst>
                                          <p:attrName>ppt_y</p:attrName>
                                        </p:attrNameLst>
                                      </p:cBhvr>
                                    </p:anim>
                                    <p:animRot by="21600000">
                                      <p:cBhvr>
                                        <p:cTn id="24" dur="1000" fill="hold">
                                          <p:stCondLst>
                                            <p:cond delay="0"/>
                                          </p:stCondLst>
                                        </p:cTn>
                                        <p:tgtEl>
                                          <p:spTgt spid="2"/>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DBBE-9042-4CB7-A09D-72994369FB42}"/>
              </a:ext>
            </a:extLst>
          </p:cNvPr>
          <p:cNvSpPr>
            <a:spLocks noGrp="1"/>
          </p:cNvSpPr>
          <p:nvPr>
            <p:ph type="title"/>
          </p:nvPr>
        </p:nvSpPr>
        <p:spPr/>
        <p:txBody>
          <a:bodyPr>
            <a:normAutofit fontScale="90000"/>
          </a:bodyPr>
          <a:lstStyle/>
          <a:p>
            <a:pPr algn="ctr"/>
            <a:r>
              <a:rPr lang="bn-IN" sz="8800" dirty="0">
                <a:latin typeface="NikoshBAN" panose="02000000000000000000" pitchFamily="2" charset="0"/>
                <a:cs typeface="NikoshBAN" panose="02000000000000000000" pitchFamily="2" charset="0"/>
              </a:rPr>
              <a:t>শিক্ষক পরিচিতি </a:t>
            </a:r>
            <a:endParaRPr lang="en-US" sz="88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02AD95B6-926A-4C91-BA35-57389F237AE1}"/>
              </a:ext>
            </a:extLst>
          </p:cNvPr>
          <p:cNvSpPr>
            <a:spLocks noGrp="1"/>
          </p:cNvSpPr>
          <p:nvPr>
            <p:ph idx="1"/>
          </p:nvPr>
        </p:nvSpPr>
        <p:spPr/>
        <p:txBody>
          <a:bodyPr>
            <a:normAutofit/>
          </a:bodyPr>
          <a:lstStyle/>
          <a:p>
            <a:r>
              <a:rPr lang="bn-IN" sz="4800" dirty="0">
                <a:latin typeface="NikoshBAN" panose="02000000000000000000" pitchFamily="2" charset="0"/>
                <a:cs typeface="NikoshBAN" panose="02000000000000000000" pitchFamily="2" charset="0"/>
              </a:rPr>
              <a:t>মোঃ মুরশিদুর রহমান </a:t>
            </a:r>
          </a:p>
          <a:p>
            <a:r>
              <a:rPr lang="bn-IN" sz="4800" dirty="0">
                <a:latin typeface="NikoshBAN" panose="02000000000000000000" pitchFamily="2" charset="0"/>
                <a:cs typeface="NikoshBAN" panose="02000000000000000000" pitchFamily="2" charset="0"/>
              </a:rPr>
              <a:t>ইবতেদায়ি ক্বারি </a:t>
            </a:r>
          </a:p>
          <a:p>
            <a:r>
              <a:rPr lang="bn-IN" sz="4800" dirty="0">
                <a:latin typeface="NikoshBAN" panose="02000000000000000000" pitchFamily="2" charset="0"/>
                <a:cs typeface="NikoshBAN" panose="02000000000000000000" pitchFamily="2" charset="0"/>
              </a:rPr>
              <a:t>খিলবাইছা রাহঃমানিয়া ফাজিল মাদরাসা </a:t>
            </a:r>
          </a:p>
          <a:p>
            <a:r>
              <a:rPr lang="bn-IN" sz="4800" dirty="0">
                <a:latin typeface="NikoshBAN" panose="02000000000000000000" pitchFamily="2" charset="0"/>
                <a:cs typeface="NikoshBAN" panose="02000000000000000000" pitchFamily="2" charset="0"/>
              </a:rPr>
              <a:t>সদর লক্ষ্মীপুর । </a:t>
            </a:r>
            <a:endParaRPr lang="en-US" sz="4800" dirty="0">
              <a:latin typeface="NikoshBAN" panose="02000000000000000000" pitchFamily="2" charset="0"/>
              <a:cs typeface="NikoshBAN" panose="02000000000000000000" pitchFamily="2" charset="0"/>
            </a:endParaRPr>
          </a:p>
        </p:txBody>
      </p:sp>
      <p:pic>
        <p:nvPicPr>
          <p:cNvPr id="14" name="Picture 13">
            <a:extLst>
              <a:ext uri="{FF2B5EF4-FFF2-40B4-BE49-F238E27FC236}">
                <a16:creationId xmlns:a16="http://schemas.microsoft.com/office/drawing/2014/main" id="{56519ABF-3758-4DE3-BA07-D181242ACADE}"/>
              </a:ext>
            </a:extLst>
          </p:cNvPr>
          <p:cNvPicPr>
            <a:picLocks noChangeAspect="1"/>
          </p:cNvPicPr>
          <p:nvPr/>
        </p:nvPicPr>
        <p:blipFill rotWithShape="1">
          <a:blip r:embed="rId2">
            <a:extLst>
              <a:ext uri="{28A0092B-C50C-407E-A947-70E740481C1C}">
                <a14:useLocalDpi xmlns:a14="http://schemas.microsoft.com/office/drawing/2010/main" val="0"/>
              </a:ext>
            </a:extLst>
          </a:blip>
          <a:srcRect t="25994"/>
          <a:stretch/>
        </p:blipFill>
        <p:spPr>
          <a:xfrm>
            <a:off x="7414315" y="2564847"/>
            <a:ext cx="4530189" cy="4020999"/>
          </a:xfrm>
          <a:prstGeom prst="rect">
            <a:avLst/>
          </a:prstGeom>
        </p:spPr>
      </p:pic>
      <p:grpSp>
        <p:nvGrpSpPr>
          <p:cNvPr id="7" name="Group 6">
            <a:extLst>
              <a:ext uri="{FF2B5EF4-FFF2-40B4-BE49-F238E27FC236}">
                <a16:creationId xmlns:a16="http://schemas.microsoft.com/office/drawing/2014/main" id="{1030CC45-A96B-4846-8D61-B52D22104D8F}"/>
              </a:ext>
            </a:extLst>
          </p:cNvPr>
          <p:cNvGrpSpPr/>
          <p:nvPr/>
        </p:nvGrpSpPr>
        <p:grpSpPr>
          <a:xfrm>
            <a:off x="9679409" y="272154"/>
            <a:ext cx="2265095" cy="1889155"/>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8" name="Picture 7">
              <a:extLst>
                <a:ext uri="{FF2B5EF4-FFF2-40B4-BE49-F238E27FC236}">
                  <a16:creationId xmlns:a16="http://schemas.microsoft.com/office/drawing/2014/main" id="{23365350-2630-455E-AD26-FE71362BE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10" name="Rectangle 3">
              <a:extLst>
                <a:ext uri="{FF2B5EF4-FFF2-40B4-BE49-F238E27FC236}">
                  <a16:creationId xmlns:a16="http://schemas.microsoft.com/office/drawing/2014/main" id="{D125907D-A4BC-44CE-92A8-3090FC43CD34}"/>
                </a:ext>
              </a:extLst>
            </p:cNvPr>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grpSp>
        <p:nvGrpSpPr>
          <p:cNvPr id="11" name="Group 10">
            <a:extLst>
              <a:ext uri="{FF2B5EF4-FFF2-40B4-BE49-F238E27FC236}">
                <a16:creationId xmlns:a16="http://schemas.microsoft.com/office/drawing/2014/main" id="{20242C5F-81EA-4102-8687-B65BA0C97F4F}"/>
              </a:ext>
            </a:extLst>
          </p:cNvPr>
          <p:cNvGrpSpPr/>
          <p:nvPr/>
        </p:nvGrpSpPr>
        <p:grpSpPr>
          <a:xfrm>
            <a:off x="-182880" y="365125"/>
            <a:ext cx="2408599" cy="901972"/>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12" name="Picture 11">
              <a:extLst>
                <a:ext uri="{FF2B5EF4-FFF2-40B4-BE49-F238E27FC236}">
                  <a16:creationId xmlns:a16="http://schemas.microsoft.com/office/drawing/2014/main" id="{635DA0E1-0DB7-458B-AB7E-A4E2457E5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13" name="Rectangle 3">
              <a:extLst>
                <a:ext uri="{FF2B5EF4-FFF2-40B4-BE49-F238E27FC236}">
                  <a16:creationId xmlns:a16="http://schemas.microsoft.com/office/drawing/2014/main" id="{F447A874-541B-4D8E-8D86-1DBD5BC90AC3}"/>
                </a:ext>
              </a:extLst>
            </p:cNvPr>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spTree>
    <p:extLst>
      <p:ext uri="{BB962C8B-B14F-4D97-AF65-F5344CB8AC3E}">
        <p14:creationId xmlns:p14="http://schemas.microsoft.com/office/powerpoint/2010/main" val="8541345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8" fill="hold" nodeType="clickEffect">
                                  <p:stCondLst>
                                    <p:cond delay="0"/>
                                  </p:stCondLst>
                                  <p:childTnLst>
                                    <p:animEffect transition="out" filter="wheel(8)">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par>
                                <p:cTn id="8" presetID="23" presetClass="entr" presetSubtype="52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0" fill="hold"/>
                                        <p:tgtEl>
                                          <p:spTgt spid="7"/>
                                        </p:tgtEl>
                                        <p:attrNameLst>
                                          <p:attrName>ppt_w</p:attrName>
                                        </p:attrNameLst>
                                      </p:cBhvr>
                                      <p:tavLst>
                                        <p:tav tm="0">
                                          <p:val>
                                            <p:fltVal val="0"/>
                                          </p:val>
                                        </p:tav>
                                        <p:tav tm="100000">
                                          <p:val>
                                            <p:strVal val="#ppt_w"/>
                                          </p:val>
                                        </p:tav>
                                      </p:tavLst>
                                    </p:anim>
                                    <p:anim calcmode="lin" valueType="num">
                                      <p:cBhvr>
                                        <p:cTn id="11" dur="5000" fill="hold"/>
                                        <p:tgtEl>
                                          <p:spTgt spid="7"/>
                                        </p:tgtEl>
                                        <p:attrNameLst>
                                          <p:attrName>ppt_h</p:attrName>
                                        </p:attrNameLst>
                                      </p:cBhvr>
                                      <p:tavLst>
                                        <p:tav tm="0">
                                          <p:val>
                                            <p:fltVal val="0"/>
                                          </p:val>
                                        </p:tav>
                                        <p:tav tm="100000">
                                          <p:val>
                                            <p:strVal val="#ppt_h"/>
                                          </p:val>
                                        </p:tav>
                                      </p:tavLst>
                                    </p:anim>
                                    <p:anim calcmode="lin" valueType="num">
                                      <p:cBhvr>
                                        <p:cTn id="12" dur="5000" fill="hold"/>
                                        <p:tgtEl>
                                          <p:spTgt spid="7"/>
                                        </p:tgtEl>
                                        <p:attrNameLst>
                                          <p:attrName>ppt_x</p:attrName>
                                        </p:attrNameLst>
                                      </p:cBhvr>
                                      <p:tavLst>
                                        <p:tav tm="0">
                                          <p:val>
                                            <p:fltVal val="0.5"/>
                                          </p:val>
                                        </p:tav>
                                        <p:tav tm="100000">
                                          <p:val>
                                            <p:strVal val="#ppt_x"/>
                                          </p:val>
                                        </p:tav>
                                      </p:tavLst>
                                    </p:anim>
                                    <p:anim calcmode="lin" valueType="num">
                                      <p:cBhvr>
                                        <p:cTn id="13" dur="5000" fill="hold"/>
                                        <p:tgtEl>
                                          <p:spTgt spid="7"/>
                                        </p:tgtEl>
                                        <p:attrNameLst>
                                          <p:attrName>ppt_y</p:attrName>
                                        </p:attrNameLst>
                                      </p:cBhvr>
                                      <p:tavLst>
                                        <p:tav tm="0">
                                          <p:val>
                                            <p:fltVal val="0.5"/>
                                          </p:val>
                                        </p:tav>
                                        <p:tav tm="100000">
                                          <p:val>
                                            <p:strVal val="#ppt_y"/>
                                          </p:val>
                                        </p:tav>
                                      </p:tavLst>
                                    </p:anim>
                                  </p:childTnLst>
                                </p:cTn>
                              </p:par>
                              <p:par>
                                <p:cTn id="14" presetID="23" presetClass="entr" presetSubtype="52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0" fill="hold"/>
                                        <p:tgtEl>
                                          <p:spTgt spid="11"/>
                                        </p:tgtEl>
                                        <p:attrNameLst>
                                          <p:attrName>ppt_w</p:attrName>
                                        </p:attrNameLst>
                                      </p:cBhvr>
                                      <p:tavLst>
                                        <p:tav tm="0">
                                          <p:val>
                                            <p:fltVal val="0"/>
                                          </p:val>
                                        </p:tav>
                                        <p:tav tm="100000">
                                          <p:val>
                                            <p:strVal val="#ppt_w"/>
                                          </p:val>
                                        </p:tav>
                                      </p:tavLst>
                                    </p:anim>
                                    <p:anim calcmode="lin" valueType="num">
                                      <p:cBhvr>
                                        <p:cTn id="17" dur="5000" fill="hold"/>
                                        <p:tgtEl>
                                          <p:spTgt spid="11"/>
                                        </p:tgtEl>
                                        <p:attrNameLst>
                                          <p:attrName>ppt_h</p:attrName>
                                        </p:attrNameLst>
                                      </p:cBhvr>
                                      <p:tavLst>
                                        <p:tav tm="0">
                                          <p:val>
                                            <p:fltVal val="0"/>
                                          </p:val>
                                        </p:tav>
                                        <p:tav tm="100000">
                                          <p:val>
                                            <p:strVal val="#ppt_h"/>
                                          </p:val>
                                        </p:tav>
                                      </p:tavLst>
                                    </p:anim>
                                    <p:anim calcmode="lin" valueType="num">
                                      <p:cBhvr>
                                        <p:cTn id="18" dur="5000" fill="hold"/>
                                        <p:tgtEl>
                                          <p:spTgt spid="11"/>
                                        </p:tgtEl>
                                        <p:attrNameLst>
                                          <p:attrName>ppt_x</p:attrName>
                                        </p:attrNameLst>
                                      </p:cBhvr>
                                      <p:tavLst>
                                        <p:tav tm="0">
                                          <p:val>
                                            <p:fltVal val="0.5"/>
                                          </p:val>
                                        </p:tav>
                                        <p:tav tm="100000">
                                          <p:val>
                                            <p:strVal val="#ppt_x"/>
                                          </p:val>
                                        </p:tav>
                                      </p:tavLst>
                                    </p:anim>
                                    <p:anim calcmode="lin" valueType="num">
                                      <p:cBhvr>
                                        <p:cTn id="19" dur="50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1"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anim calcmode="lin" valueType="num">
                                      <p:cBhvr>
                                        <p:cTn id="32" dur="2000" fill="hold"/>
                                        <p:tgtEl>
                                          <p:spTgt spid="2"/>
                                        </p:tgtEl>
                                        <p:attrNameLst>
                                          <p:attrName>ppt_w</p:attrName>
                                        </p:attrNameLst>
                                      </p:cBhvr>
                                      <p:tavLst>
                                        <p:tav tm="0" fmla="#ppt_w*sin(2.5*pi*$)">
                                          <p:val>
                                            <p:fltVal val="0"/>
                                          </p:val>
                                        </p:tav>
                                        <p:tav tm="100000">
                                          <p:val>
                                            <p:fltVal val="1"/>
                                          </p:val>
                                        </p:tav>
                                      </p:tavLst>
                                    </p:anim>
                                    <p:anim calcmode="lin" valueType="num">
                                      <p:cBhvr>
                                        <p:cTn id="3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702E-3C7F-46E4-8B06-A084E9F63F45}"/>
              </a:ext>
            </a:extLst>
          </p:cNvPr>
          <p:cNvSpPr>
            <a:spLocks noGrp="1"/>
          </p:cNvSpPr>
          <p:nvPr>
            <p:ph type="title"/>
          </p:nvPr>
        </p:nvSpPr>
        <p:spPr/>
        <p:txBody>
          <a:bodyPr/>
          <a:lstStyle/>
          <a:p>
            <a:pPr algn="ctr"/>
            <a:r>
              <a:rPr lang="bn-IN" dirty="0"/>
              <a:t>  </a:t>
            </a:r>
            <a:r>
              <a:rPr lang="bn-IN" sz="5400" dirty="0">
                <a:latin typeface="NikoshBAN" panose="02000000000000000000" pitchFamily="2" charset="0"/>
                <a:cs typeface="NikoshBAN" panose="02000000000000000000" pitchFamily="2" charset="0"/>
              </a:rPr>
              <a:t>পাঠ পরিচিতি </a:t>
            </a:r>
            <a:endParaRPr lang="en-US" dirty="0">
              <a:latin typeface="NikoshBAN" panose="02000000000000000000" pitchFamily="2" charset="0"/>
              <a:cs typeface="NikoshBAN" panose="02000000000000000000" pitchFamily="2" charset="0"/>
            </a:endParaRPr>
          </a:p>
        </p:txBody>
      </p:sp>
      <p:pic>
        <p:nvPicPr>
          <p:cNvPr id="5" name="Content Placeholder 4">
            <a:extLst>
              <a:ext uri="{FF2B5EF4-FFF2-40B4-BE49-F238E27FC236}">
                <a16:creationId xmlns:a16="http://schemas.microsoft.com/office/drawing/2014/main" id="{BE3B2D7C-0C43-4105-835B-1E24B9630B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4155" y="2161309"/>
            <a:ext cx="3199645" cy="4351338"/>
          </a:xfrm>
        </p:spPr>
      </p:pic>
      <p:grpSp>
        <p:nvGrpSpPr>
          <p:cNvPr id="6" name="Group 5">
            <a:extLst>
              <a:ext uri="{FF2B5EF4-FFF2-40B4-BE49-F238E27FC236}">
                <a16:creationId xmlns:a16="http://schemas.microsoft.com/office/drawing/2014/main" id="{FC989A0C-A1D0-4367-8003-E7EB08EFF4C9}"/>
              </a:ext>
            </a:extLst>
          </p:cNvPr>
          <p:cNvGrpSpPr/>
          <p:nvPr/>
        </p:nvGrpSpPr>
        <p:grpSpPr>
          <a:xfrm>
            <a:off x="9268902" y="0"/>
            <a:ext cx="2408599" cy="2161309"/>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7" name="Picture 6">
              <a:extLst>
                <a:ext uri="{FF2B5EF4-FFF2-40B4-BE49-F238E27FC236}">
                  <a16:creationId xmlns:a16="http://schemas.microsoft.com/office/drawing/2014/main" id="{1B89E1A9-5728-4128-9872-956A7BA8E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8" name="Rectangle 3">
              <a:extLst>
                <a:ext uri="{FF2B5EF4-FFF2-40B4-BE49-F238E27FC236}">
                  <a16:creationId xmlns:a16="http://schemas.microsoft.com/office/drawing/2014/main" id="{2202F50E-FAA1-485D-B593-234FF9760E88}"/>
                </a:ext>
              </a:extLst>
            </p:cNvPr>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pic>
        <p:nvPicPr>
          <p:cNvPr id="9" name="Picture 8">
            <a:extLst>
              <a:ext uri="{FF2B5EF4-FFF2-40B4-BE49-F238E27FC236}">
                <a16:creationId xmlns:a16="http://schemas.microsoft.com/office/drawing/2014/main" id="{E62A859F-7226-4AD5-9872-B570521F3DE9}"/>
              </a:ext>
            </a:extLst>
          </p:cNvPr>
          <p:cNvPicPr>
            <a:picLocks noChangeAspect="1"/>
          </p:cNvPicPr>
          <p:nvPr/>
        </p:nvPicPr>
        <p:blipFill>
          <a:blip r:embed="rId4"/>
          <a:stretch>
            <a:fillRect/>
          </a:stretch>
        </p:blipFill>
        <p:spPr>
          <a:xfrm>
            <a:off x="-214055" y="-294397"/>
            <a:ext cx="2414225" cy="2164268"/>
          </a:xfrm>
          <a:prstGeom prst="rect">
            <a:avLst/>
          </a:prstGeom>
        </p:spPr>
      </p:pic>
      <p:sp>
        <p:nvSpPr>
          <p:cNvPr id="10" name="TextBox 9">
            <a:extLst>
              <a:ext uri="{FF2B5EF4-FFF2-40B4-BE49-F238E27FC236}">
                <a16:creationId xmlns:a16="http://schemas.microsoft.com/office/drawing/2014/main" id="{633B46F9-9364-410E-9F1C-70574BD029B3}"/>
              </a:ext>
            </a:extLst>
          </p:cNvPr>
          <p:cNvSpPr txBox="1"/>
          <p:nvPr/>
        </p:nvSpPr>
        <p:spPr>
          <a:xfrm>
            <a:off x="838200" y="2979174"/>
            <a:ext cx="6992254" cy="3477875"/>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বিষয়ঃ কুরআন মাজিদ ও তাজভিদ </a:t>
            </a:r>
          </a:p>
          <a:p>
            <a:r>
              <a:rPr lang="bn-IN" sz="4400" dirty="0">
                <a:latin typeface="NikoshBAN" panose="02000000000000000000" pitchFamily="2" charset="0"/>
                <a:cs typeface="NikoshBAN" panose="02000000000000000000" pitchFamily="2" charset="0"/>
              </a:rPr>
              <a:t>শ্রেনিঃ নবম </a:t>
            </a:r>
          </a:p>
          <a:p>
            <a:r>
              <a:rPr lang="bn-IN" sz="4400" dirty="0">
                <a:latin typeface="NikoshBAN" panose="02000000000000000000" pitchFamily="2" charset="0"/>
                <a:cs typeface="NikoshBAN" panose="02000000000000000000" pitchFamily="2" charset="0"/>
              </a:rPr>
              <a:t>অধ্যায়ঃ দ্বিতীয় </a:t>
            </a:r>
          </a:p>
          <a:p>
            <a:r>
              <a:rPr lang="bn-IN" sz="4400" dirty="0">
                <a:latin typeface="NikoshBAN" panose="02000000000000000000" pitchFamily="2" charset="0"/>
                <a:cs typeface="NikoshBAN" panose="02000000000000000000" pitchFamily="2" charset="0"/>
              </a:rPr>
              <a:t>পাঠ ঃ তৃতীয় </a:t>
            </a:r>
          </a:p>
          <a:p>
            <a:r>
              <a:rPr lang="bn-IN" sz="4400" dirty="0">
                <a:latin typeface="NikoshBAN" panose="02000000000000000000" pitchFamily="2" charset="0"/>
                <a:cs typeface="NikoshBAN" panose="02000000000000000000" pitchFamily="2" charset="0"/>
              </a:rPr>
              <a:t>আলোচ্য বিষয়ঃ দুর্নিতি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003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fltVal val="0"/>
                                          </p:val>
                                        </p:tav>
                                        <p:tav tm="100000">
                                          <p:val>
                                            <p:strVal val="#ppt_w"/>
                                          </p:val>
                                        </p:tav>
                                      </p:tavLst>
                                    </p:anim>
                                    <p:anim calcmode="lin" valueType="num">
                                      <p:cBhvr>
                                        <p:cTn id="8" dur="5000" fill="hold"/>
                                        <p:tgtEl>
                                          <p:spTgt spid="6"/>
                                        </p:tgtEl>
                                        <p:attrNameLst>
                                          <p:attrName>ppt_h</p:attrName>
                                        </p:attrNameLst>
                                      </p:cBhvr>
                                      <p:tavLst>
                                        <p:tav tm="0">
                                          <p:val>
                                            <p:fltVal val="0"/>
                                          </p:val>
                                        </p:tav>
                                        <p:tav tm="100000">
                                          <p:val>
                                            <p:strVal val="#ppt_h"/>
                                          </p:val>
                                        </p:tav>
                                      </p:tavLst>
                                    </p:anim>
                                    <p:anim calcmode="lin" valueType="num">
                                      <p:cBhvr>
                                        <p:cTn id="9" dur="5000" fill="hold"/>
                                        <p:tgtEl>
                                          <p:spTgt spid="6"/>
                                        </p:tgtEl>
                                        <p:attrNameLst>
                                          <p:attrName>ppt_x</p:attrName>
                                        </p:attrNameLst>
                                      </p:cBhvr>
                                      <p:tavLst>
                                        <p:tav tm="0">
                                          <p:val>
                                            <p:fltVal val="0.5"/>
                                          </p:val>
                                        </p:tav>
                                        <p:tav tm="100000">
                                          <p:val>
                                            <p:strVal val="#ppt_x"/>
                                          </p:val>
                                        </p:tav>
                                      </p:tavLst>
                                    </p:anim>
                                    <p:anim calcmode="lin" valueType="num">
                                      <p:cBhvr>
                                        <p:cTn id="10" dur="5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B65FC-E7B1-4086-9436-7ADBA0D9E0D5}"/>
              </a:ext>
            </a:extLst>
          </p:cNvPr>
          <p:cNvSpPr>
            <a:spLocks noGrp="1"/>
          </p:cNvSpPr>
          <p:nvPr>
            <p:ph type="title"/>
          </p:nvPr>
        </p:nvSpPr>
        <p:spPr/>
        <p:txBody>
          <a:bodyPr/>
          <a:lstStyle/>
          <a:p>
            <a:pPr algn="ctr"/>
            <a:r>
              <a:rPr lang="bn-IN" sz="7200" dirty="0">
                <a:latin typeface="NikoshBAN" panose="02000000000000000000" pitchFamily="2" charset="0"/>
                <a:cs typeface="NikoshBAN" panose="02000000000000000000" pitchFamily="2" charset="0"/>
              </a:rPr>
              <a:t>শিখনফল</a:t>
            </a:r>
            <a:r>
              <a:rPr lang="bn-IN" dirty="0"/>
              <a:t> </a:t>
            </a:r>
            <a:endParaRPr lang="en-US" dirty="0"/>
          </a:p>
        </p:txBody>
      </p:sp>
      <p:sp>
        <p:nvSpPr>
          <p:cNvPr id="3" name="Content Placeholder 2">
            <a:extLst>
              <a:ext uri="{FF2B5EF4-FFF2-40B4-BE49-F238E27FC236}">
                <a16:creationId xmlns:a16="http://schemas.microsoft.com/office/drawing/2014/main" id="{F4A15203-69E6-4847-B6E6-C8B0B888FB26}"/>
              </a:ext>
            </a:extLst>
          </p:cNvPr>
          <p:cNvSpPr>
            <a:spLocks noGrp="1"/>
          </p:cNvSpPr>
          <p:nvPr>
            <p:ph idx="1"/>
          </p:nvPr>
        </p:nvSpPr>
        <p:spPr>
          <a:xfrm>
            <a:off x="838200" y="2713703"/>
            <a:ext cx="9662652" cy="3463260"/>
          </a:xfrm>
        </p:spPr>
        <p:txBody>
          <a:bodyPr/>
          <a:lstStyle/>
          <a:p>
            <a:r>
              <a:rPr lang="bn-IN" sz="4400" dirty="0">
                <a:latin typeface="NikoshBAN" panose="02000000000000000000" pitchFamily="2" charset="0"/>
                <a:cs typeface="NikoshBAN" panose="02000000000000000000" pitchFamily="2" charset="0"/>
              </a:rPr>
              <a:t>১।দুর্নিতির পরিচয় দিতে পারবে  </a:t>
            </a:r>
          </a:p>
          <a:p>
            <a:r>
              <a:rPr lang="bn-IN" sz="4400" dirty="0">
                <a:latin typeface="NikoshBAN" panose="02000000000000000000" pitchFamily="2" charset="0"/>
                <a:cs typeface="NikoshBAN" panose="02000000000000000000" pitchFamily="2" charset="0"/>
              </a:rPr>
              <a:t>২। দুর্নিতির কুফল বর্ননা করতে পারবে </a:t>
            </a:r>
          </a:p>
          <a:p>
            <a:r>
              <a:rPr lang="bn-IN" sz="4400" dirty="0">
                <a:latin typeface="NikoshBAN" panose="02000000000000000000" pitchFamily="2" charset="0"/>
                <a:cs typeface="NikoshBAN" panose="02000000000000000000" pitchFamily="2" charset="0"/>
              </a:rPr>
              <a:t>৩।দুর্নিতি থেকে পরিত্রানের উপায় জানতে  পারবে </a:t>
            </a:r>
            <a:r>
              <a:rPr lang="bn-IN" dirty="0"/>
              <a:t>। </a:t>
            </a:r>
            <a:endParaRPr lang="en-US" dirty="0"/>
          </a:p>
        </p:txBody>
      </p:sp>
      <p:grpSp>
        <p:nvGrpSpPr>
          <p:cNvPr id="4" name="Group 3">
            <a:extLst>
              <a:ext uri="{FF2B5EF4-FFF2-40B4-BE49-F238E27FC236}">
                <a16:creationId xmlns:a16="http://schemas.microsoft.com/office/drawing/2014/main" id="{9F76B068-D1AD-4DD4-889A-8596B9626765}"/>
              </a:ext>
            </a:extLst>
          </p:cNvPr>
          <p:cNvGrpSpPr/>
          <p:nvPr/>
        </p:nvGrpSpPr>
        <p:grpSpPr>
          <a:xfrm>
            <a:off x="9268902" y="0"/>
            <a:ext cx="2408599" cy="2161309"/>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5" name="Picture 4">
              <a:extLst>
                <a:ext uri="{FF2B5EF4-FFF2-40B4-BE49-F238E27FC236}">
                  <a16:creationId xmlns:a16="http://schemas.microsoft.com/office/drawing/2014/main" id="{D1DCB4CF-F4A7-42AA-A159-2E5CE3157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6" name="Rectangle 3">
              <a:extLst>
                <a:ext uri="{FF2B5EF4-FFF2-40B4-BE49-F238E27FC236}">
                  <a16:creationId xmlns:a16="http://schemas.microsoft.com/office/drawing/2014/main" id="{72B9561A-C8BF-4E8F-A029-7099C2995662}"/>
                </a:ext>
              </a:extLst>
            </p:cNvPr>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pic>
        <p:nvPicPr>
          <p:cNvPr id="7" name="Picture 6">
            <a:extLst>
              <a:ext uri="{FF2B5EF4-FFF2-40B4-BE49-F238E27FC236}">
                <a16:creationId xmlns:a16="http://schemas.microsoft.com/office/drawing/2014/main" id="{3D022342-DF08-484A-81EE-D50AB36B55D3}"/>
              </a:ext>
            </a:extLst>
          </p:cNvPr>
          <p:cNvPicPr>
            <a:picLocks noChangeAspect="1"/>
          </p:cNvPicPr>
          <p:nvPr/>
        </p:nvPicPr>
        <p:blipFill>
          <a:blip r:embed="rId3"/>
          <a:stretch>
            <a:fillRect/>
          </a:stretch>
        </p:blipFill>
        <p:spPr>
          <a:xfrm>
            <a:off x="-258300" y="-338643"/>
            <a:ext cx="2414225" cy="2164268"/>
          </a:xfrm>
          <a:prstGeom prst="rect">
            <a:avLst/>
          </a:prstGeom>
        </p:spPr>
      </p:pic>
    </p:spTree>
    <p:extLst>
      <p:ext uri="{BB962C8B-B14F-4D97-AF65-F5344CB8AC3E}">
        <p14:creationId xmlns:p14="http://schemas.microsoft.com/office/powerpoint/2010/main" val="16248215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ppt_x</p:attrName>
                                        </p:attrNameLst>
                                      </p:cBhvr>
                                      <p:tavLst>
                                        <p:tav tm="0">
                                          <p:val>
                                            <p:fltVal val="0.5"/>
                                          </p:val>
                                        </p:tav>
                                        <p:tav tm="100000">
                                          <p:val>
                                            <p:strVal val="#ppt_x"/>
                                          </p:val>
                                        </p:tav>
                                      </p:tavLst>
                                    </p:anim>
                                    <p:anim calcmode="lin" valueType="num">
                                      <p:cBhvr>
                                        <p:cTn id="10" dur="5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grpId="0" nodeType="clickEffect">
                                  <p:stCondLst>
                                    <p:cond delay="0"/>
                                  </p:stCondLst>
                                  <p:childTnLst>
                                    <p:animMotion origin="layout" path="M 0 0 L 0.125 0 C 0.181 0 0.25 0.069 0.25 0.125 L 0.25 0.25 E" pathEditMode="relative" ptsTypes="">
                                      <p:cBhvr>
                                        <p:cTn id="14" dur="2000" fill="hold"/>
                                        <p:tgtEl>
                                          <p:spTgt spid="3">
                                            <p:txEl>
                                              <p:pRg st="0" end="0"/>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grpId="0" nodeType="clickEffect">
                                  <p:stCondLst>
                                    <p:cond delay="0"/>
                                  </p:stCondLst>
                                  <p:childTnLst>
                                    <p:animMotion origin="layout" path="M 0 0 L 0.125 0 C 0.181 0 0.25 0.069 0.25 0.125 L 0.25 0.25 E" pathEditMode="relative" ptsTypes="">
                                      <p:cBhvr>
                                        <p:cTn id="18" dur="2000" fill="hold"/>
                                        <p:tgtEl>
                                          <p:spTgt spid="3">
                                            <p:txEl>
                                              <p:pRg st="1" end="1"/>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50" presetClass="path" presetSubtype="0" accel="50000" decel="50000" fill="hold" grpId="0" nodeType="clickEffect">
                                  <p:stCondLst>
                                    <p:cond delay="0"/>
                                  </p:stCondLst>
                                  <p:childTnLst>
                                    <p:animMotion origin="layout" path="M 0 0 L 0.125 0 C 0.181 0 0.25 0.069 0.25 0.125 L 0.25 0.25 E" pathEditMode="relative" ptsTypes="">
                                      <p:cBhvr>
                                        <p:cTn id="22" dur="2000" fill="hold"/>
                                        <p:tgtEl>
                                          <p:spTgt spid="3">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BF88-87ED-4B77-A729-986F2C46B919}"/>
              </a:ext>
            </a:extLst>
          </p:cNvPr>
          <p:cNvSpPr>
            <a:spLocks noGrp="1"/>
          </p:cNvSpPr>
          <p:nvPr>
            <p:ph type="title"/>
          </p:nvPr>
        </p:nvSpPr>
        <p:spPr/>
        <p:txBody>
          <a:bodyPr>
            <a:normAutofit/>
          </a:bodyPr>
          <a:lstStyle/>
          <a:p>
            <a:r>
              <a:rPr lang="bn-IN" sz="6600" dirty="0">
                <a:latin typeface="NikoshBAN" panose="02000000000000000000" pitchFamily="2" charset="0"/>
                <a:cs typeface="NikoshBAN" panose="02000000000000000000" pitchFamily="2" charset="0"/>
              </a:rPr>
              <a:t>  নিছের ছবি গুলোর প্রতি লক্ষ কর </a:t>
            </a:r>
            <a:endParaRPr lang="en-US" sz="6600" dirty="0">
              <a:latin typeface="NikoshBAN" panose="02000000000000000000" pitchFamily="2" charset="0"/>
              <a:cs typeface="NikoshBAN" panose="02000000000000000000" pitchFamily="2" charset="0"/>
            </a:endParaRPr>
          </a:p>
        </p:txBody>
      </p:sp>
      <p:grpSp>
        <p:nvGrpSpPr>
          <p:cNvPr id="4" name="Group 3">
            <a:extLst>
              <a:ext uri="{FF2B5EF4-FFF2-40B4-BE49-F238E27FC236}">
                <a16:creationId xmlns:a16="http://schemas.microsoft.com/office/drawing/2014/main" id="{F3A36FE5-B162-4913-9635-2B2A3F3C7EF5}"/>
              </a:ext>
            </a:extLst>
          </p:cNvPr>
          <p:cNvGrpSpPr/>
          <p:nvPr/>
        </p:nvGrpSpPr>
        <p:grpSpPr>
          <a:xfrm>
            <a:off x="10117590" y="249828"/>
            <a:ext cx="1841415" cy="1440860"/>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5" name="Picture 4">
              <a:extLst>
                <a:ext uri="{FF2B5EF4-FFF2-40B4-BE49-F238E27FC236}">
                  <a16:creationId xmlns:a16="http://schemas.microsoft.com/office/drawing/2014/main" id="{35A05F1A-6087-4735-8E7F-2C68378CE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6" name="Rectangle 3">
              <a:extLst>
                <a:ext uri="{FF2B5EF4-FFF2-40B4-BE49-F238E27FC236}">
                  <a16:creationId xmlns:a16="http://schemas.microsoft.com/office/drawing/2014/main" id="{73CBFB66-CCCD-408D-9617-287D0216CA6C}"/>
                </a:ext>
              </a:extLst>
            </p:cNvPr>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grpSp>
        <p:nvGrpSpPr>
          <p:cNvPr id="7" name="Group 6">
            <a:extLst>
              <a:ext uri="{FF2B5EF4-FFF2-40B4-BE49-F238E27FC236}">
                <a16:creationId xmlns:a16="http://schemas.microsoft.com/office/drawing/2014/main" id="{037EB6C4-7BFC-4285-8006-708BB28A9B8D}"/>
              </a:ext>
            </a:extLst>
          </p:cNvPr>
          <p:cNvGrpSpPr/>
          <p:nvPr/>
        </p:nvGrpSpPr>
        <p:grpSpPr>
          <a:xfrm>
            <a:off x="-689802" y="-288059"/>
            <a:ext cx="2408599" cy="2161309"/>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8" name="Picture 7">
              <a:extLst>
                <a:ext uri="{FF2B5EF4-FFF2-40B4-BE49-F238E27FC236}">
                  <a16:creationId xmlns:a16="http://schemas.microsoft.com/office/drawing/2014/main" id="{E5C50D99-93EC-4C53-A2CE-AC76C71F2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9" name="Rectangle 3">
              <a:extLst>
                <a:ext uri="{FF2B5EF4-FFF2-40B4-BE49-F238E27FC236}">
                  <a16:creationId xmlns:a16="http://schemas.microsoft.com/office/drawing/2014/main" id="{5F88EE69-62CE-4186-A0E4-03B4FA082399}"/>
                </a:ext>
              </a:extLst>
            </p:cNvPr>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pic>
        <p:nvPicPr>
          <p:cNvPr id="1026" name="Picture 2" descr="সরকারি কর্মচারীদের দুর্নীতির সুযোগ বাড়ানো হল কি?">
            <a:extLst>
              <a:ext uri="{FF2B5EF4-FFF2-40B4-BE49-F238E27FC236}">
                <a16:creationId xmlns:a16="http://schemas.microsoft.com/office/drawing/2014/main" id="{1ED68C0D-B90B-42DE-9238-6405811059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60902" y="2526434"/>
            <a:ext cx="34028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বর্তমান বাংলাদেশে দুর্নীতি হলো একটি কৃত্রিম মহা দুর্যোগ! || Somoynews.tv">
            <a:extLst>
              <a:ext uri="{FF2B5EF4-FFF2-40B4-BE49-F238E27FC236}">
                <a16:creationId xmlns:a16="http://schemas.microsoft.com/office/drawing/2014/main" id="{2288374B-BB4E-4DEC-94BF-E19A9D766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187" y="2055813"/>
            <a:ext cx="3402850" cy="20708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দুর্নীতির বিরুদ্ধে কার্টুন ও ছবি | প্রথম আলো">
            <a:extLst>
              <a:ext uri="{FF2B5EF4-FFF2-40B4-BE49-F238E27FC236}">
                <a16:creationId xmlns:a16="http://schemas.microsoft.com/office/drawing/2014/main" id="{BF0A5B6D-E7A7-49FD-84C9-62504C2BEC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810" y="4926734"/>
            <a:ext cx="2847975" cy="1993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থামছে না শিক্ষক নিয়োগে দুর্নীতি">
            <a:extLst>
              <a:ext uri="{FF2B5EF4-FFF2-40B4-BE49-F238E27FC236}">
                <a16:creationId xmlns:a16="http://schemas.microsoft.com/office/drawing/2014/main" id="{C86086DC-40BA-48AC-9C35-73233A0B5A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929" y="2055813"/>
            <a:ext cx="3128805" cy="23687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হানারচর ইউপি চেয়াম্যানের বিরুদ্ধে দুর্নীতির অভিযোগ এনে মেম্বারদের অনাস্থা">
            <a:extLst>
              <a:ext uri="{FF2B5EF4-FFF2-40B4-BE49-F238E27FC236}">
                <a16:creationId xmlns:a16="http://schemas.microsoft.com/office/drawing/2014/main" id="{33D0F0FA-C71C-49EE-AF9F-369F78D72F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7153" y="4926734"/>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বাংলাদেশে তিনটি খাতে দুর্নীতির অভিযোগ বেড়েছে - BBC News বাংলা">
            <a:extLst>
              <a:ext uri="{FF2B5EF4-FFF2-40B4-BE49-F238E27FC236}">
                <a16:creationId xmlns:a16="http://schemas.microsoft.com/office/drawing/2014/main" id="{A0FD8D3C-CD5E-45BF-B61C-0254DF0D53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1561" y="4710112"/>
            <a:ext cx="3522714" cy="183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1482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ppt_x</p:attrName>
                                        </p:attrNameLst>
                                      </p:cBhvr>
                                      <p:tavLst>
                                        <p:tav tm="0">
                                          <p:val>
                                            <p:fltVal val="0.5"/>
                                          </p:val>
                                        </p:tav>
                                        <p:tav tm="100000">
                                          <p:val>
                                            <p:strVal val="#ppt_x"/>
                                          </p:val>
                                        </p:tav>
                                      </p:tavLst>
                                    </p:anim>
                                    <p:anim calcmode="lin" valueType="num">
                                      <p:cBhvr>
                                        <p:cTn id="10" dur="5000" fill="hold"/>
                                        <p:tgtEl>
                                          <p:spTgt spid="4"/>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0" fill="hold"/>
                                        <p:tgtEl>
                                          <p:spTgt spid="7"/>
                                        </p:tgtEl>
                                        <p:attrNameLst>
                                          <p:attrName>ppt_w</p:attrName>
                                        </p:attrNameLst>
                                      </p:cBhvr>
                                      <p:tavLst>
                                        <p:tav tm="0">
                                          <p:val>
                                            <p:fltVal val="0"/>
                                          </p:val>
                                        </p:tav>
                                        <p:tav tm="100000">
                                          <p:val>
                                            <p:strVal val="#ppt_w"/>
                                          </p:val>
                                        </p:tav>
                                      </p:tavLst>
                                    </p:anim>
                                    <p:anim calcmode="lin" valueType="num">
                                      <p:cBhvr>
                                        <p:cTn id="14" dur="5000" fill="hold"/>
                                        <p:tgtEl>
                                          <p:spTgt spid="7"/>
                                        </p:tgtEl>
                                        <p:attrNameLst>
                                          <p:attrName>ppt_h</p:attrName>
                                        </p:attrNameLst>
                                      </p:cBhvr>
                                      <p:tavLst>
                                        <p:tav tm="0">
                                          <p:val>
                                            <p:fltVal val="0"/>
                                          </p:val>
                                        </p:tav>
                                        <p:tav tm="100000">
                                          <p:val>
                                            <p:strVal val="#ppt_h"/>
                                          </p:val>
                                        </p:tav>
                                      </p:tavLst>
                                    </p:anim>
                                    <p:anim calcmode="lin" valueType="num">
                                      <p:cBhvr>
                                        <p:cTn id="15" dur="5000" fill="hold"/>
                                        <p:tgtEl>
                                          <p:spTgt spid="7"/>
                                        </p:tgtEl>
                                        <p:attrNameLst>
                                          <p:attrName>ppt_x</p:attrName>
                                        </p:attrNameLst>
                                      </p:cBhvr>
                                      <p:tavLst>
                                        <p:tav tm="0">
                                          <p:val>
                                            <p:fltVal val="0.5"/>
                                          </p:val>
                                        </p:tav>
                                        <p:tav tm="100000">
                                          <p:val>
                                            <p:strVal val="#ppt_x"/>
                                          </p:val>
                                        </p:tav>
                                      </p:tavLst>
                                    </p:anim>
                                    <p:anim calcmode="lin" valueType="num">
                                      <p:cBhvr>
                                        <p:cTn id="16" dur="5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25" dur="2000" fill="hold"/>
                                        <p:tgtEl>
                                          <p:spTgt spid="1032"/>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 0 L 0 0.25 E" pathEditMode="relative" ptsTypes="">
                                      <p:cBhvr>
                                        <p:cTn id="29" dur="2000" fill="hold"/>
                                        <p:tgtEl>
                                          <p:spTgt spid="1028"/>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800" decel="100000"/>
                                        <p:tgtEl>
                                          <p:spTgt spid="1026"/>
                                        </p:tgtEl>
                                      </p:cBhvr>
                                    </p:animEffect>
                                    <p:anim calcmode="lin" valueType="num">
                                      <p:cBhvr>
                                        <p:cTn id="35" dur="800" decel="100000" fill="hold"/>
                                        <p:tgtEl>
                                          <p:spTgt spid="1026"/>
                                        </p:tgtEl>
                                        <p:attrNameLst>
                                          <p:attrName>style.rotation</p:attrName>
                                        </p:attrNameLst>
                                      </p:cBhvr>
                                      <p:tavLst>
                                        <p:tav tm="0">
                                          <p:val>
                                            <p:fltVal val="-90"/>
                                          </p:val>
                                        </p:tav>
                                        <p:tav tm="100000">
                                          <p:val>
                                            <p:fltVal val="0"/>
                                          </p:val>
                                        </p:tav>
                                      </p:tavLst>
                                    </p:anim>
                                    <p:anim calcmode="lin" valueType="num">
                                      <p:cBhvr>
                                        <p:cTn id="36" dur="800" decel="100000" fill="hold"/>
                                        <p:tgtEl>
                                          <p:spTgt spid="1026"/>
                                        </p:tgtEl>
                                        <p:attrNameLst>
                                          <p:attrName>ppt_x</p:attrName>
                                        </p:attrNameLst>
                                      </p:cBhvr>
                                      <p:tavLst>
                                        <p:tav tm="0">
                                          <p:val>
                                            <p:strVal val="#ppt_x+0.4"/>
                                          </p:val>
                                        </p:tav>
                                        <p:tav tm="100000">
                                          <p:val>
                                            <p:strVal val="#ppt_x-0.05"/>
                                          </p:val>
                                        </p:tav>
                                      </p:tavLst>
                                    </p:anim>
                                    <p:anim calcmode="lin" valueType="num">
                                      <p:cBhvr>
                                        <p:cTn id="37" dur="800" decel="100000" fill="hold"/>
                                        <p:tgtEl>
                                          <p:spTgt spid="102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1030"/>
                                        </p:tgtEl>
                                        <p:attrNameLst>
                                          <p:attrName>style.visibility</p:attrName>
                                        </p:attrNameLst>
                                      </p:cBhvr>
                                      <p:to>
                                        <p:strVal val="visible"/>
                                      </p:to>
                                    </p:set>
                                    <p:animEffect transition="in" filter="wipe(down)">
                                      <p:cBhvr>
                                        <p:cTn id="44" dur="580">
                                          <p:stCondLst>
                                            <p:cond delay="0"/>
                                          </p:stCondLst>
                                        </p:cTn>
                                        <p:tgtEl>
                                          <p:spTgt spid="1030"/>
                                        </p:tgtEl>
                                      </p:cBhvr>
                                    </p:animEffect>
                                    <p:anim calcmode="lin" valueType="num">
                                      <p:cBhvr>
                                        <p:cTn id="45"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30"/>
                                        </p:tgtEl>
                                      </p:cBhvr>
                                      <p:to x="100000" y="60000"/>
                                    </p:animScale>
                                    <p:animScale>
                                      <p:cBhvr>
                                        <p:cTn id="51" dur="166" decel="50000">
                                          <p:stCondLst>
                                            <p:cond delay="676"/>
                                          </p:stCondLst>
                                        </p:cTn>
                                        <p:tgtEl>
                                          <p:spTgt spid="1030"/>
                                        </p:tgtEl>
                                      </p:cBhvr>
                                      <p:to x="100000" y="100000"/>
                                    </p:animScale>
                                    <p:animScale>
                                      <p:cBhvr>
                                        <p:cTn id="52" dur="26">
                                          <p:stCondLst>
                                            <p:cond delay="1312"/>
                                          </p:stCondLst>
                                        </p:cTn>
                                        <p:tgtEl>
                                          <p:spTgt spid="1030"/>
                                        </p:tgtEl>
                                      </p:cBhvr>
                                      <p:to x="100000" y="80000"/>
                                    </p:animScale>
                                    <p:animScale>
                                      <p:cBhvr>
                                        <p:cTn id="53" dur="166" decel="50000">
                                          <p:stCondLst>
                                            <p:cond delay="1338"/>
                                          </p:stCondLst>
                                        </p:cTn>
                                        <p:tgtEl>
                                          <p:spTgt spid="1030"/>
                                        </p:tgtEl>
                                      </p:cBhvr>
                                      <p:to x="100000" y="100000"/>
                                    </p:animScale>
                                    <p:animScale>
                                      <p:cBhvr>
                                        <p:cTn id="54" dur="26">
                                          <p:stCondLst>
                                            <p:cond delay="1642"/>
                                          </p:stCondLst>
                                        </p:cTn>
                                        <p:tgtEl>
                                          <p:spTgt spid="1030"/>
                                        </p:tgtEl>
                                      </p:cBhvr>
                                      <p:to x="100000" y="90000"/>
                                    </p:animScale>
                                    <p:animScale>
                                      <p:cBhvr>
                                        <p:cTn id="55" dur="166" decel="50000">
                                          <p:stCondLst>
                                            <p:cond delay="1668"/>
                                          </p:stCondLst>
                                        </p:cTn>
                                        <p:tgtEl>
                                          <p:spTgt spid="1030"/>
                                        </p:tgtEl>
                                      </p:cBhvr>
                                      <p:to x="100000" y="100000"/>
                                    </p:animScale>
                                    <p:animScale>
                                      <p:cBhvr>
                                        <p:cTn id="56" dur="26">
                                          <p:stCondLst>
                                            <p:cond delay="1808"/>
                                          </p:stCondLst>
                                        </p:cTn>
                                        <p:tgtEl>
                                          <p:spTgt spid="1030"/>
                                        </p:tgtEl>
                                      </p:cBhvr>
                                      <p:to x="100000" y="95000"/>
                                    </p:animScale>
                                    <p:animScale>
                                      <p:cBhvr>
                                        <p:cTn id="57" dur="166" decel="50000">
                                          <p:stCondLst>
                                            <p:cond delay="1834"/>
                                          </p:stCondLst>
                                        </p:cTn>
                                        <p:tgtEl>
                                          <p:spTgt spid="1030"/>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034"/>
                                        </p:tgtEl>
                                        <p:attrNameLst>
                                          <p:attrName>style.visibility</p:attrName>
                                        </p:attrNameLst>
                                      </p:cBhvr>
                                      <p:to>
                                        <p:strVal val="visible"/>
                                      </p:to>
                                    </p:set>
                                    <p:anim calcmode="lin" valueType="num">
                                      <p:cBhvr>
                                        <p:cTn id="62" dur="500" fill="hold"/>
                                        <p:tgtEl>
                                          <p:spTgt spid="1034"/>
                                        </p:tgtEl>
                                        <p:attrNameLst>
                                          <p:attrName>ppt_w</p:attrName>
                                        </p:attrNameLst>
                                      </p:cBhvr>
                                      <p:tavLst>
                                        <p:tav tm="0">
                                          <p:val>
                                            <p:fltVal val="0"/>
                                          </p:val>
                                        </p:tav>
                                        <p:tav tm="100000">
                                          <p:val>
                                            <p:strVal val="#ppt_w"/>
                                          </p:val>
                                        </p:tav>
                                      </p:tavLst>
                                    </p:anim>
                                    <p:anim calcmode="lin" valueType="num">
                                      <p:cBhvr>
                                        <p:cTn id="63" dur="500" fill="hold"/>
                                        <p:tgtEl>
                                          <p:spTgt spid="1034"/>
                                        </p:tgtEl>
                                        <p:attrNameLst>
                                          <p:attrName>ppt_h</p:attrName>
                                        </p:attrNameLst>
                                      </p:cBhvr>
                                      <p:tavLst>
                                        <p:tav tm="0">
                                          <p:val>
                                            <p:fltVal val="0"/>
                                          </p:val>
                                        </p:tav>
                                        <p:tav tm="100000">
                                          <p:val>
                                            <p:strVal val="#ppt_h"/>
                                          </p:val>
                                        </p:tav>
                                      </p:tavLst>
                                    </p:anim>
                                    <p:anim calcmode="lin" valueType="num">
                                      <p:cBhvr>
                                        <p:cTn id="64" dur="500" fill="hold"/>
                                        <p:tgtEl>
                                          <p:spTgt spid="1034"/>
                                        </p:tgtEl>
                                        <p:attrNameLst>
                                          <p:attrName>style.rotation</p:attrName>
                                        </p:attrNameLst>
                                      </p:cBhvr>
                                      <p:tavLst>
                                        <p:tav tm="0">
                                          <p:val>
                                            <p:fltVal val="360"/>
                                          </p:val>
                                        </p:tav>
                                        <p:tav tm="100000">
                                          <p:val>
                                            <p:fltVal val="0"/>
                                          </p:val>
                                        </p:tav>
                                      </p:tavLst>
                                    </p:anim>
                                    <p:animEffect transition="in" filter="fade">
                                      <p:cBhvr>
                                        <p:cTn id="65"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DA3B-AF78-4CB2-ADEA-16109B7D0F6C}"/>
              </a:ext>
            </a:extLst>
          </p:cNvPr>
          <p:cNvSpPr>
            <a:spLocks noGrp="1"/>
          </p:cNvSpPr>
          <p:nvPr>
            <p:ph type="title"/>
          </p:nvPr>
        </p:nvSpPr>
        <p:spPr/>
        <p:txBody>
          <a:bodyPr/>
          <a:lstStyle/>
          <a:p>
            <a:r>
              <a:rPr lang="en-US" dirty="0"/>
              <a:t>       </a:t>
            </a:r>
            <a:r>
              <a:rPr lang="bn-IN" dirty="0">
                <a:latin typeface="NikoshBAN" panose="02000000000000000000" pitchFamily="2" charset="0"/>
                <a:cs typeface="NikoshBAN" panose="02000000000000000000" pitchFamily="2" charset="0"/>
              </a:rPr>
              <a:t>আজকের পাঠ </a:t>
            </a:r>
            <a:endParaRPr lang="en-US"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F18803B9-1C06-40DD-8F3F-7F3AA0A9E66B}"/>
              </a:ext>
            </a:extLst>
          </p:cNvPr>
          <p:cNvSpPr>
            <a:spLocks noGrp="1"/>
          </p:cNvSpPr>
          <p:nvPr>
            <p:ph idx="1"/>
          </p:nvPr>
        </p:nvSpPr>
        <p:spPr/>
        <p:txBody>
          <a:bodyPr>
            <a:normAutofit/>
          </a:bodyPr>
          <a:lstStyle/>
          <a:p>
            <a:r>
              <a:rPr lang="bn-IN" sz="28700" b="1" dirty="0">
                <a:latin typeface="NikoshBAN" panose="02000000000000000000" pitchFamily="2" charset="0"/>
                <a:cs typeface="NikoshBAN" panose="02000000000000000000" pitchFamily="2" charset="0"/>
              </a:rPr>
              <a:t>দুর্নিতি </a:t>
            </a:r>
            <a:endParaRPr lang="en-US" sz="28700" b="1" dirty="0">
              <a:latin typeface="NikoshBAN" panose="02000000000000000000" pitchFamily="2" charset="0"/>
              <a:cs typeface="NikoshBAN" panose="02000000000000000000" pitchFamily="2" charset="0"/>
            </a:endParaRPr>
          </a:p>
        </p:txBody>
      </p:sp>
      <p:grpSp>
        <p:nvGrpSpPr>
          <p:cNvPr id="4" name="Group 3">
            <a:extLst>
              <a:ext uri="{FF2B5EF4-FFF2-40B4-BE49-F238E27FC236}">
                <a16:creationId xmlns:a16="http://schemas.microsoft.com/office/drawing/2014/main" id="{D94FFF69-7C70-49DD-B4F1-5E3DAEC6E3CA}"/>
              </a:ext>
            </a:extLst>
          </p:cNvPr>
          <p:cNvGrpSpPr/>
          <p:nvPr/>
        </p:nvGrpSpPr>
        <p:grpSpPr>
          <a:xfrm>
            <a:off x="9268902" y="0"/>
            <a:ext cx="2408599" cy="2161309"/>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5" name="Picture 4">
              <a:extLst>
                <a:ext uri="{FF2B5EF4-FFF2-40B4-BE49-F238E27FC236}">
                  <a16:creationId xmlns:a16="http://schemas.microsoft.com/office/drawing/2014/main" id="{8A270995-43CD-4AFA-8704-8673F696C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6" name="Rectangle 3">
              <a:extLst>
                <a:ext uri="{FF2B5EF4-FFF2-40B4-BE49-F238E27FC236}">
                  <a16:creationId xmlns:a16="http://schemas.microsoft.com/office/drawing/2014/main" id="{7DAB67D7-259E-4572-817C-701F1C0CC611}"/>
                </a:ext>
              </a:extLst>
            </p:cNvPr>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pic>
        <p:nvPicPr>
          <p:cNvPr id="7" name="Picture 6">
            <a:extLst>
              <a:ext uri="{FF2B5EF4-FFF2-40B4-BE49-F238E27FC236}">
                <a16:creationId xmlns:a16="http://schemas.microsoft.com/office/drawing/2014/main" id="{CFAFD00B-D097-419F-9135-1A2823DC8FFF}"/>
              </a:ext>
            </a:extLst>
          </p:cNvPr>
          <p:cNvPicPr>
            <a:picLocks noChangeAspect="1"/>
          </p:cNvPicPr>
          <p:nvPr/>
        </p:nvPicPr>
        <p:blipFill>
          <a:blip r:embed="rId3"/>
          <a:stretch>
            <a:fillRect/>
          </a:stretch>
        </p:blipFill>
        <p:spPr>
          <a:xfrm>
            <a:off x="-378865" y="-406111"/>
            <a:ext cx="2414225" cy="2164268"/>
          </a:xfrm>
          <a:prstGeom prst="rect">
            <a:avLst/>
          </a:prstGeom>
        </p:spPr>
      </p:pic>
    </p:spTree>
    <p:extLst>
      <p:ext uri="{BB962C8B-B14F-4D97-AF65-F5344CB8AC3E}">
        <p14:creationId xmlns:p14="http://schemas.microsoft.com/office/powerpoint/2010/main" val="209507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ppt_x</p:attrName>
                                        </p:attrNameLst>
                                      </p:cBhvr>
                                      <p:tavLst>
                                        <p:tav tm="0">
                                          <p:val>
                                            <p:fltVal val="0.5"/>
                                          </p:val>
                                        </p:tav>
                                        <p:tav tm="100000">
                                          <p:val>
                                            <p:strVal val="#ppt_x"/>
                                          </p:val>
                                        </p:tav>
                                      </p:tavLst>
                                    </p:anim>
                                    <p:anim calcmode="lin" valueType="num">
                                      <p:cBhvr>
                                        <p:cTn id="10" dur="5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L -0.29362 -0.43032 L 0.21641 -0.39606 C 0.2168 -0.29212 0.21719 -0.18796 0.21745 -0.08379 L 0.32578 -0.15625 L 0.32578 -0.13333 C 0.32539 -0.09583 0.32461 -0.05833 0.32461 -0.02106 L 0.32461 -0.02106 C 0.32318 -0.01597 0.32227 -0.01018 0.32031 -0.00578 C 0.31667 0.00278 0.31289 0.0051 0.30755 0.00764 C 0.30247 0.00973 0.29753 0.01135 0.29245 0.01343 C 0.28932 0.01135 0.28542 0.01158 0.28281 0.00764 C 0.27721 -0.00162 0.26888 -0.02476 0.26888 -0.02476 L 0.24961 -0.06851 C 0.23997 -0.05324 0.24062 -0.05763 0.23568 -0.04004 C 0.22695 -0.00902 0.22708 -0.01944 0.22708 -0.00578 L 0.19505 -0.00763 L -0.43073 -0.36759 " pathEditMode="relative" ptsTypes="AAAAAAAAAAAAAAAAAA">
                                      <p:cBhvr>
                                        <p:cTn id="14"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0716-0D51-4F13-AA28-EF9903CF01C9}"/>
              </a:ext>
            </a:extLst>
          </p:cNvPr>
          <p:cNvSpPr>
            <a:spLocks noGrp="1"/>
          </p:cNvSpPr>
          <p:nvPr>
            <p:ph type="title"/>
          </p:nvPr>
        </p:nvSpPr>
        <p:spPr>
          <a:xfrm>
            <a:off x="838200" y="365125"/>
            <a:ext cx="10407919" cy="1802423"/>
          </a:xfrm>
        </p:spPr>
        <p:txBody>
          <a:bodyPr>
            <a:noAutofit/>
          </a:bodyPr>
          <a:lstStyle/>
          <a:p>
            <a:r>
              <a:rPr lang="bn-IN" sz="3600" dirty="0">
                <a:latin typeface="NikoshBAN" panose="02000000000000000000" pitchFamily="2" charset="0"/>
                <a:cs typeface="NikoshBAN" panose="02000000000000000000" pitchFamily="2" charset="0"/>
              </a:rPr>
              <a:t>ইসলাম সর্বদা মানুষকে স্বচ্ছতা অনুশিলন করার শিক্ষা দেয়। তাই ব্যাক্তি,সমাজ,রাষ্ট,সহজীবনের সর্বক্ষেত্রে দুর্নিতি হারাম। দুর্নিতির ব্যাপারে ইসলামের অবস্থান অত্যান্ত কঠোর।এই সম্পর্কে ইরশাদ হচ্ছে -</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AADBD3E2-5D46-46C4-97B8-ACF7683AA4D1}"/>
              </a:ext>
            </a:extLst>
          </p:cNvPr>
          <p:cNvSpPr>
            <a:spLocks noGrp="1"/>
          </p:cNvSpPr>
          <p:nvPr>
            <p:ph idx="1"/>
          </p:nvPr>
        </p:nvSpPr>
        <p:spPr>
          <a:xfrm>
            <a:off x="294968" y="2167548"/>
            <a:ext cx="11665974" cy="4540227"/>
          </a:xfrm>
        </p:spPr>
        <p:txBody>
          <a:bodyPr/>
          <a:lstStyle/>
          <a:p>
            <a:pPr marL="0" indent="0" algn="r">
              <a:buNone/>
            </a:pPr>
            <a:r>
              <a:rPr lang="ar-SA" b="1" dirty="0">
                <a:latin typeface="NikoshBAN" panose="02000000000000000000" pitchFamily="2" charset="0"/>
              </a:rPr>
              <a:t>ولاتاكلوااموالكم بينكم بالباطل وتدلوابها الى الحكام لتاكلوا فريقا من اموال الناس بالا ثم وانتم تعلمو </a:t>
            </a:r>
          </a:p>
          <a:p>
            <a:r>
              <a:rPr lang="ar-SA" b="1" dirty="0">
                <a:latin typeface="NikoshBAN" panose="02000000000000000000" pitchFamily="2" charset="0"/>
              </a:rPr>
              <a:t>وماكان لنبى ان يغل ومن يغلل يات بما غل يوم القيمة ثم توفى كل نفس ما كسبت وهم لا يظلمون </a:t>
            </a:r>
            <a:r>
              <a:rPr lang="bn-IN" b="1" dirty="0">
                <a:latin typeface="NikoshBAN" panose="02000000000000000000" pitchFamily="2" charset="0"/>
                <a:cs typeface="NikoshBAN" panose="02000000000000000000" pitchFamily="2" charset="0"/>
              </a:rPr>
              <a:t>তোমরা নিজেদের মধ্যে একে অন্যের অর্থ সম্পদ অন্যায়ভাবে গ্রাস করো না এবং মানুষের ধনসম্পত্তির কিয়দাংশ জেনে শুনে অন্যায়ভাবে গ্রাস করার উদ্দেশ্যে এটা বিচারকের নিকট পেশ করো না। (সুরা বাকারা ১৮৮ )</a:t>
            </a:r>
          </a:p>
          <a:p>
            <a:r>
              <a:rPr lang="bn-IN" b="1" dirty="0">
                <a:latin typeface="NikoshBAN" panose="02000000000000000000" pitchFamily="2" charset="0"/>
                <a:cs typeface="NikoshBAN" panose="02000000000000000000" pitchFamily="2" charset="0"/>
              </a:rPr>
              <a:t>অন্যায়ভাবে কোন বস্তু গোপন করবে,এটা নবির পক্ষে অসম্ভব।এবং কেউ অন্যায় ভাবে কিছু গোপন করলে ,যা সে আন্যায়ভাবে গোপন করবে কিয়ামতের দিন সে তা নিয়ে আসবে ।অতঃপর প্রত্যেককে,যা সে অর্জন করেছে তা পূর্ন মাত্রায় দেওয়া হবে ।তাদের প্রতি কোন জুলুম করা হবে না । সুরা আল ইমরান ১৬১   </a:t>
            </a:r>
            <a:endParaRPr lang="en-US" b="1" dirty="0">
              <a:latin typeface="NikoshBAN" panose="02000000000000000000" pitchFamily="2" charset="0"/>
              <a:cs typeface="NikoshBAN" panose="02000000000000000000" pitchFamily="2" charset="0"/>
            </a:endParaRPr>
          </a:p>
        </p:txBody>
      </p:sp>
      <p:grpSp>
        <p:nvGrpSpPr>
          <p:cNvPr id="4" name="Group 3">
            <a:extLst>
              <a:ext uri="{FF2B5EF4-FFF2-40B4-BE49-F238E27FC236}">
                <a16:creationId xmlns:a16="http://schemas.microsoft.com/office/drawing/2014/main" id="{312FBB4A-BC5D-45EA-A992-C0098FEBFB72}"/>
              </a:ext>
            </a:extLst>
          </p:cNvPr>
          <p:cNvGrpSpPr/>
          <p:nvPr/>
        </p:nvGrpSpPr>
        <p:grpSpPr>
          <a:xfrm>
            <a:off x="11101232" y="150225"/>
            <a:ext cx="1112279" cy="1116112"/>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5" name="Picture 4">
              <a:extLst>
                <a:ext uri="{FF2B5EF4-FFF2-40B4-BE49-F238E27FC236}">
                  <a16:creationId xmlns:a16="http://schemas.microsoft.com/office/drawing/2014/main" id="{C87C3DDE-C607-4D0D-B8B2-FE35D9E6D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6" name="Rectangle 3">
              <a:extLst>
                <a:ext uri="{FF2B5EF4-FFF2-40B4-BE49-F238E27FC236}">
                  <a16:creationId xmlns:a16="http://schemas.microsoft.com/office/drawing/2014/main" id="{E7498623-7070-4113-83DE-E098095E83EE}"/>
                </a:ext>
              </a:extLst>
            </p:cNvPr>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pic>
        <p:nvPicPr>
          <p:cNvPr id="7" name="Picture 6">
            <a:extLst>
              <a:ext uri="{FF2B5EF4-FFF2-40B4-BE49-F238E27FC236}">
                <a16:creationId xmlns:a16="http://schemas.microsoft.com/office/drawing/2014/main" id="{B172C18F-E1A3-4839-B621-362307217865}"/>
              </a:ext>
            </a:extLst>
          </p:cNvPr>
          <p:cNvPicPr>
            <a:picLocks noChangeAspect="1"/>
          </p:cNvPicPr>
          <p:nvPr/>
        </p:nvPicPr>
        <p:blipFill>
          <a:blip r:embed="rId3"/>
          <a:stretch>
            <a:fillRect/>
          </a:stretch>
        </p:blipFill>
        <p:spPr>
          <a:xfrm>
            <a:off x="-368913" y="-54228"/>
            <a:ext cx="1245015" cy="1116112"/>
          </a:xfrm>
          <a:prstGeom prst="rect">
            <a:avLst/>
          </a:prstGeom>
        </p:spPr>
      </p:pic>
    </p:spTree>
    <p:extLst>
      <p:ext uri="{BB962C8B-B14F-4D97-AF65-F5344CB8AC3E}">
        <p14:creationId xmlns:p14="http://schemas.microsoft.com/office/powerpoint/2010/main" val="22105878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ppt_x</p:attrName>
                                        </p:attrNameLst>
                                      </p:cBhvr>
                                      <p:tavLst>
                                        <p:tav tm="0">
                                          <p:val>
                                            <p:fltVal val="0.5"/>
                                          </p:val>
                                        </p:tav>
                                        <p:tav tm="100000">
                                          <p:val>
                                            <p:strVal val="#ppt_x"/>
                                          </p:val>
                                        </p:tav>
                                      </p:tavLst>
                                    </p:anim>
                                    <p:anim calcmode="lin" valueType="num">
                                      <p:cBhvr>
                                        <p:cTn id="10" dur="5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by="(-#ppt_w*2)" calcmode="lin" valueType="num">
                                      <p:cBhvr rctx="PPT">
                                        <p:cTn id="15" dur="500" autoRev="1" fill="hold">
                                          <p:stCondLst>
                                            <p:cond delay="0"/>
                                          </p:stCondLst>
                                        </p:cTn>
                                        <p:tgtEl>
                                          <p:spTgt spid="2"/>
                                        </p:tgtEl>
                                        <p:attrNameLst>
                                          <p:attrName>ppt_w</p:attrName>
                                        </p:attrNameLst>
                                      </p:cBhvr>
                                    </p:anim>
                                    <p:anim by="(#ppt_w*0.50)" calcmode="lin" valueType="num">
                                      <p:cBhvr>
                                        <p:cTn id="16" dur="500" decel="50000" autoRev="1" fill="hold">
                                          <p:stCondLst>
                                            <p:cond delay="0"/>
                                          </p:stCondLst>
                                        </p:cTn>
                                        <p:tgtEl>
                                          <p:spTgt spid="2"/>
                                        </p:tgtEl>
                                        <p:attrNameLst>
                                          <p:attrName>ppt_x</p:attrName>
                                        </p:attrNameLst>
                                      </p:cBhvr>
                                    </p:anim>
                                    <p:anim from="(-#ppt_h/2)" to="(#ppt_y)" calcmode="lin" valueType="num">
                                      <p:cBhvr>
                                        <p:cTn id="17" dur="1000" fill="hold">
                                          <p:stCondLst>
                                            <p:cond delay="0"/>
                                          </p:stCondLst>
                                        </p:cTn>
                                        <p:tgtEl>
                                          <p:spTgt spid="2"/>
                                        </p:tgtEl>
                                        <p:attrNameLst>
                                          <p:attrName>ppt_y</p:attrName>
                                        </p:attrNameLst>
                                      </p:cBhvr>
                                    </p:anim>
                                    <p:animRot by="21600000">
                                      <p:cBhvr>
                                        <p:cTn id="18" dur="1000" fill="hold">
                                          <p:stCondLst>
                                            <p:cond delay="0"/>
                                          </p:stCondLst>
                                        </p:cTn>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0" end="0"/>
                                            </p:txEl>
                                          </p:spTgt>
                                        </p:tgtEl>
                                        <p:attrNameLst>
                                          <p:attrName>ppt_w</p:attrName>
                                        </p:attrNameLst>
                                      </p:cBhvr>
                                    </p:anim>
                                    <p:anim by="(#ppt_w*0.50)" calcmode="lin" valueType="num">
                                      <p:cBhvr>
                                        <p:cTn id="24" dur="500" decel="50000" autoRev="1" fill="hold">
                                          <p:stCondLst>
                                            <p:cond delay="0"/>
                                          </p:stCondLst>
                                        </p:cTn>
                                        <p:tgtEl>
                                          <p:spTgt spid="3">
                                            <p:txEl>
                                              <p:pRg st="0" end="0"/>
                                            </p:txEl>
                                          </p:spTgt>
                                        </p:tgtEl>
                                        <p:attrNameLst>
                                          <p:attrName>ppt_x</p:attrName>
                                        </p:attrNameLst>
                                      </p:cBhvr>
                                    </p:anim>
                                    <p:anim from="(-#ppt_h/2)" to="(#ppt_y)" calcmode="lin" valueType="num">
                                      <p:cBhvr>
                                        <p:cTn id="25" dur="1000" fill="hold">
                                          <p:stCondLst>
                                            <p:cond delay="0"/>
                                          </p:stCondLst>
                                        </p:cTn>
                                        <p:tgtEl>
                                          <p:spTgt spid="3">
                                            <p:txEl>
                                              <p:pRg st="0" end="0"/>
                                            </p:txEl>
                                          </p:spTgt>
                                        </p:tgtEl>
                                        <p:attrNameLst>
                                          <p:attrName>ppt_y</p:attrName>
                                        </p:attrNameLst>
                                      </p:cBhvr>
                                    </p:anim>
                                    <p:animRot by="21600000">
                                      <p:cBhvr>
                                        <p:cTn id="26" dur="1000" fill="hold">
                                          <p:stCondLst>
                                            <p:cond delay="0"/>
                                          </p:stCondLst>
                                        </p:cTn>
                                        <p:tgtEl>
                                          <p:spTgt spid="3">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1" end="1"/>
                                            </p:txEl>
                                          </p:spTgt>
                                        </p:tgtEl>
                                        <p:attrNameLst>
                                          <p:attrName>ppt_w</p:attrName>
                                        </p:attrNameLst>
                                      </p:cBhvr>
                                    </p:anim>
                                    <p:anim by="(#ppt_w*0.50)" calcmode="lin" valueType="num">
                                      <p:cBhvr>
                                        <p:cTn id="32" dur="500" decel="50000" autoRev="1" fill="hold">
                                          <p:stCondLst>
                                            <p:cond delay="0"/>
                                          </p:stCondLst>
                                        </p:cTn>
                                        <p:tgtEl>
                                          <p:spTgt spid="3">
                                            <p:txEl>
                                              <p:pRg st="1" end="1"/>
                                            </p:txEl>
                                          </p:spTgt>
                                        </p:tgtEl>
                                        <p:attrNameLst>
                                          <p:attrName>ppt_x</p:attrName>
                                        </p:attrNameLst>
                                      </p:cBhvr>
                                    </p:anim>
                                    <p:anim from="(-#ppt_h/2)" to="(#ppt_y)" calcmode="lin" valueType="num">
                                      <p:cBhvr>
                                        <p:cTn id="33" dur="1000" fill="hold">
                                          <p:stCondLst>
                                            <p:cond delay="0"/>
                                          </p:stCondLst>
                                        </p:cTn>
                                        <p:tgtEl>
                                          <p:spTgt spid="3">
                                            <p:txEl>
                                              <p:pRg st="1" end="1"/>
                                            </p:txEl>
                                          </p:spTgt>
                                        </p:tgtEl>
                                        <p:attrNameLst>
                                          <p:attrName>ppt_y</p:attrName>
                                        </p:attrNameLst>
                                      </p:cBhvr>
                                    </p:anim>
                                    <p:animRot by="21600000">
                                      <p:cBhvr>
                                        <p:cTn id="34" dur="1000" fill="hold">
                                          <p:stCondLst>
                                            <p:cond delay="0"/>
                                          </p:stCondLst>
                                        </p:cTn>
                                        <p:tgtEl>
                                          <p:spTgt spid="3">
                                            <p:txEl>
                                              <p:pRg st="1" end="1"/>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2" end="2"/>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2" end="2"/>
                                            </p:txEl>
                                          </p:spTgt>
                                        </p:tgtEl>
                                        <p:attrNameLst>
                                          <p:attrName>ppt_w</p:attrName>
                                        </p:attrNameLst>
                                      </p:cBhvr>
                                    </p:anim>
                                    <p:anim by="(#ppt_w*0.50)" calcmode="lin" valueType="num">
                                      <p:cBhvr>
                                        <p:cTn id="40" dur="500" decel="50000" autoRev="1" fill="hold">
                                          <p:stCondLst>
                                            <p:cond delay="0"/>
                                          </p:stCondLst>
                                        </p:cTn>
                                        <p:tgtEl>
                                          <p:spTgt spid="3">
                                            <p:txEl>
                                              <p:pRg st="2" end="2"/>
                                            </p:txEl>
                                          </p:spTgt>
                                        </p:tgtEl>
                                        <p:attrNameLst>
                                          <p:attrName>ppt_x</p:attrName>
                                        </p:attrNameLst>
                                      </p:cBhvr>
                                    </p:anim>
                                    <p:anim from="(-#ppt_h/2)" to="(#ppt_y)" calcmode="lin" valueType="num">
                                      <p:cBhvr>
                                        <p:cTn id="41" dur="1000" fill="hold">
                                          <p:stCondLst>
                                            <p:cond delay="0"/>
                                          </p:stCondLst>
                                        </p:cTn>
                                        <p:tgtEl>
                                          <p:spTgt spid="3">
                                            <p:txEl>
                                              <p:pRg st="2" end="2"/>
                                            </p:txEl>
                                          </p:spTgt>
                                        </p:tgtEl>
                                        <p:attrNameLst>
                                          <p:attrName>ppt_y</p:attrName>
                                        </p:attrNameLst>
                                      </p:cBhvr>
                                    </p:anim>
                                    <p:animRot by="21600000">
                                      <p:cBhvr>
                                        <p:cTn id="42"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0355-3853-4ABE-B0D8-CAE0E6977B95}"/>
              </a:ext>
            </a:extLst>
          </p:cNvPr>
          <p:cNvSpPr>
            <a:spLocks noGrp="1"/>
          </p:cNvSpPr>
          <p:nvPr>
            <p:ph type="title"/>
          </p:nvPr>
        </p:nvSpPr>
        <p:spPr/>
        <p:txBody>
          <a:bodyPr/>
          <a:lstStyle/>
          <a:p>
            <a:pPr algn="ctr"/>
            <a:r>
              <a:rPr lang="en-US" dirty="0"/>
              <a:t>   </a:t>
            </a:r>
            <a:r>
              <a:rPr lang="bn-IN" sz="7200" dirty="0">
                <a:latin typeface="NikoshBAN" panose="02000000000000000000" pitchFamily="2" charset="0"/>
                <a:cs typeface="NikoshBAN" panose="02000000000000000000" pitchFamily="2" charset="0"/>
              </a:rPr>
              <a:t>দুর্নীতির পরিচয় </a:t>
            </a:r>
            <a:endParaRPr lang="en-US"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5A08F51C-FDA1-415A-A04E-D1796D66FC65}"/>
              </a:ext>
            </a:extLst>
          </p:cNvPr>
          <p:cNvSpPr>
            <a:spLocks noGrp="1"/>
          </p:cNvSpPr>
          <p:nvPr>
            <p:ph idx="1"/>
          </p:nvPr>
        </p:nvSpPr>
        <p:spPr/>
        <p:txBody>
          <a:bodyPr>
            <a:normAutofit/>
          </a:bodyPr>
          <a:lstStyle/>
          <a:p>
            <a:r>
              <a:rPr lang="bn-IN" sz="3600" b="1" dirty="0">
                <a:latin typeface="NikoshBAN" panose="02000000000000000000" pitchFamily="2" charset="0"/>
                <a:cs typeface="NikoshBAN" panose="02000000000000000000" pitchFamily="2" charset="0"/>
              </a:rPr>
              <a:t>দুর্নিতি শব্দটি বিশেষ্য এর আভিধানিক অর্থ নীতিবিরুদ্ধ,কুনিতি,আসদাচারন ইংরেজিতে একে </a:t>
            </a:r>
            <a:r>
              <a:rPr lang="en-US" sz="3600" b="1" dirty="0">
                <a:latin typeface="NikoshBAN" panose="02000000000000000000" pitchFamily="2" charset="0"/>
                <a:cs typeface="NikoshBAN" panose="02000000000000000000" pitchFamily="2" charset="0"/>
              </a:rPr>
              <a:t>Corruption</a:t>
            </a:r>
            <a:r>
              <a:rPr lang="bn-IN" sz="3600" b="1" dirty="0">
                <a:latin typeface="NikoshBAN" panose="02000000000000000000" pitchFamily="2" charset="0"/>
                <a:cs typeface="NikoshBAN" panose="02000000000000000000" pitchFamily="2" charset="0"/>
              </a:rPr>
              <a:t>আর আরবিতে বলে </a:t>
            </a:r>
            <a:r>
              <a:rPr lang="ar-SA" sz="3600" b="1" dirty="0">
                <a:latin typeface="NikoshBAN" panose="02000000000000000000" pitchFamily="2" charset="0"/>
              </a:rPr>
              <a:t>غلول </a:t>
            </a:r>
            <a:endParaRPr lang="bn-IN" sz="3600" b="1" dirty="0">
              <a:latin typeface="NikoshBAN" panose="02000000000000000000" pitchFamily="2" charset="0"/>
            </a:endParaRPr>
          </a:p>
          <a:p>
            <a:r>
              <a:rPr lang="bn-IN" sz="3600" b="1" dirty="0">
                <a:latin typeface="NikoshBAN" panose="02000000000000000000" pitchFamily="2" charset="0"/>
                <a:cs typeface="NikoshBAN" panose="02000000000000000000" pitchFamily="2" charset="0"/>
              </a:rPr>
              <a:t>পরিভাষায় নীতি বিরুদ্ধ বা অন্যায়ভাবে কোন সম্পদ আত্নসাত করা বা কোন কাজ করাকে দুর্নিতি বলে। সহজ কথায় মানবীয় আচরনের বিপরীতে অনৈতিক কোন কাজ করা  </a:t>
            </a:r>
            <a:endParaRPr lang="en-US" sz="3600" b="1" dirty="0">
              <a:latin typeface="NikoshBAN" panose="02000000000000000000" pitchFamily="2" charset="0"/>
              <a:cs typeface="NikoshBAN" panose="02000000000000000000" pitchFamily="2" charset="0"/>
            </a:endParaRPr>
          </a:p>
        </p:txBody>
      </p:sp>
      <p:grpSp>
        <p:nvGrpSpPr>
          <p:cNvPr id="4" name="Group 3">
            <a:extLst>
              <a:ext uri="{FF2B5EF4-FFF2-40B4-BE49-F238E27FC236}">
                <a16:creationId xmlns:a16="http://schemas.microsoft.com/office/drawing/2014/main" id="{37CFEF34-BC8A-4231-94D6-E790DF8D4DDB}"/>
              </a:ext>
            </a:extLst>
          </p:cNvPr>
          <p:cNvGrpSpPr/>
          <p:nvPr/>
        </p:nvGrpSpPr>
        <p:grpSpPr>
          <a:xfrm>
            <a:off x="10691351" y="166960"/>
            <a:ext cx="1324897" cy="1018126"/>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5" name="Picture 4">
              <a:extLst>
                <a:ext uri="{FF2B5EF4-FFF2-40B4-BE49-F238E27FC236}">
                  <a16:creationId xmlns:a16="http://schemas.microsoft.com/office/drawing/2014/main" id="{AC0C0AC0-43D2-4B55-AAD4-31D27F9EB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6" name="Rectangle 3">
              <a:extLst>
                <a:ext uri="{FF2B5EF4-FFF2-40B4-BE49-F238E27FC236}">
                  <a16:creationId xmlns:a16="http://schemas.microsoft.com/office/drawing/2014/main" id="{F2D8EDF9-70BF-4A25-BE8F-C8C1C50E5A71}"/>
                </a:ext>
              </a:extLst>
            </p:cNvPr>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pic>
        <p:nvPicPr>
          <p:cNvPr id="7" name="Picture 6">
            <a:extLst>
              <a:ext uri="{FF2B5EF4-FFF2-40B4-BE49-F238E27FC236}">
                <a16:creationId xmlns:a16="http://schemas.microsoft.com/office/drawing/2014/main" id="{5DBE87EC-8D19-4B33-B7CA-9FB6C846FA3E}"/>
              </a:ext>
            </a:extLst>
          </p:cNvPr>
          <p:cNvPicPr>
            <a:picLocks noChangeAspect="1"/>
          </p:cNvPicPr>
          <p:nvPr/>
        </p:nvPicPr>
        <p:blipFill>
          <a:blip r:embed="rId3"/>
          <a:stretch>
            <a:fillRect/>
          </a:stretch>
        </p:blipFill>
        <p:spPr>
          <a:xfrm>
            <a:off x="149133" y="83068"/>
            <a:ext cx="1478656" cy="1325563"/>
          </a:xfrm>
          <a:prstGeom prst="rect">
            <a:avLst/>
          </a:prstGeom>
        </p:spPr>
      </p:pic>
    </p:spTree>
    <p:extLst>
      <p:ext uri="{BB962C8B-B14F-4D97-AF65-F5344CB8AC3E}">
        <p14:creationId xmlns:p14="http://schemas.microsoft.com/office/powerpoint/2010/main" val="255154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ppt_x</p:attrName>
                                        </p:attrNameLst>
                                      </p:cBhvr>
                                      <p:tavLst>
                                        <p:tav tm="0">
                                          <p:val>
                                            <p:fltVal val="0.5"/>
                                          </p:val>
                                        </p:tav>
                                        <p:tav tm="100000">
                                          <p:val>
                                            <p:strVal val="#ppt_x"/>
                                          </p:val>
                                        </p:tav>
                                      </p:tavLst>
                                    </p:anim>
                                    <p:anim calcmode="lin" valueType="num">
                                      <p:cBhvr>
                                        <p:cTn id="10" dur="5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1" end="1"/>
                                            </p:txEl>
                                          </p:spTgt>
                                        </p:tgtEl>
                                        <p:attrNameLst>
                                          <p:attrName>ppt_w</p:attrName>
                                        </p:attrNameLst>
                                      </p:cBhvr>
                                    </p:anim>
                                    <p:anim by="(#ppt_w*0.50)" calcmode="lin" valueType="num">
                                      <p:cBhvr>
                                        <p:cTn id="24" dur="500" decel="50000" autoRev="1" fill="hold">
                                          <p:stCondLst>
                                            <p:cond delay="0"/>
                                          </p:stCondLst>
                                        </p:cTn>
                                        <p:tgtEl>
                                          <p:spTgt spid="3">
                                            <p:txEl>
                                              <p:pRg st="1" end="1"/>
                                            </p:txEl>
                                          </p:spTgt>
                                        </p:tgtEl>
                                        <p:attrNameLst>
                                          <p:attrName>ppt_x</p:attrName>
                                        </p:attrNameLst>
                                      </p:cBhvr>
                                    </p:anim>
                                    <p:anim from="(-#ppt_h/2)" to="(#ppt_y)" calcmode="lin" valueType="num">
                                      <p:cBhvr>
                                        <p:cTn id="25" dur="1000" fill="hold">
                                          <p:stCondLst>
                                            <p:cond delay="0"/>
                                          </p:stCondLst>
                                        </p:cTn>
                                        <p:tgtEl>
                                          <p:spTgt spid="3">
                                            <p:txEl>
                                              <p:pRg st="1" end="1"/>
                                            </p:txEl>
                                          </p:spTgt>
                                        </p:tgtEl>
                                        <p:attrNameLst>
                                          <p:attrName>ppt_y</p:attrName>
                                        </p:attrNameLst>
                                      </p:cBhvr>
                                    </p:anim>
                                    <p:animRot by="21600000">
                                      <p:cBhvr>
                                        <p:cTn id="26"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C726-92DE-4EBC-9BFD-03B22FA11DFC}"/>
              </a:ext>
            </a:extLst>
          </p:cNvPr>
          <p:cNvSpPr>
            <a:spLocks noGrp="1"/>
          </p:cNvSpPr>
          <p:nvPr>
            <p:ph type="title"/>
          </p:nvPr>
        </p:nvSpPr>
        <p:spPr/>
        <p:txBody>
          <a:bodyPr/>
          <a:lstStyle/>
          <a:p>
            <a:r>
              <a:rPr lang="ar-SA" dirty="0"/>
              <a:t>غلو</a:t>
            </a:r>
            <a:r>
              <a:rPr lang="ar-SA" dirty="0">
                <a:latin typeface="NikoshBAN" panose="02000000000000000000" pitchFamily="2" charset="0"/>
              </a:rPr>
              <a:t>ل </a:t>
            </a:r>
            <a:r>
              <a:rPr lang="bn-IN" dirty="0">
                <a:latin typeface="NikoshBAN" panose="02000000000000000000" pitchFamily="2" charset="0"/>
                <a:cs typeface="NikoshBAN" panose="02000000000000000000" pitchFamily="2" charset="0"/>
              </a:rPr>
              <a:t>এর প্রকার </a:t>
            </a:r>
            <a:endParaRPr lang="en-US"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0E9D42FD-BECC-4B0B-81D0-86919A742339}"/>
              </a:ext>
            </a:extLst>
          </p:cNvPr>
          <p:cNvSpPr>
            <a:spLocks noGrp="1"/>
          </p:cNvSpPr>
          <p:nvPr>
            <p:ph idx="1"/>
          </p:nvPr>
        </p:nvSpPr>
        <p:spPr/>
        <p:txBody>
          <a:bodyPr>
            <a:normAutofit fontScale="92500" lnSpcReduction="10000"/>
          </a:bodyPr>
          <a:lstStyle/>
          <a:p>
            <a:r>
              <a:rPr lang="ar-SA" sz="3600" b="1" dirty="0">
                <a:latin typeface="NikoshBAN" panose="02000000000000000000" pitchFamily="2" charset="0"/>
              </a:rPr>
              <a:t>غلول </a:t>
            </a:r>
            <a:r>
              <a:rPr lang="bn-IN" sz="3600" b="1" dirty="0">
                <a:latin typeface="NikoshBAN" panose="02000000000000000000" pitchFamily="2" charset="0"/>
                <a:cs typeface="NikoshBAN" panose="02000000000000000000" pitchFamily="2" charset="0"/>
              </a:rPr>
              <a:t>এর কয়েক টি প্রকার রয়েছে যথাঃ </a:t>
            </a:r>
          </a:p>
          <a:p>
            <a:r>
              <a:rPr lang="bn-IN" sz="3600" b="1" dirty="0">
                <a:latin typeface="NikoshBAN" panose="02000000000000000000" pitchFamily="2" charset="0"/>
                <a:cs typeface="NikoshBAN" panose="02000000000000000000" pitchFamily="2" charset="0"/>
              </a:rPr>
              <a:t>১ ফাই বা গনিমতের মালে </a:t>
            </a:r>
            <a:r>
              <a:rPr lang="ar-SA" sz="3600" b="1" dirty="0">
                <a:latin typeface="NikoshBAN" panose="02000000000000000000" pitchFamily="2" charset="0"/>
              </a:rPr>
              <a:t>غلول </a:t>
            </a:r>
            <a:endParaRPr lang="en-US" sz="3600" b="1" dirty="0">
              <a:latin typeface="NikoshBAN" panose="02000000000000000000" pitchFamily="2" charset="0"/>
              <a:cs typeface="NikoshBAN" panose="02000000000000000000" pitchFamily="2" charset="0"/>
            </a:endParaRPr>
          </a:p>
          <a:p>
            <a:r>
              <a:rPr lang="bn-IN" sz="3600" b="1" dirty="0">
                <a:latin typeface="NikoshBAN" panose="02000000000000000000" pitchFamily="2" charset="0"/>
                <a:cs typeface="NikoshBAN" panose="02000000000000000000" pitchFamily="2" charset="0"/>
              </a:rPr>
              <a:t>২।জাকাতের মালে </a:t>
            </a:r>
            <a:r>
              <a:rPr lang="ar-SA" sz="3600" b="1" dirty="0">
                <a:latin typeface="NikoshBAN" panose="02000000000000000000" pitchFamily="2" charset="0"/>
              </a:rPr>
              <a:t>غلول</a:t>
            </a:r>
            <a:r>
              <a:rPr lang="bn-IN" sz="3600" b="1" dirty="0">
                <a:latin typeface="NikoshBAN" panose="02000000000000000000" pitchFamily="2" charset="0"/>
                <a:cs typeface="NikoshBAN" panose="02000000000000000000" pitchFamily="2" charset="0"/>
              </a:rPr>
              <a:t>করা </a:t>
            </a:r>
          </a:p>
          <a:p>
            <a:r>
              <a:rPr lang="bn-IN" sz="3600" b="1" dirty="0">
                <a:latin typeface="NikoshBAN" panose="02000000000000000000" pitchFamily="2" charset="0"/>
                <a:cs typeface="NikoshBAN" panose="02000000000000000000" pitchFamily="2" charset="0"/>
              </a:rPr>
              <a:t>৩।জনসাধারনের মাল আত্নসাধ করা</a:t>
            </a:r>
          </a:p>
          <a:p>
            <a:r>
              <a:rPr lang="bn-IN" sz="3600" b="1" dirty="0">
                <a:latin typeface="NikoshBAN" panose="02000000000000000000" pitchFamily="2" charset="0"/>
                <a:cs typeface="NikoshBAN" panose="02000000000000000000" pitchFamily="2" charset="0"/>
              </a:rPr>
              <a:t>৪।জিনিস পত্রের ক্ষেত্রে </a:t>
            </a:r>
            <a:r>
              <a:rPr lang="ar-SA" sz="3600" b="1" dirty="0">
                <a:latin typeface="NikoshBAN" panose="02000000000000000000" pitchFamily="2" charset="0"/>
              </a:rPr>
              <a:t>غلول</a:t>
            </a:r>
            <a:r>
              <a:rPr lang="bn-IN" sz="3600" b="1" dirty="0">
                <a:latin typeface="NikoshBAN" panose="02000000000000000000" pitchFamily="2" charset="0"/>
                <a:cs typeface="NikoshBAN" panose="02000000000000000000" pitchFamily="2" charset="0"/>
              </a:rPr>
              <a:t> হচ্ছে তার মালিকের অনুমতি ছাড়া তা নিজের অয়ত্বে রাখা । </a:t>
            </a:r>
          </a:p>
          <a:p>
            <a:r>
              <a:rPr lang="bn-IN" sz="3600" b="1" dirty="0">
                <a:latin typeface="NikoshBAN" panose="02000000000000000000" pitchFamily="2" charset="0"/>
                <a:cs typeface="NikoshBAN" panose="02000000000000000000" pitchFamily="2" charset="0"/>
              </a:rPr>
              <a:t>৫।কর্মচারি নিয়োগে দুর্নিতি করা ।</a:t>
            </a:r>
          </a:p>
          <a:p>
            <a:r>
              <a:rPr lang="bn-IN" sz="3600" b="1" dirty="0">
                <a:latin typeface="NikoshBAN" panose="02000000000000000000" pitchFamily="2" charset="0"/>
                <a:cs typeface="NikoshBAN" panose="02000000000000000000" pitchFamily="2" charset="0"/>
              </a:rPr>
              <a:t>৬।জায়গা জমিন জবর দখলের মাধ্যমে দুর্নিতি করা । </a:t>
            </a:r>
            <a:endParaRPr lang="en-US" sz="3600" b="1" dirty="0">
              <a:latin typeface="NikoshBAN" panose="02000000000000000000" pitchFamily="2" charset="0"/>
              <a:cs typeface="NikoshBAN" panose="02000000000000000000" pitchFamily="2" charset="0"/>
            </a:endParaRPr>
          </a:p>
        </p:txBody>
      </p:sp>
      <p:grpSp>
        <p:nvGrpSpPr>
          <p:cNvPr id="4" name="Group 3">
            <a:extLst>
              <a:ext uri="{FF2B5EF4-FFF2-40B4-BE49-F238E27FC236}">
                <a16:creationId xmlns:a16="http://schemas.microsoft.com/office/drawing/2014/main" id="{A4D4EF3E-1ECF-4921-B0BD-2100EB0B8EC1}"/>
              </a:ext>
            </a:extLst>
          </p:cNvPr>
          <p:cNvGrpSpPr/>
          <p:nvPr/>
        </p:nvGrpSpPr>
        <p:grpSpPr>
          <a:xfrm>
            <a:off x="10574594" y="-335683"/>
            <a:ext cx="1983505" cy="2026372"/>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5" name="Picture 4">
              <a:extLst>
                <a:ext uri="{FF2B5EF4-FFF2-40B4-BE49-F238E27FC236}">
                  <a16:creationId xmlns:a16="http://schemas.microsoft.com/office/drawing/2014/main" id="{1C0FF898-D6EC-47BE-B200-4164315E3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6" name="Rectangle 3">
              <a:extLst>
                <a:ext uri="{FF2B5EF4-FFF2-40B4-BE49-F238E27FC236}">
                  <a16:creationId xmlns:a16="http://schemas.microsoft.com/office/drawing/2014/main" id="{D827E77C-3835-4446-AB5C-9D9FFCCB53BB}"/>
                </a:ext>
              </a:extLst>
            </p:cNvPr>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pic>
        <p:nvPicPr>
          <p:cNvPr id="7" name="Picture 6">
            <a:extLst>
              <a:ext uri="{FF2B5EF4-FFF2-40B4-BE49-F238E27FC236}">
                <a16:creationId xmlns:a16="http://schemas.microsoft.com/office/drawing/2014/main" id="{12522EE0-48B1-452B-8486-62C4CBB813E8}"/>
              </a:ext>
            </a:extLst>
          </p:cNvPr>
          <p:cNvPicPr>
            <a:picLocks noChangeAspect="1"/>
          </p:cNvPicPr>
          <p:nvPr/>
        </p:nvPicPr>
        <p:blipFill>
          <a:blip r:embed="rId3"/>
          <a:stretch>
            <a:fillRect/>
          </a:stretch>
        </p:blipFill>
        <p:spPr>
          <a:xfrm>
            <a:off x="-263580" y="-213659"/>
            <a:ext cx="1556158" cy="1395041"/>
          </a:xfrm>
          <a:prstGeom prst="rect">
            <a:avLst/>
          </a:prstGeom>
        </p:spPr>
      </p:pic>
    </p:spTree>
    <p:extLst>
      <p:ext uri="{BB962C8B-B14F-4D97-AF65-F5344CB8AC3E}">
        <p14:creationId xmlns:p14="http://schemas.microsoft.com/office/powerpoint/2010/main" val="33942386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ppt_x</p:attrName>
                                        </p:attrNameLst>
                                      </p:cBhvr>
                                      <p:tavLst>
                                        <p:tav tm="0">
                                          <p:val>
                                            <p:fltVal val="0.5"/>
                                          </p:val>
                                        </p:tav>
                                        <p:tav tm="100000">
                                          <p:val>
                                            <p:strVal val="#ppt_x"/>
                                          </p:val>
                                        </p:tav>
                                      </p:tavLst>
                                    </p:anim>
                                    <p:anim calcmode="lin" valueType="num">
                                      <p:cBhvr>
                                        <p:cTn id="10" dur="5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grpId="0" nodeType="clickEffect">
                                  <p:stCondLst>
                                    <p:cond delay="0"/>
                                  </p:stCondLst>
                                  <p:childTnLst>
                                    <p:anim calcmode="discrete" valueType="str">
                                      <p:cBhvr>
                                        <p:cTn id="14" dur="10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mph" presetSubtype="0" fill="hold" grpId="0" nodeType="clickEffect">
                                  <p:stCondLst>
                                    <p:cond delay="0"/>
                                  </p:stCondLst>
                                  <p:childTnLst>
                                    <p:anim calcmode="discrete" valueType="str">
                                      <p:cBhvr>
                                        <p:cTn id="18" dur="1000" fill="hold"/>
                                        <p:tgtEl>
                                          <p:spTgt spid="3">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mph" presetSubtype="0" fill="hold" grpId="0" nodeType="clickEffect">
                                  <p:stCondLst>
                                    <p:cond delay="0"/>
                                  </p:stCondLst>
                                  <p:childTnLst>
                                    <p:anim calcmode="discrete" valueType="str">
                                      <p:cBhvr>
                                        <p:cTn id="22" dur="1000" fill="hold"/>
                                        <p:tgtEl>
                                          <p:spTgt spid="3">
                                            <p:txEl>
                                              <p:pRg st="2" end="2"/>
                                            </p:txEl>
                                          </p:spTgt>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mph" presetSubtype="0" fill="hold" grpId="0" nodeType="clickEffect">
                                  <p:stCondLst>
                                    <p:cond delay="0"/>
                                  </p:stCondLst>
                                  <p:childTnLst>
                                    <p:anim calcmode="discrete" valueType="str">
                                      <p:cBhvr>
                                        <p:cTn id="26" dur="1000" fill="hold"/>
                                        <p:tgtEl>
                                          <p:spTgt spid="3">
                                            <p:txEl>
                                              <p:pRg st="3" end="3"/>
                                            </p:txEl>
                                          </p:spTgt>
                                        </p:tgtEl>
                                        <p:attrNameLst>
                                          <p:attrName>style.visibility</p:attrName>
                                        </p:attrNameLst>
                                      </p:cBhvr>
                                      <p:tavLst>
                                        <p:tav tm="0">
                                          <p:val>
                                            <p:strVal val="hidden"/>
                                          </p:val>
                                        </p:tav>
                                        <p:tav tm="50000">
                                          <p:val>
                                            <p:strVal val="visible"/>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mph" presetSubtype="0" fill="hold" grpId="0" nodeType="clickEffect">
                                  <p:stCondLst>
                                    <p:cond delay="0"/>
                                  </p:stCondLst>
                                  <p:childTnLst>
                                    <p:anim calcmode="discrete" valueType="str">
                                      <p:cBhvr>
                                        <p:cTn id="30" dur="1000" fill="hold"/>
                                        <p:tgtEl>
                                          <p:spTgt spid="3">
                                            <p:txEl>
                                              <p:pRg st="4" end="4"/>
                                            </p:txEl>
                                          </p:spTgt>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mph" presetSubtype="0" fill="hold" grpId="0" nodeType="clickEffect">
                                  <p:stCondLst>
                                    <p:cond delay="0"/>
                                  </p:stCondLst>
                                  <p:childTnLst>
                                    <p:anim calcmode="discrete" valueType="str">
                                      <p:cBhvr>
                                        <p:cTn id="34" dur="1000" fill="hold"/>
                                        <p:tgtEl>
                                          <p:spTgt spid="3">
                                            <p:txEl>
                                              <p:pRg st="5" end="5"/>
                                            </p:txEl>
                                          </p:spTgt>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mph" presetSubtype="0" fill="hold" grpId="0" nodeType="clickEffect">
                                  <p:stCondLst>
                                    <p:cond delay="0"/>
                                  </p:stCondLst>
                                  <p:childTnLst>
                                    <p:anim calcmode="discrete" valueType="str">
                                      <p:cBhvr>
                                        <p:cTn id="38" dur="1000" fill="hold"/>
                                        <p:tgtEl>
                                          <p:spTgt spid="3">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748</Words>
  <Application>Microsoft Office PowerPoint</Application>
  <PresentationFormat>Widescreen</PresentationFormat>
  <Paragraphs>84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NikoshBAN</vt:lpstr>
      <vt:lpstr>Office Theme</vt:lpstr>
      <vt:lpstr>মাল্টি মিডিয়া ক্লাসে সবাইকে স্বাগতম  </vt:lpstr>
      <vt:lpstr>শিক্ষক পরিচিতি </vt:lpstr>
      <vt:lpstr>  পাঠ পরিচিতি </vt:lpstr>
      <vt:lpstr>শিখনফল </vt:lpstr>
      <vt:lpstr>  নিছের ছবি গুলোর প্রতি লক্ষ কর </vt:lpstr>
      <vt:lpstr>       আজকের পাঠ </vt:lpstr>
      <vt:lpstr>ইসলাম সর্বদা মানুষকে স্বচ্ছতা অনুশিলন করার শিক্ষা দেয়। তাই ব্যাক্তি,সমাজ,রাষ্ট,সহজীবনের সর্বক্ষেত্রে দুর্নিতি হারাম। দুর্নিতির ব্যাপারে ইসলামের অবস্থান অত্যান্ত কঠোর।এই সম্পর্কে ইরশাদ হচ্ছে -    </vt:lpstr>
      <vt:lpstr>   দুর্নীতির পরিচয় </vt:lpstr>
      <vt:lpstr>غلول এর প্রকার </vt:lpstr>
      <vt:lpstr>দুর্নিতির হুকুম </vt:lpstr>
      <vt:lpstr> দুর্নিতির কুফল </vt:lpstr>
      <vt:lpstr>PowerPoint Presentation</vt:lpstr>
      <vt:lpstr>PowerPoint Presentation</vt:lpstr>
      <vt:lpstr>PowerPoint Presentation</vt:lpstr>
      <vt:lpstr>PowerPoint Presentation</vt:lpstr>
      <vt:lpstr>PowerPoint Presentation</vt:lpstr>
      <vt:lpstr>  আল্লাহ হাফেজ  সবাইকে ধন্যবাদ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মাল্টি মিডিয়া ক্লাসে সবাইকে স্বাগতম</dc:title>
  <dc:creator>DOEL</dc:creator>
  <cp:lastModifiedBy>DOEL</cp:lastModifiedBy>
  <cp:revision>54</cp:revision>
  <dcterms:created xsi:type="dcterms:W3CDTF">2021-04-19T13:42:49Z</dcterms:created>
  <dcterms:modified xsi:type="dcterms:W3CDTF">2021-04-21T06:41:23Z</dcterms:modified>
</cp:coreProperties>
</file>