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2" r:id="rId3"/>
    <p:sldMasterId id="2147483710" r:id="rId4"/>
    <p:sldMasterId id="2147483722" r:id="rId5"/>
    <p:sldMasterId id="2147483734" r:id="rId6"/>
  </p:sldMasterIdLst>
  <p:notesMasterIdLst>
    <p:notesMasterId r:id="rId28"/>
  </p:notesMasterIdLst>
  <p:sldIdLst>
    <p:sldId id="325" r:id="rId7"/>
    <p:sldId id="326" r:id="rId8"/>
    <p:sldId id="287" r:id="rId9"/>
    <p:sldId id="256" r:id="rId10"/>
    <p:sldId id="327" r:id="rId11"/>
    <p:sldId id="328" r:id="rId12"/>
    <p:sldId id="329" r:id="rId13"/>
    <p:sldId id="330" r:id="rId14"/>
    <p:sldId id="331" r:id="rId15"/>
    <p:sldId id="332" r:id="rId16"/>
    <p:sldId id="333" r:id="rId17"/>
    <p:sldId id="334" r:id="rId18"/>
    <p:sldId id="335" r:id="rId19"/>
    <p:sldId id="336" r:id="rId20"/>
    <p:sldId id="337" r:id="rId21"/>
    <p:sldId id="338" r:id="rId22"/>
    <p:sldId id="339" r:id="rId23"/>
    <p:sldId id="340" r:id="rId24"/>
    <p:sldId id="357" r:id="rId25"/>
    <p:sldId id="298" r:id="rId26"/>
    <p:sldId id="356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2254FC-6B7E-496B-BC18-0012A29AAD99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EF004B-104B-4F06-BB60-1D28D0401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690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Shape 16">
            <a:extLst>
              <a:ext uri="{FF2B5EF4-FFF2-40B4-BE49-F238E27FC236}">
                <a16:creationId xmlns:a16="http://schemas.microsoft.com/office/drawing/2014/main" id="{232AAB68-41B0-478E-A7B6-EB06571895D8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64195" name="Shape 17">
            <a:extLst>
              <a:ext uri="{FF2B5EF4-FFF2-40B4-BE49-F238E27FC236}">
                <a16:creationId xmlns:a16="http://schemas.microsoft.com/office/drawing/2014/main" id="{2696B4E1-053E-4CDA-8874-D7D11D40B6AB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F1A4E7-4368-4CBC-94DB-DC132D4DDF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C0601B-C079-414B-91A9-107152C3C3A2}" type="datetimeFigureOut">
              <a:rPr lang="en-US"/>
              <a:pPr>
                <a:defRPr/>
              </a:pPr>
              <a:t>4/22/2021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599F92-09FD-48A3-BB23-7E28F6C61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E9E162-EA7F-4CED-AC0E-24D2CCA0B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21657652-7AE6-48F1-9AB7-E8282DF6B4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51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7629A0-356C-45E5-9BD5-FF78727089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778635-B514-42C0-B768-309EC146B352}" type="datetimeFigureOut">
              <a:rPr lang="en-US"/>
              <a:pPr>
                <a:defRPr/>
              </a:pPr>
              <a:t>4/22/2021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7A402D-9E35-4A36-A039-1E0B2F9DC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47B65B-33DB-4328-A751-7EB2E1BDB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1E163200-B2ED-4BFD-AF03-B4B72FDDB1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6643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3F6547-8D2D-4421-97FD-2EB7804B59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E42067-6922-4E09-8721-78744DB5E9EE}" type="datetimeFigureOut">
              <a:rPr lang="en-US"/>
              <a:pPr>
                <a:defRPr/>
              </a:pPr>
              <a:t>4/22/2021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52F162-9461-4B80-A2CD-43317A5A9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FEB651-3175-4D7E-AE9E-9999D2454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DDB13CD9-F588-4CE2-B6F7-CDE5F3EB1B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09032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838200" y="196828"/>
            <a:ext cx="10515599" cy="106441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A8B1B8"/>
              </a:buClr>
              <a:buFont typeface="Arial"/>
              <a:buNone/>
              <a:defRPr sz="4400" b="0" i="0" u="none" strike="noStrike" cap="none">
                <a:solidFill>
                  <a:srgbClr val="A8B1B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12">
            <a:extLst>
              <a:ext uri="{FF2B5EF4-FFF2-40B4-BE49-F238E27FC236}">
                <a16:creationId xmlns:a16="http://schemas.microsoft.com/office/drawing/2014/main" id="{4B6F1B45-39FA-4E81-83F3-72FBAE413C7B}"/>
              </a:ext>
            </a:extLst>
          </p:cNvPr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hape 13">
            <a:extLst>
              <a:ext uri="{FF2B5EF4-FFF2-40B4-BE49-F238E27FC236}">
                <a16:creationId xmlns:a16="http://schemas.microsoft.com/office/drawing/2014/main" id="{94D1ECB9-70E6-4C49-8593-7A68649CF1AA}"/>
              </a:ext>
            </a:extLst>
          </p:cNvPr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hape 14">
            <a:extLst>
              <a:ext uri="{FF2B5EF4-FFF2-40B4-BE49-F238E27FC236}">
                <a16:creationId xmlns:a16="http://schemas.microsoft.com/office/drawing/2014/main" id="{2686BDD4-750F-4AFD-BACE-17B37FA02D2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eaLnBrk="1" hangingPunct="1">
              <a:buSzPct val="25000"/>
              <a:defRPr sz="1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fld id="{3C4AD098-377A-4218-B424-4914541C47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19655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509FB-7113-466B-9D63-C89C94BE7083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349D4-3F6A-46B1-97C8-4C6D4F3DC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8611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509FB-7113-466B-9D63-C89C94BE7083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5AF349D4-3F6A-46B1-97C8-4C6D4F3DC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0882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509FB-7113-466B-9D63-C89C94BE7083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349D4-3F6A-46B1-97C8-4C6D4F3DC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2055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509FB-7113-466B-9D63-C89C94BE7083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349D4-3F6A-46B1-97C8-4C6D4F3DC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2916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509FB-7113-466B-9D63-C89C94BE7083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349D4-3F6A-46B1-97C8-4C6D4F3DC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9835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509FB-7113-466B-9D63-C89C94BE7083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349D4-3F6A-46B1-97C8-4C6D4F3DC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5643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509FB-7113-466B-9D63-C89C94BE7083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349D4-3F6A-46B1-97C8-4C6D4F3DC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123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34A1EC-5C5A-440D-99FF-92A5B7CE4C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4B035-73C6-4632-867A-61F502B32F3B}" type="datetimeFigureOut">
              <a:rPr lang="en-US"/>
              <a:pPr>
                <a:defRPr/>
              </a:pPr>
              <a:t>4/22/2021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4DBD4A-C218-4568-812E-3303287A5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09B6B3-27C7-4F93-A34E-D8072F15B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9777CEC4-F5D1-407C-BDCA-4D23E7E5E4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29930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509FB-7113-466B-9D63-C89C94BE7083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349D4-3F6A-46B1-97C8-4C6D4F3DC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1366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509FB-7113-466B-9D63-C89C94BE7083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349D4-3F6A-46B1-97C8-4C6D4F3DC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3123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509FB-7113-466B-9D63-C89C94BE7083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349D4-3F6A-46B1-97C8-4C6D4F3DC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6633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509FB-7113-466B-9D63-C89C94BE7083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349D4-3F6A-46B1-97C8-4C6D4F3DC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4182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509FB-7113-466B-9D63-C89C94BE7083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349D4-3F6A-46B1-97C8-4C6D4F3DC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945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509FB-7113-466B-9D63-C89C94BE7083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349D4-3F6A-46B1-97C8-4C6D4F3DC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6092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509FB-7113-466B-9D63-C89C94BE7083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349D4-3F6A-46B1-97C8-4C6D4F3DC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8783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509FB-7113-466B-9D63-C89C94BE7083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349D4-3F6A-46B1-97C8-4C6D4F3DC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1188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509FB-7113-466B-9D63-C89C94BE7083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349D4-3F6A-46B1-97C8-4C6D4F3DC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6169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509FB-7113-466B-9D63-C89C94BE7083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349D4-3F6A-46B1-97C8-4C6D4F3DC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906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05590B-68C1-4C22-BAD9-60E2BFB52F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7B268D-3FAC-45CE-B162-9D76ED480F87}" type="datetimeFigureOut">
              <a:rPr lang="en-US"/>
              <a:pPr>
                <a:defRPr/>
              </a:pPr>
              <a:t>4/22/2021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7FCFC6-8B86-46C4-A030-3679E5AD4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B3CDF9-567F-459E-AA0B-E93277C6F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2928CE71-EA8B-4223-B8A2-6E90555142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54305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BB70F9-81F8-45A9-B61B-4D47F65AA5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E18050-B244-4E72-9E67-6C2DE45ADAED}" type="datetimeFigureOut">
              <a:rPr lang="en-US"/>
              <a:pPr>
                <a:defRPr/>
              </a:pPr>
              <a:t>4/22/2021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897C78-8638-42FB-A2A8-F4D7AAFFF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394CBB-8122-486E-B66B-55D323324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9B445782-0AB9-4005-8F13-87065E3CF6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10934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14C76-3AA3-4D3D-A7AB-C7543E3A9B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E0A98E-6D29-4D2D-865A-E81A1338359E}" type="datetimeFigureOut">
              <a:rPr lang="en-US"/>
              <a:pPr>
                <a:defRPr/>
              </a:pPr>
              <a:t>4/22/2021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7A2139-47CD-4D2A-BE63-08EC6C039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6B56D-FC7A-4120-B79A-72B59320D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6D423608-F45F-467F-B8BE-4373F70ACB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94518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955641-9F14-48B0-B1BC-82470E2A6F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3F833D-63BF-4F54-9AF0-A9051621C949}" type="datetimeFigureOut">
              <a:rPr lang="en-US"/>
              <a:pPr>
                <a:defRPr/>
              </a:pPr>
              <a:t>4/22/2021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EFAEE9-72F8-4103-802C-C1B52B74A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D51016-D1A1-41C3-B9F5-8A20BBDDD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3CC9F541-DA39-47D7-A499-CD822EBF52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28548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27D740-26B6-4974-A4BC-878FEC0426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55C03-A7E5-4FA5-9696-E104BF785A5F}" type="datetimeFigureOut">
              <a:rPr lang="en-US"/>
              <a:pPr>
                <a:defRPr/>
              </a:pPr>
              <a:t>4/22/2021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703EEE-CD24-4FE1-A557-BCA95DAE7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AA0E6A-154E-4332-A7DF-2CA47E638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718C68C8-3589-4935-85A0-47FD0E0E17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10248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4720C2-C30B-4726-ABBD-29C62CA032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2553E6-1185-4A15-BD5B-ED99E8CDAB55}" type="datetimeFigureOut">
              <a:rPr lang="en-US"/>
              <a:pPr>
                <a:defRPr/>
              </a:pPr>
              <a:t>4/22/2021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3CE847-F657-456A-9084-1701B93CC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0C9E87-4283-4601-9B5E-1FF00DF88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5A11CDD1-1C98-4D91-88C8-5B95FE594C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12696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0BD4AE-9811-4AC0-BD20-14F28A23C3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643F6B-913C-4894-9BC7-DCA29C6F3F7D}" type="datetimeFigureOut">
              <a:rPr lang="en-US"/>
              <a:pPr>
                <a:defRPr/>
              </a:pPr>
              <a:t>4/22/2021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2B0E4C-CF9B-431A-B5DA-2F8F699F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2EB23A-3F8F-4F16-82FE-99CDED61A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E48FF139-C6A1-4F06-A267-955A059895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41016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306BFA-51C4-4CBA-8750-01ED7A1875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E31969-658B-4183-A7DB-7F29D7497237}" type="datetimeFigureOut">
              <a:rPr lang="en-US"/>
              <a:pPr>
                <a:defRPr/>
              </a:pPr>
              <a:t>4/22/2021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DB0A03-7EAF-4F0E-9AE4-57C249A4B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3DB1F2-402E-4DFE-B033-04FCD1D11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F1EA86FF-F025-4BAA-B9A1-D9CA246527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46113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CEDEC4-CBCC-43E7-AF27-361B4887DD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8EF598-EAE2-45F0-A825-D549CCD5361B}" type="datetimeFigureOut">
              <a:rPr lang="en-US"/>
              <a:pPr>
                <a:defRPr/>
              </a:pPr>
              <a:t>4/22/2021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059BB5-03E4-46C6-8E90-E9A44E756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91F9F7-F60C-4638-B5CC-86902371E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46004024-D600-4FD4-8457-BF8789E629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82447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E578A7-2566-4921-A539-FC08F15D5F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D5AAEB-0C59-4925-8AA5-55D98ABBB16E}" type="datetimeFigureOut">
              <a:rPr lang="en-US"/>
              <a:pPr>
                <a:defRPr/>
              </a:pPr>
              <a:t>4/22/2021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178E43-D485-4405-B4A3-32D6B10B4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DF0B43-7D09-4231-B902-93185398F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2C8BD406-36DA-4576-935F-C7E05C220F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07603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B9D719-3178-4806-BBE3-0463538C3B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FC09B-F042-4602-8AC9-CAE9C2E93397}" type="datetimeFigureOut">
              <a:rPr lang="en-US"/>
              <a:pPr>
                <a:defRPr/>
              </a:pPr>
              <a:t>4/22/2021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B63CBA-8A35-40EC-96BE-BC0133BFA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16009C-8E6D-441A-9AB2-0774391C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42C07A80-2A02-4A61-B8DA-73EA1079EB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1639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81E0B3-FEC4-418E-8AB5-75EAA91089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9263AB-8DF9-4B44-AEF7-4AB91FE533D5}" type="datetimeFigureOut">
              <a:rPr lang="en-US"/>
              <a:pPr>
                <a:defRPr/>
              </a:pPr>
              <a:t>4/22/2021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67C2F5-C87E-47A7-B8CB-E9E34DD4C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AA5CCF-51E7-4483-992A-6C64DF05D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27A48301-065A-4CD4-B559-FF8BD6B7AA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46602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43E5E-7D45-46AE-85DA-28A703AF93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36D53-0F60-4170-8EFA-7CECAD603817}" type="datetimeFigureOut">
              <a:rPr lang="en-US"/>
              <a:pPr>
                <a:defRPr/>
              </a:pPr>
              <a:t>4/22/2021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539CF6-99CC-49E4-9202-97CE58FE2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4B6FD7-A570-4BEF-89EA-F438D9348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19049CBF-F977-4AE7-A9D9-215916991A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64587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8667C9-536D-4D0A-BCFB-B446DECDB3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42A8F-9B31-433F-A39F-54C263860B8A}" type="datetimeFigureOut">
              <a:rPr lang="en-US"/>
              <a:pPr>
                <a:defRPr/>
              </a:pPr>
              <a:t>4/22/2021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B45DC4-CCE0-4DF4-BAFC-8ED6340ED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E62B96-B2B4-4873-965A-5A39626D8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DD6A84-B37C-4ED0-A4B6-598E8AD269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133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3703D9-01C0-42A8-B006-83C50C7290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B484B0-8427-4938-8537-A786A93EC42C}" type="datetimeFigureOut">
              <a:rPr lang="en-US"/>
              <a:pPr>
                <a:defRPr/>
              </a:pPr>
              <a:t>4/22/2021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684A81-ADC5-41B5-9A63-C4FEE7AE2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DF0BC5-BA21-43B5-B1A7-6A7387034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2EB692-2C05-4946-A9B5-96DFBDA74E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8318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A5BD00-0ED0-4AEE-A29D-8BADD68A48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E63B5E-3C79-4153-A52F-7706F8BD0D89}" type="datetimeFigureOut">
              <a:rPr lang="en-US"/>
              <a:pPr>
                <a:defRPr/>
              </a:pPr>
              <a:t>4/22/2021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EDD7FE-2A5D-4C47-9982-B88721F71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4852A7-B8C4-4B19-8A85-FB1FE2704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F127E-8E67-4260-838E-4AE34F012C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2032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F81A29-042E-4287-BEC9-0F950E7D94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5DD63-C517-4624-801C-BC011D7EE433}" type="datetimeFigureOut">
              <a:rPr lang="en-US"/>
              <a:pPr>
                <a:defRPr/>
              </a:pPr>
              <a:t>4/22/2021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BDC6CD-7C5C-42CF-9537-05F1CF289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6C8A74-BF61-4BF9-BE75-E49D97F96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22D1E6-D047-4E3B-9C68-2B36B1D55F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9692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A746E5-A9A2-4F10-829D-1029D93D37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7F46C7-58D4-428A-90DE-DB9330DD6479}" type="datetimeFigureOut">
              <a:rPr lang="en-US"/>
              <a:pPr>
                <a:defRPr/>
              </a:pPr>
              <a:t>4/22/2021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80D71F-7671-497E-8D5E-247C8C71B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18C8D3-09AA-4BC0-ABDF-B137CD0AF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46D8B-C01E-4E11-82F2-73AA011426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93824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FFC262-460A-4ABE-9830-5966E5B3ED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AA46F0-80F5-41EE-816F-3D0FC1A15C11}" type="datetimeFigureOut">
              <a:rPr lang="en-US"/>
              <a:pPr>
                <a:defRPr/>
              </a:pPr>
              <a:t>4/22/2021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6DF71B-B12B-443D-8848-DCD50882B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31A003-82C9-4AA4-BB33-70469FD1D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27D93D-781B-46D0-893D-C807E88C6C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81591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F61E96-4FDF-4C82-B4EA-5B4F069321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DB122-97D2-4EA5-ADAE-C785B4BD4BD4}" type="datetimeFigureOut">
              <a:rPr lang="en-US"/>
              <a:pPr>
                <a:defRPr/>
              </a:pPr>
              <a:t>4/22/2021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40DC43-144C-4D0F-B7D3-5B0FB9924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E904C6-7854-4F2E-9B1D-E309745EA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F17922-E127-48C3-9AFA-29F8F8CABB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52054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A3BA1B-C86F-4BB9-B03B-F3F8970CA3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5B98C8-411F-4591-BBDF-1D5914855E30}" type="datetimeFigureOut">
              <a:rPr lang="en-US"/>
              <a:pPr>
                <a:defRPr/>
              </a:pPr>
              <a:t>4/22/2021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F269B8-0969-4A06-A7D2-94C4CF591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4554E7-C0A1-4C6A-963D-C02BBCDA7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092A99-9685-4C6A-B449-7AB1BB49E3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99018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9BBC78-2811-45CF-B9AE-79CFB38614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CE2A2C-F22F-4857-8A8F-69F7BFB8CEE8}" type="datetimeFigureOut">
              <a:rPr lang="en-US"/>
              <a:pPr>
                <a:defRPr/>
              </a:pPr>
              <a:t>4/22/2021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B54B58-B62A-4CB3-8B8C-9031072D8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5A5F67-80E0-421A-B3FC-C0F0DC8F1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1DB6F-5DB8-497E-BCF5-7D3F858BBE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014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8AB7EE-1807-420E-B28D-DE738AA0AA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534CE7-D83A-411C-BC3B-DDF7E6C34D7A}" type="datetimeFigureOut">
              <a:rPr lang="en-US"/>
              <a:pPr>
                <a:defRPr/>
              </a:pPr>
              <a:t>4/22/2021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C6DBC48-8F13-4133-AFAB-148DAF4C2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2DA003-8E70-4EA1-BBEC-771D1082D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9EB33B0A-C56F-414F-8D43-9C465892C4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915803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CCFD85-1363-454F-AB91-FCD18762C8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D49D2D-F20D-4CD7-9155-2588AED8654C}" type="datetimeFigureOut">
              <a:rPr lang="en-US"/>
              <a:pPr>
                <a:defRPr/>
              </a:pPr>
              <a:t>4/22/2021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551ACD-37D0-4071-8A35-5B84BBA92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C6ABA6-8F0C-4CF1-AEBA-A713AC75E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4B1131-3D6A-4796-BAE6-4E1E60DA00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04913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D3EFBB-B498-422B-8B70-936E1D2D5C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37F53-9906-4749-8CEF-789D968ACB93}" type="datetimeFigureOut">
              <a:rPr lang="en-US"/>
              <a:pPr>
                <a:defRPr/>
              </a:pPr>
              <a:t>4/22/2021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337D07-2746-4055-BF3A-2BC944CFC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D7EB85-3793-4D3F-BEEB-EA4258DF2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71751F-4D6C-4635-9D73-EEF5598810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807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47AFCA-C79D-44A4-BD71-A273C0E68D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C4E7E9-CADD-48BB-9F3C-3EC3964DDF26}" type="datetimeFigureOut">
              <a:rPr lang="en-US"/>
              <a:pPr>
                <a:defRPr/>
              </a:pPr>
              <a:t>4/22/2021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0F8EBA-13F2-4821-9DF0-D37ED9A7F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6A584E-AC98-49B8-A2C6-C8ABB4432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6FB6F1-D453-439E-AE96-6AEFEE212E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4826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53930D-26B4-4C3F-9722-76D2FDFC4B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F36D0A-B448-4065-8657-F6FD3ADF1DC4}" type="datetimeFigureOut">
              <a:rPr lang="en-US"/>
              <a:pPr>
                <a:defRPr/>
              </a:pPr>
              <a:t>4/22/2021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19A200-884C-47C9-AB42-C7AB3735F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64683E-0D54-4584-8563-0E9A679B6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522C2-6D85-411D-86FC-F2499291D7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6249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F623AA-7A89-4011-BA4A-1C392F2C89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7E8B54-B57A-4D8B-9517-08F06F28FA4C}" type="datetimeFigureOut">
              <a:rPr lang="en-US"/>
              <a:pPr>
                <a:defRPr/>
              </a:pPr>
              <a:t>4/22/2021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C70BE5-CCAB-451B-9AC8-FD9D2D7A5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12F52A-04EF-4A70-8C0A-BE6C54B29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C305C-D59D-4C33-B736-4B10CFA049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5394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D64BC6-FF59-4C0C-80C7-CBE6E576BE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7F229C-45D6-47F1-9020-EBE3A6F26CFC}" type="datetimeFigureOut">
              <a:rPr lang="en-US"/>
              <a:pPr>
                <a:defRPr/>
              </a:pPr>
              <a:t>4/22/2021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5FED2-1C51-46F4-829D-49FF458A4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8AC47F-24E5-4FD3-A260-3F07039F8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B5EF61-B396-4FEC-89F9-408A017542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28031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6DA035-D0C9-4BFE-BB2D-A526A7E42E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17058F-5CD5-420C-86A3-99E5978C2B68}" type="datetimeFigureOut">
              <a:rPr lang="en-US"/>
              <a:pPr>
                <a:defRPr/>
              </a:pPr>
              <a:t>4/22/2021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AE5CFB-A14E-4ECD-9A58-13E0BEC2B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9C17AA-F241-42E3-9557-BEBF0D007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A0390-5A5B-4180-A41D-D43A79439E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64381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3137F8-66B1-4888-A9DC-5F0DD5305E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639441-9DE3-4009-B355-60FECF01479B}" type="datetimeFigureOut">
              <a:rPr lang="en-US"/>
              <a:pPr>
                <a:defRPr/>
              </a:pPr>
              <a:t>4/22/2021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1E46C5-1BB1-4725-80D0-CAF08C6B7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20C71A-60F6-43A4-A3B7-E24CBD5A7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C01AFC-9A64-49A6-A433-C7899DDB97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05436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8C8A0C-F9A4-4983-A529-BD2CAD1D1A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4DA7FD-9246-4370-8FC5-EFFBF6ADC897}" type="datetimeFigureOut">
              <a:rPr lang="en-US"/>
              <a:pPr>
                <a:defRPr/>
              </a:pPr>
              <a:t>4/22/2021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6D8472-4D66-4663-8E09-BE2BBEF34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7CFA94-E20B-410A-9C28-603F04279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0570A-21BA-459E-A2A2-D060189E57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32214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27A2C8-CE25-4B36-9CEB-46D67DF6A5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90F62A-FD52-4133-9C1F-63F0F618FB1E}" type="datetimeFigureOut">
              <a:rPr lang="en-US"/>
              <a:pPr>
                <a:defRPr/>
              </a:pPr>
              <a:t>4/22/2021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ED04AB-192A-4953-BFB6-FF654255E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576A96-15A8-47CE-BA96-04B77E91E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AA9950-655E-4971-93A8-06F5EE106A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556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8F350E-A5ED-40EB-BA50-7F5EE4EE18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978400-9C4E-491A-90A8-218B882A5AE6}" type="datetimeFigureOut">
              <a:rPr lang="en-US"/>
              <a:pPr>
                <a:defRPr/>
              </a:pPr>
              <a:t>4/22/2021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EA341D-E6D5-4F48-B767-B3F3B31BD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B09529-2B19-42F6-8A8D-29F20CF83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B73D59F5-D80B-43A5-AD00-6E534FFBE4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367756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72CE99-BA1F-4BAE-BB2D-0FB4617805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74EADA-FC1D-4EED-9A93-E07A31788038}" type="datetimeFigureOut">
              <a:rPr lang="en-US"/>
              <a:pPr>
                <a:defRPr/>
              </a:pPr>
              <a:t>4/22/2021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A1B7A4-7FEF-4259-93A8-6F8150A7C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4ACD1C-CC65-4312-B58D-D523D15CC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6AF391-D483-47D6-AF57-A8F64468AD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05826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9093E8-08A9-4DEC-8340-274AC2D9EF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16050-5E31-440C-9E9B-1C983561A6D6}" type="datetimeFigureOut">
              <a:rPr lang="en-US"/>
              <a:pPr>
                <a:defRPr/>
              </a:pPr>
              <a:t>4/22/2021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BEF690-3C5A-40D2-9B23-7314A225D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067A67-1EF0-4069-A0F1-8FE63413E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D7401E-7C7C-4924-8A7B-14A57771F0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01887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28427-C3EA-4E9E-A2D4-1F611D884C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638D86-9E68-4B7F-9802-F3006BF344C5}" type="datetimeFigureOut">
              <a:rPr lang="en-US"/>
              <a:pPr>
                <a:defRPr/>
              </a:pPr>
              <a:t>4/22/2021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A626EA-472A-48B3-9396-D4E902551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272EBA-2E57-4453-9D96-27A77285F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2CEBA-E7B1-423F-8A13-14484FA9B2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087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FCBE3C-4071-4B77-AAD2-C16F40B82A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E660B-F488-4E33-A2A7-1AB32748F776}" type="datetimeFigureOut">
              <a:rPr lang="en-US"/>
              <a:pPr>
                <a:defRPr/>
              </a:pPr>
              <a:t>4/22/2021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3B80C3-A72E-475F-848B-D7B24E604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6B0C3F-EFCD-42BC-AA55-11FB2352C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F6E318D2-933C-44A9-B19A-DFBCC79A2E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786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CF9D69-765C-441E-B0CA-19A3E5543B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905E97-4588-42D4-992C-020328A57419}" type="datetimeFigureOut">
              <a:rPr lang="en-US"/>
              <a:pPr>
                <a:defRPr/>
              </a:pPr>
              <a:t>4/22/2021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D34A48-8AE6-4621-AB01-C6707A1EF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96719F-B756-4A71-9EE5-786C4BA9F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BE0841EF-EAC9-421F-A44E-2D02F0E7B9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8342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2ACD51-BB1B-4075-A911-56DB3D0D74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82246-05DB-477A-A5D1-78AA2E092922}" type="datetimeFigureOut">
              <a:rPr lang="en-US"/>
              <a:pPr>
                <a:defRPr/>
              </a:pPr>
              <a:t>4/22/2021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AF5947-CCB6-45FE-87C5-D5972FD6F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9E5518-11CC-489D-943F-4005C21AC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4C2530D0-9DE1-4FE3-B7C4-339F2F23ED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6470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image" Target="../media/image12.jpeg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image" Target="../media/image13.jpeg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7">
            <a:extLst>
              <a:ext uri="{FF2B5EF4-FFF2-40B4-BE49-F238E27FC236}">
                <a16:creationId xmlns:a16="http://schemas.microsoft.com/office/drawing/2014/main" id="{76C32D98-2726-4C4A-B487-6D53CC7C58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9">
            <a:extLst>
              <a:ext uri="{FF2B5EF4-FFF2-40B4-BE49-F238E27FC236}">
                <a16:creationId xmlns:a16="http://schemas.microsoft.com/office/drawing/2014/main" id="{38152083-2717-482B-82DD-DE9156175D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150" y="0"/>
            <a:ext cx="2325688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11">
            <a:extLst>
              <a:ext uri="{FF2B5EF4-FFF2-40B4-BE49-F238E27FC236}">
                <a16:creationId xmlns:a16="http://schemas.microsoft.com/office/drawing/2014/main" id="{C716ECE6-AD81-4FB7-A5B6-595CDA0C36B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4163" y="0"/>
            <a:ext cx="1747837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15">
            <a:extLst>
              <a:ext uri="{FF2B5EF4-FFF2-40B4-BE49-F238E27FC236}">
                <a16:creationId xmlns:a16="http://schemas.microsoft.com/office/drawing/2014/main" id="{EDF875D9-7F07-42EF-B55A-5768FD445C5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49425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21">
            <a:extLst>
              <a:ext uri="{FF2B5EF4-FFF2-40B4-BE49-F238E27FC236}">
                <a16:creationId xmlns:a16="http://schemas.microsoft.com/office/drawing/2014/main" id="{BAE4B2AD-B73F-45FF-B939-4BB8CEE782A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-30163"/>
            <a:ext cx="4017962" cy="1238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23">
            <a:extLst>
              <a:ext uri="{FF2B5EF4-FFF2-40B4-BE49-F238E27FC236}">
                <a16:creationId xmlns:a16="http://schemas.microsoft.com/office/drawing/2014/main" id="{8DB65146-832B-404F-AA39-8B094B7E54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838" y="0"/>
            <a:ext cx="2847975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25">
            <a:extLst>
              <a:ext uri="{FF2B5EF4-FFF2-40B4-BE49-F238E27FC236}">
                <a16:creationId xmlns:a16="http://schemas.microsoft.com/office/drawing/2014/main" id="{36C28205-4359-49B1-93A3-E212733F94B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1312863"/>
            <a:ext cx="12176125" cy="554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305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Shape 8">
            <a:extLst>
              <a:ext uri="{FF2B5EF4-FFF2-40B4-BE49-F238E27FC236}">
                <a16:creationId xmlns:a16="http://schemas.microsoft.com/office/drawing/2014/main" id="{BB733F8D-9B94-4507-8A9E-E5590F1988E8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7100" y="185738"/>
            <a:ext cx="909638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2">
            <a:extLst>
              <a:ext uri="{FF2B5EF4-FFF2-40B4-BE49-F238E27FC236}">
                <a16:creationId xmlns:a16="http://schemas.microsoft.com/office/drawing/2014/main" id="{7BEFABF2-7516-48BE-B89D-D75CA3D1EC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868850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87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>
            <a:extLst>
              <a:ext uri="{FF2B5EF4-FFF2-40B4-BE49-F238E27FC236}">
                <a16:creationId xmlns:a16="http://schemas.microsoft.com/office/drawing/2014/main" id="{CFFD4B58-032E-4D4E-9DBC-9D1C84477A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8307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7">
            <a:extLst>
              <a:ext uri="{FF2B5EF4-FFF2-40B4-BE49-F238E27FC236}">
                <a16:creationId xmlns:a16="http://schemas.microsoft.com/office/drawing/2014/main" id="{247D8B53-1078-4B16-B7F1-FDF271BD646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56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7">
            <a:extLst>
              <a:ext uri="{FF2B5EF4-FFF2-40B4-BE49-F238E27FC236}">
                <a16:creationId xmlns:a16="http://schemas.microsoft.com/office/drawing/2014/main" id="{579D346D-5C6A-4DCD-9BDD-54925DCDB4C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7641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196C8D4-1A86-49F9-A91D-5B044A2FD30D}"/>
              </a:ext>
            </a:extLst>
          </p:cNvPr>
          <p:cNvSpPr/>
          <p:nvPr/>
        </p:nvSpPr>
        <p:spPr>
          <a:xfrm>
            <a:off x="2833688" y="1484313"/>
            <a:ext cx="9358312" cy="8096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E3D3FB5-6050-4687-9974-548D0E0F12AF}"/>
              </a:ext>
            </a:extLst>
          </p:cNvPr>
          <p:cNvSpPr/>
          <p:nvPr/>
        </p:nvSpPr>
        <p:spPr>
          <a:xfrm>
            <a:off x="8455025" y="5576888"/>
            <a:ext cx="3417888" cy="8239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B6CF62-0B8F-4C4C-BEFF-6027F39CE38F}"/>
              </a:ext>
            </a:extLst>
          </p:cNvPr>
          <p:cNvSpPr txBox="1"/>
          <p:nvPr/>
        </p:nvSpPr>
        <p:spPr>
          <a:xfrm>
            <a:off x="4377128" y="1617627"/>
            <a:ext cx="2593298" cy="646331"/>
          </a:xfrm>
          <a:prstGeom prst="rect">
            <a:avLst/>
          </a:prstGeom>
          <a:noFill/>
        </p:spPr>
        <p:txBody>
          <a:bodyPr>
            <a:prstTxWarp prst="textChevron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স্বাগতম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208A570-1178-46E6-B8B9-96BE1023C396}"/>
                  </a:ext>
                </a:extLst>
              </p:cNvPr>
              <p:cNvSpPr txBox="1"/>
              <p:nvPr/>
            </p:nvSpPr>
            <p:spPr>
              <a:xfrm>
                <a:off x="2650434" y="415578"/>
                <a:ext cx="6096000" cy="60268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বা,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360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𝐶𝑜𝑠𝑝</m:t>
                            </m:r>
                          </m:num>
                          <m:den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𝑆𝑖𝑛𝑝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sz="3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36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𝐶𝑜𝑠𝑝</m:t>
                        </m:r>
                      </m:den>
                    </m:f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0" i="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sz="3600" b="0" i="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3600" b="0" i="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sz="3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3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</m:rad>
                      </m:num>
                      <m:den>
                        <m:r>
                          <m:rPr>
                            <m:nor/>
                          </m:rPr>
                          <a:rPr lang="en-US" sz="3600" b="0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3600" b="0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sz="3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36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sz="3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3600" dirty="0"/>
                  <a:t> </a:t>
                </a:r>
              </a:p>
              <a:p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𝐶𝑜𝑠𝑝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𝑆𝑖𝑛𝑝</m:t>
                        </m:r>
                      </m:den>
                    </m:f>
                  </m:oMath>
                </a14:m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36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𝐶𝑜𝑠𝑝</m:t>
                        </m:r>
                      </m:den>
                    </m:f>
                  </m:oMath>
                </a14:m>
                <a:r>
                  <a:rPr lang="en-US" sz="3600" dirty="0"/>
                  <a:t>  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dirty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0" i="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m:rPr>
                            <m:nor/>
                          </m:rPr>
                          <a:rPr lang="en-US" sz="3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36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sz="3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m:rPr>
                            <m:nor/>
                          </m:rPr>
                          <a:rPr lang="en-US" sz="36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sz="3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3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sz="3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3600" dirty="0"/>
                  <a:t> </a:t>
                </a:r>
              </a:p>
              <a:p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𝑆𝑖𝑛𝑝</m:t>
                        </m:r>
                      </m:den>
                    </m:f>
                  </m:oMath>
                </a14:m>
                <a:r>
                  <a:rPr lang="en-US" sz="3600" dirty="0"/>
                  <a:t>   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dirty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0" i="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m:rPr>
                            <m:nor/>
                          </m:rPr>
                          <a:rPr lang="en-US" sz="3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36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sz="3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m:rPr>
                            <m:nor/>
                          </m:rPr>
                          <a:rPr lang="en-US" sz="36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sz="3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3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sz="3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 </m:t>
                        </m:r>
                        <m:r>
                          <a:rPr lang="en-US" sz="3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sz="3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m:rPr>
                            <m:nor/>
                          </m:rPr>
                          <a:rPr lang="en-US" sz="3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sz="3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600" dirty="0"/>
                  <a:t> </a:t>
                </a:r>
              </a:p>
              <a:p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𝑆𝑖𝑛𝑝</m:t>
                        </m:r>
                      </m:den>
                    </m:f>
                  </m:oMath>
                </a14:m>
                <a:r>
                  <a:rPr lang="en-US" sz="3600" dirty="0"/>
                  <a:t>   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0" i="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  <m:r>
                          <m:rPr>
                            <m:nor/>
                          </m:rPr>
                          <a:rPr lang="en-US" sz="3600" b="0" i="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3600" b="0" i="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  <m:rad>
                          <m:radPr>
                            <m:degHide m:val="on"/>
                            <m:ctrlPr>
                              <a:rPr lang="en-US" sz="3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  <m:rad>
                          <m:radPr>
                            <m:degHide m:val="on"/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e>
                        </m:rad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</m:num>
                      <m:den>
                        <m:sSup>
                          <m:sSupPr>
                            <m:ctrlPr>
                              <a:rPr lang="en-US" sz="36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ad>
                              <m:radPr>
                                <m:degHide m:val="on"/>
                                <m:ctrlPr>
                                  <a:rPr lang="en-US" sz="3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e>
                            </m:rad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600" dirty="0"/>
                  <a:t> </a:t>
                </a:r>
              </a:p>
              <a:p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𝑆𝑖𝑛𝑝</m:t>
                        </m:r>
                      </m:den>
                    </m:f>
                  </m:oMath>
                </a14:m>
                <a:r>
                  <a:rPr lang="en-US" sz="3600" dirty="0"/>
                  <a:t>   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0" i="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6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sz="36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3600" dirty="0"/>
              </a:p>
              <a:p>
                <a:endParaRPr lang="en-US" sz="3600" dirty="0"/>
              </a:p>
              <a:p>
                <a:endParaRPr lang="en-US" sz="36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208A570-1178-46E6-B8B9-96BE1023C3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0434" y="415578"/>
                <a:ext cx="6096000" cy="6026843"/>
              </a:xfrm>
              <a:prstGeom prst="rect">
                <a:avLst/>
              </a:prstGeom>
              <a:blipFill>
                <a:blip r:embed="rId2"/>
                <a:stretch>
                  <a:fillRect l="-31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0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9E5D178-2CA5-41CA-80A6-14B0B34F4691}"/>
                  </a:ext>
                </a:extLst>
              </p:cNvPr>
              <p:cNvSpPr txBox="1"/>
              <p:nvPr/>
            </p:nvSpPr>
            <p:spPr>
              <a:xfrm>
                <a:off x="2676938" y="691297"/>
                <a:ext cx="6096000" cy="47212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বা, </a:t>
                </a:r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𝑆𝑖𝑛𝑝</m:t>
                        </m:r>
                      </m:den>
                    </m:f>
                  </m:oMath>
                </a14:m>
                <a:r>
                  <a:rPr lang="en-US" sz="3600" dirty="0"/>
                  <a:t>    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0" i="0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6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sz="36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বা, </a:t>
                </a:r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𝑆𝑖𝑛𝑝</m:t>
                        </m:r>
                      </m:den>
                    </m:f>
                  </m:oMath>
                </a14:m>
                <a:r>
                  <a:rPr lang="en-US" sz="3600" dirty="0"/>
                  <a:t>    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sz="36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3600" dirty="0"/>
              </a:p>
              <a:p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𝑆𝑖𝑛𝑝</m:t>
                        </m:r>
                      </m:den>
                    </m:f>
                  </m:oMath>
                </a14:m>
                <a:r>
                  <a:rPr lang="en-US" sz="3600" dirty="0"/>
                  <a:t>     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6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3600" dirty="0"/>
                  <a:t> </a:t>
                </a:r>
              </a:p>
              <a:p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Sinp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6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Sinp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= Sin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60</m:t>
                        </m:r>
                      </m:e>
                      <m:sup>
                        <m:r>
                          <a:rPr lang="en-US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sup>
                    </m:sSup>
                  </m:oMath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∴</m:t>
                    </m:r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  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60</m:t>
                        </m:r>
                      </m:e>
                      <m:sup>
                        <m:r>
                          <a:rPr lang="en-US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(Showed)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9E5D178-2CA5-41CA-80A6-14B0B34F46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6938" y="691297"/>
                <a:ext cx="6096000" cy="4721292"/>
              </a:xfrm>
              <a:prstGeom prst="rect">
                <a:avLst/>
              </a:prstGeom>
              <a:blipFill>
                <a:blip r:embed="rId2"/>
                <a:stretch>
                  <a:fillRect l="-3000" b="-38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5130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66CD87A-E359-4502-8B25-E5BC0AC834F6}"/>
              </a:ext>
            </a:extLst>
          </p:cNvPr>
          <p:cNvSpPr txBox="1"/>
          <p:nvPr/>
        </p:nvSpPr>
        <p:spPr>
          <a:xfrm>
            <a:off x="4731786" y="421903"/>
            <a:ext cx="23986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E251833-F4DE-4CD8-882C-813E0F872188}"/>
                  </a:ext>
                </a:extLst>
              </p:cNvPr>
              <p:cNvSpPr txBox="1"/>
              <p:nvPr/>
            </p:nvSpPr>
            <p:spPr>
              <a:xfrm>
                <a:off x="2086131" y="1775575"/>
                <a:ext cx="8019738" cy="28621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প্রশ্নঃ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Cosecp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Cotp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</a:p>
              <a:p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Co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secp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Cotp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Cot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মান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নির্ণয়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</a:p>
              <a:p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খ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প্রমাণ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Secp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den>
                    </m:f>
                  </m:oMath>
                </a14:m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গ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দেখাও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যে,tan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p+Cotp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Secp.Cosecp</a:t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E251833-F4DE-4CD8-882C-813E0F8721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6131" y="1775575"/>
                <a:ext cx="8019738" cy="2862194"/>
              </a:xfrm>
              <a:prstGeom prst="rect">
                <a:avLst/>
              </a:prstGeom>
              <a:blipFill>
                <a:blip r:embed="rId2"/>
                <a:stretch>
                  <a:fillRect l="-2280" r="-380" b="-7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6325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2F6D162-B164-45FD-AC1F-EF6DA696A80C}"/>
              </a:ext>
            </a:extLst>
          </p:cNvPr>
          <p:cNvSpPr txBox="1"/>
          <p:nvPr/>
        </p:nvSpPr>
        <p:spPr>
          <a:xfrm>
            <a:off x="4091608" y="669784"/>
            <a:ext cx="5247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ক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125FE1B-B6C0-486B-97D4-4AD96C99BC71}"/>
                  </a:ext>
                </a:extLst>
              </p:cNvPr>
              <p:cNvSpPr txBox="1"/>
              <p:nvPr/>
            </p:nvSpPr>
            <p:spPr>
              <a:xfrm>
                <a:off x="2590799" y="1796218"/>
                <a:ext cx="7321827" cy="3878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দেওয়া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আছে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Cosecp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Cotp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আমরা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জানি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𝐶𝑜𝑠𝑒𝑐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𝑝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sSup>
                      <m:sSup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𝐶𝑜𝑡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𝑝</m:t>
                    </m:r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Cosecp+cotp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)(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Cosecp-Cotp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= 1</a:t>
                </a:r>
              </a:p>
              <a:p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(Cosecp+cotp) 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1</a:t>
                </a:r>
              </a:p>
              <a:p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Cosecp+cotp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 = x Ans. </a:t>
                </a:r>
              </a:p>
              <a:p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125FE1B-B6C0-486B-97D4-4AD96C99BC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799" y="1796218"/>
                <a:ext cx="7321827" cy="3878882"/>
              </a:xfrm>
              <a:prstGeom prst="rect">
                <a:avLst/>
              </a:prstGeom>
              <a:blipFill>
                <a:blip r:embed="rId2"/>
                <a:stretch>
                  <a:fillRect l="-24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8450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33FDC76-59F1-4790-908C-58341185EFE5}"/>
              </a:ext>
            </a:extLst>
          </p:cNvPr>
          <p:cNvSpPr txBox="1"/>
          <p:nvPr/>
        </p:nvSpPr>
        <p:spPr>
          <a:xfrm>
            <a:off x="4091608" y="504893"/>
            <a:ext cx="4008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খ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53750D6-AC60-46A3-85C6-74838BB508E5}"/>
                  </a:ext>
                </a:extLst>
              </p:cNvPr>
              <p:cNvSpPr txBox="1"/>
              <p:nvPr/>
            </p:nvSpPr>
            <p:spPr>
              <a:xfrm>
                <a:off x="2394570" y="1151224"/>
                <a:ext cx="6317105" cy="61564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খ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হতে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প্রাপ্ত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Cosecp+cotp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= x</a:t>
                </a:r>
              </a:p>
              <a:p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𝑆𝑖𝑛𝑝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𝐶𝑜𝑠𝑝</m:t>
                        </m:r>
                      </m:num>
                      <m:den>
                        <m:r>
                          <a:rPr lang="en-US" sz="36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𝑆𝑖𝑛𝑝</m:t>
                        </m:r>
                      </m:den>
                    </m:f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x </a:t>
                </a:r>
              </a:p>
              <a:p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𝐶𝑜𝑠𝑝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𝑆𝑖𝑛𝑝</m:t>
                        </m:r>
                      </m:den>
                    </m:f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x </a:t>
                </a:r>
              </a:p>
              <a:p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en-US" sz="3600" b="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sSup>
                      <m:sSup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f>
                          <m:fPr>
                            <m:ctrlPr>
                              <a:rPr lang="en-US" sz="360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1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+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𝐶𝑜𝑠𝑝</m:t>
                            </m:r>
                          </m:num>
                          <m:den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𝑆𝑖𝑛𝑝</m:t>
                            </m:r>
                          </m:den>
                        </m:f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(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1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+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𝐶𝑜𝑠𝑝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360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𝑆𝑖𝑛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𝑝</m:t>
                        </m:r>
                      </m:den>
                    </m:f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(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1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+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𝐶𝑜𝑠𝑝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36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−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𝐶𝑜𝑠</m:t>
                            </m:r>
                          </m:e>
                          <m:sup>
                            <m:r>
                              <a:rPr lang="en-US" sz="36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𝑝</m:t>
                        </m:r>
                      </m:den>
                    </m:f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53750D6-AC60-46A3-85C6-74838BB508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4570" y="1151224"/>
                <a:ext cx="6317105" cy="6156429"/>
              </a:xfrm>
              <a:prstGeom prst="rect">
                <a:avLst/>
              </a:prstGeom>
              <a:blipFill>
                <a:blip r:embed="rId2"/>
                <a:stretch>
                  <a:fillRect l="-2992" t="-2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4592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268AD23-3B7C-4CF7-B9F7-A8C0A905F84D}"/>
                  </a:ext>
                </a:extLst>
              </p:cNvPr>
              <p:cNvSpPr txBox="1"/>
              <p:nvPr/>
            </p:nvSpPr>
            <p:spPr>
              <a:xfrm>
                <a:off x="2522095" y="205012"/>
                <a:ext cx="8424200" cy="80623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en-US" sz="3600" dirty="0">
                    <a:cs typeface="NikoshBAN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𝑐𝑜𝑠𝑝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)(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𝐶𝑜𝑠𝑝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num>
                      <m:den>
                        <m:d>
                          <m:d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1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+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𝐶𝑜𝑠𝑝</m:t>
                            </m:r>
                          </m:e>
                        </m:d>
                        <m:d>
                          <m:d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1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−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𝐶𝑜𝑠𝑝</m:t>
                            </m:r>
                          </m:e>
                        </m:d>
                      </m:den>
                    </m:f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en-US" sz="3600" dirty="0">
                    <a:cs typeface="NikoshBAN" panose="02000000000000000000" pitchFamily="2" charset="0"/>
                  </a:rPr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𝑐𝑜𝑠𝑝</m:t>
                        </m:r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num>
                      <m:den>
                        <m:d>
                          <m:dPr>
                            <m:ctrlPr>
                              <a:rPr lang="en-US" sz="36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1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−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𝐶𝑜𝑠𝑝</m:t>
                            </m:r>
                          </m:e>
                        </m:d>
                      </m:den>
                    </m:f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𝑐𝑜𝑠𝑝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𝐶𝑜𝑠𝑝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𝐶𝑜𝑠𝑝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𝐶𝑜𝑠𝑝</m:t>
                        </m:r>
                      </m:den>
                    </m:f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i="1" dirty="0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600" b="0" i="1" dirty="0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600" b="0" i="1" dirty="0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6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36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3600" i="1" dirty="0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600" b="0" i="1" dirty="0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600" b="0" i="1" dirty="0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6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6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বা,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𝐶𝑜𝑠𝑝</m:t>
                        </m:r>
                      </m:den>
                    </m:f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dirty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i="1" dirty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600" i="1" dirty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600" i="1" dirty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600" i="1" dirty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3600" i="1" dirty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3600" i="1" dirty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600" i="1" dirty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600" i="1" dirty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600" i="1" dirty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600" i="1" dirty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den>
                    </m:f>
                  </m:oMath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𝐶𝑜𝑠𝑝</m:t>
                        </m:r>
                      </m:den>
                    </m:f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dirty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i="1" dirty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600" i="1" dirty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600" i="1" dirty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600" i="1" dirty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3600" i="1" dirty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3600" i="1" dirty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600" i="1" dirty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600" i="1" dirty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600" i="1" dirty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600" i="1" dirty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den>
                    </m:f>
                  </m:oMath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</m:oMath>
                </a14:m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Secp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= 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dirty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i="1" dirty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600" i="1" dirty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600" i="1" dirty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600" i="1" dirty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3600" i="1" dirty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3600" i="1" dirty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600" i="1" dirty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600" i="1" dirty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600" i="1" dirty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600" i="1" dirty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Proved</a:t>
                </a:r>
              </a:p>
              <a:p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268AD23-3B7C-4CF7-B9F7-A8C0A905F8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2095" y="205012"/>
                <a:ext cx="8424200" cy="8062335"/>
              </a:xfrm>
              <a:prstGeom prst="rect">
                <a:avLst/>
              </a:prstGeom>
              <a:blipFill>
                <a:blip r:embed="rId2"/>
                <a:stretch>
                  <a:fillRect l="-22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3329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8E2D17F-7336-4F0B-8CCC-B86015F2C7A2}"/>
              </a:ext>
            </a:extLst>
          </p:cNvPr>
          <p:cNvSpPr txBox="1"/>
          <p:nvPr/>
        </p:nvSpPr>
        <p:spPr>
          <a:xfrm>
            <a:off x="4091608" y="504893"/>
            <a:ext cx="4008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গ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4707644-20F1-4365-BCCB-EBC7ADF9A6B9}"/>
                  </a:ext>
                </a:extLst>
              </p:cNvPr>
              <p:cNvSpPr txBox="1"/>
              <p:nvPr/>
            </p:nvSpPr>
            <p:spPr>
              <a:xfrm>
                <a:off x="1459864" y="1765851"/>
                <a:ext cx="7737189" cy="35512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খ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হতে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প্রাপ্ত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Secp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dirty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 dirty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200" i="1" dirty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 dirty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 dirty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3200" i="1" dirty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3200" i="1" dirty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200" i="1" dirty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 dirty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 dirty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200" i="1" dirty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3200" dirty="0"/>
                  <a:t> </a:t>
                </a:r>
              </a:p>
              <a:p>
                <a:r>
                  <a:rPr lang="en-US" sz="3200" dirty="0"/>
                  <a:t>       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en-US" sz="3200" dirty="0"/>
                  <a:t> 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sz="3200" dirty="0"/>
              </a:p>
              <a:p>
                <a:r>
                  <a:rPr lang="en-US" sz="3200" dirty="0"/>
                  <a:t>         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rad>
                  </m:oMath>
                </a14:m>
                <a:r>
                  <a:rPr lang="en-US" sz="3200" dirty="0"/>
                  <a:t> </a:t>
                </a:r>
              </a:p>
              <a:p>
                <a:r>
                  <a:rPr lang="en-US" sz="3200" dirty="0"/>
                  <a:t>          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sz="3200" dirty="0"/>
              </a:p>
              <a:p>
                <a:r>
                  <a:rPr lang="en-US" sz="3200" dirty="0"/>
                  <a:t>             = 2x </a:t>
                </a:r>
              </a:p>
              <a:p>
                <a:r>
                  <a:rPr lang="en-US" sz="3200" dirty="0"/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4707644-20F1-4365-BCCB-EBC7ADF9A6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9864" y="1765851"/>
                <a:ext cx="7737189" cy="3551229"/>
              </a:xfrm>
              <a:prstGeom prst="rect">
                <a:avLst/>
              </a:prstGeom>
              <a:blipFill>
                <a:blip r:embed="rId2"/>
                <a:stretch>
                  <a:fillRect l="-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D98E817F-E507-4515-AE61-9845BE473B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100" y="884788"/>
            <a:ext cx="2600325" cy="17621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90D19EC-0ADA-4465-AD0F-7557E9F3D286}"/>
                  </a:ext>
                </a:extLst>
              </p:cNvPr>
              <p:cNvSpPr txBox="1"/>
              <p:nvPr/>
            </p:nvSpPr>
            <p:spPr>
              <a:xfrm>
                <a:off x="9529994" y="1339788"/>
                <a:ext cx="104485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i="1" dirty="0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1800" i="1" dirty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𝑥</m:t>
                          </m:r>
                        </m:e>
                        <m:sup>
                          <m:r>
                            <a:rPr lang="en-US" sz="1800" i="1" dirty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sz="1800" i="1" dirty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r>
                        <a:rPr lang="en-US" sz="1800" i="1" dirty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90D19EC-0ADA-4465-AD0F-7557E9F3D2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9994" y="1339788"/>
                <a:ext cx="1044857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B2C47A6-91C3-4689-92CA-5D24F88B4035}"/>
                  </a:ext>
                </a:extLst>
              </p:cNvPr>
              <p:cNvSpPr txBox="1"/>
              <p:nvPr/>
            </p:nvSpPr>
            <p:spPr>
              <a:xfrm>
                <a:off x="9157080" y="2518389"/>
                <a:ext cx="104485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i="1" dirty="0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1800" i="1" dirty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𝑥</m:t>
                          </m:r>
                        </m:e>
                        <m:sup>
                          <m:r>
                            <a:rPr lang="en-US" sz="1800" i="1" dirty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sz="1800" i="1" dirty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−</m:t>
                      </m:r>
                      <m:r>
                        <a:rPr lang="en-US" sz="1800" i="1" dirty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B2C47A6-91C3-4689-92CA-5D24F88B40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7080" y="2518389"/>
                <a:ext cx="1044857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F78DD2DE-9ED4-45EE-8AEF-B64421ABEAD6}"/>
              </a:ext>
            </a:extLst>
          </p:cNvPr>
          <p:cNvSpPr txBox="1"/>
          <p:nvPr/>
        </p:nvSpPr>
        <p:spPr>
          <a:xfrm>
            <a:off x="8476817" y="1587827"/>
            <a:ext cx="7202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2x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8FFB5A1-8A31-4E26-B6B2-94C21C76A35D}"/>
              </a:ext>
            </a:extLst>
          </p:cNvPr>
          <p:cNvSpPr txBox="1"/>
          <p:nvPr/>
        </p:nvSpPr>
        <p:spPr>
          <a:xfrm>
            <a:off x="8664256" y="709568"/>
            <a:ext cx="659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A75F8C8-9AB0-4136-9835-366A6E9D89B2}"/>
              </a:ext>
            </a:extLst>
          </p:cNvPr>
          <p:cNvSpPr txBox="1"/>
          <p:nvPr/>
        </p:nvSpPr>
        <p:spPr>
          <a:xfrm>
            <a:off x="8664256" y="2362985"/>
            <a:ext cx="659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C925DFE-1FFF-4E22-9F34-FD797392FFAB}"/>
              </a:ext>
            </a:extLst>
          </p:cNvPr>
          <p:cNvSpPr txBox="1"/>
          <p:nvPr/>
        </p:nvSpPr>
        <p:spPr>
          <a:xfrm>
            <a:off x="10404857" y="2290749"/>
            <a:ext cx="659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908334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0" grpId="0"/>
      <p:bldP spid="12" grpId="0"/>
      <p:bldP spid="14" grpId="0"/>
      <p:bldP spid="16" grpId="0"/>
      <p:bldP spid="17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CA13874-6FE9-4B2C-B4D3-523E0E61E7EB}"/>
              </a:ext>
            </a:extLst>
          </p:cNvPr>
          <p:cNvGrpSpPr/>
          <p:nvPr/>
        </p:nvGrpSpPr>
        <p:grpSpPr>
          <a:xfrm>
            <a:off x="7763890" y="498275"/>
            <a:ext cx="2600325" cy="2059663"/>
            <a:chOff x="7778880" y="468294"/>
            <a:chExt cx="2600325" cy="205966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62EB723-DD19-4BC0-AF41-65C83CDD6D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8880" y="468294"/>
              <a:ext cx="2600325" cy="176212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763BFFDB-F920-462A-9BD6-53B445780E0B}"/>
                    </a:ext>
                  </a:extLst>
                </p:cNvPr>
                <p:cNvSpPr txBox="1"/>
                <p:nvPr/>
              </p:nvSpPr>
              <p:spPr>
                <a:xfrm>
                  <a:off x="8885417" y="980024"/>
                  <a:ext cx="1044857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800" i="1" dirty="0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1800" i="1" dirty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800" i="1" dirty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800" i="1" dirty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1800" i="1" dirty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763BFFDB-F920-462A-9BD6-53B445780E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85417" y="980024"/>
                  <a:ext cx="1044857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A585F9FB-295B-48F2-A9A6-15FEDC91E91C}"/>
                    </a:ext>
                  </a:extLst>
                </p:cNvPr>
                <p:cNvSpPr txBox="1"/>
                <p:nvPr/>
              </p:nvSpPr>
              <p:spPr>
                <a:xfrm>
                  <a:off x="8512503" y="2158625"/>
                  <a:ext cx="1044857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800" i="1" dirty="0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1800" i="1" dirty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800" i="1" dirty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800" i="1" dirty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1800" i="1" dirty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A585F9FB-295B-48F2-A9A6-15FEDC91E91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12503" y="2158625"/>
                  <a:ext cx="1044857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AA80EAA-830E-4E1E-9941-15C8BAA97417}"/>
                </a:ext>
              </a:extLst>
            </p:cNvPr>
            <p:cNvSpPr txBox="1"/>
            <p:nvPr/>
          </p:nvSpPr>
          <p:spPr>
            <a:xfrm>
              <a:off x="7832240" y="1228063"/>
              <a:ext cx="72023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2x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BE2BDD7-27C8-48C2-AE2F-A9EF13E3211B}"/>
                  </a:ext>
                </a:extLst>
              </p:cNvPr>
              <p:cNvSpPr txBox="1"/>
              <p:nvPr/>
            </p:nvSpPr>
            <p:spPr>
              <a:xfrm>
                <a:off x="2217179" y="760338"/>
                <a:ext cx="5600071" cy="49813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L.H.S 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tan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p+Cotp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𝑆𝑖𝑛𝑝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𝐶𝑜𝑠𝑝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 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𝐶𝑜𝑠𝑝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𝑆𝑖𝑛𝑝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32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320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en-US" sz="32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320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320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320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3200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b="0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3200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b="0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en-US" sz="320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3200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b="0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sz="3200" dirty="0"/>
                  <a:t> </a:t>
                </a:r>
              </a:p>
              <a:p>
                <a:r>
                  <a:rPr lang="en-US" sz="3200" dirty="0"/>
                  <a:t>              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sSup>
                          <m:sSup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3200" dirty="0"/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3200" dirty="0"/>
                  <a:t> </a:t>
                </a:r>
              </a:p>
              <a:p>
                <a:r>
                  <a:rPr lang="en-US" sz="3200" dirty="0"/>
                  <a:t>          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</m:d>
                      </m:den>
                    </m:f>
                  </m:oMath>
                </a14:m>
                <a:r>
                  <a:rPr lang="en-US" sz="3200" dirty="0"/>
                  <a:t> </a:t>
                </a:r>
              </a:p>
              <a:p>
                <a:r>
                  <a:rPr lang="en-US" sz="3200" dirty="0"/>
                  <a:t>               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</m:d>
                      </m:den>
                    </m:f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BE2BDD7-27C8-48C2-AE2F-A9EF13E321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7179" y="760338"/>
                <a:ext cx="5600071" cy="4981300"/>
              </a:xfrm>
              <a:prstGeom prst="rect">
                <a:avLst/>
              </a:prstGeom>
              <a:blipFill>
                <a:blip r:embed="rId5"/>
                <a:stretch>
                  <a:fillRect l="-871" t="-22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9198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5F27700-B433-4FB8-A99D-7BF76BD4BD22}"/>
                  </a:ext>
                </a:extLst>
              </p:cNvPr>
              <p:cNvSpPr txBox="1"/>
              <p:nvPr/>
            </p:nvSpPr>
            <p:spPr>
              <a:xfrm>
                <a:off x="1360866" y="2589130"/>
                <a:ext cx="7538802" cy="2663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R.H.S =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Secp.Cosecp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= = 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dirty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 dirty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200" i="1" dirty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 dirty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 dirty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3200" i="1" dirty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3200" i="1" dirty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200" i="1" dirty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 dirty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 dirty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200" i="1" dirty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=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</m:d>
                      </m:den>
                    </m:f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∴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tan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+Cotp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Secp.Cosecp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Showed </a:t>
                </a:r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5F27700-B433-4FB8-A99D-7BF76BD4BD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0866" y="2589130"/>
                <a:ext cx="7538802" cy="2663999"/>
              </a:xfrm>
              <a:prstGeom prst="rect">
                <a:avLst/>
              </a:prstGeom>
              <a:blipFill>
                <a:blip r:embed="rId2"/>
                <a:stretch>
                  <a:fillRect l="-647" t="-3204" b="-6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CC9823F2-60DC-46C5-99AA-F8BD7D3645E8}"/>
              </a:ext>
            </a:extLst>
          </p:cNvPr>
          <p:cNvGrpSpPr/>
          <p:nvPr/>
        </p:nvGrpSpPr>
        <p:grpSpPr>
          <a:xfrm>
            <a:off x="7110093" y="461246"/>
            <a:ext cx="2600325" cy="2067091"/>
            <a:chOff x="7974526" y="940930"/>
            <a:chExt cx="2600325" cy="206709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336CE0E-E5B0-4998-B6F5-62CD8C830D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4526" y="940930"/>
              <a:ext cx="2600325" cy="176212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1FC9F2E1-A75D-4ED5-BEBF-877702DD3818}"/>
                    </a:ext>
                  </a:extLst>
                </p:cNvPr>
                <p:cNvSpPr txBox="1"/>
                <p:nvPr/>
              </p:nvSpPr>
              <p:spPr>
                <a:xfrm>
                  <a:off x="9321186" y="1420478"/>
                  <a:ext cx="1044857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800" i="1" dirty="0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1800" i="1" dirty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800" i="1" dirty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800" i="1" dirty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1800" i="1" dirty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1FC9F2E1-A75D-4ED5-BEBF-877702DD38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21186" y="1420478"/>
                  <a:ext cx="1044857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5C9BAC93-C4D2-42B1-ADEB-564D3427C9CC}"/>
                    </a:ext>
                  </a:extLst>
                </p:cNvPr>
                <p:cNvSpPr txBox="1"/>
                <p:nvPr/>
              </p:nvSpPr>
              <p:spPr>
                <a:xfrm>
                  <a:off x="9112378" y="2638689"/>
                  <a:ext cx="1044857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800" i="1" dirty="0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1800" i="1" dirty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800" i="1" dirty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800" i="1" dirty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1800" i="1" dirty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5C9BAC93-C4D2-42B1-ADEB-564D3427C9C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12378" y="2638689"/>
                  <a:ext cx="1044857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EFFF63A-DDED-404B-8471-18875A07EFE2}"/>
                </a:ext>
              </a:extLst>
            </p:cNvPr>
            <p:cNvSpPr txBox="1"/>
            <p:nvPr/>
          </p:nvSpPr>
          <p:spPr>
            <a:xfrm>
              <a:off x="8067521" y="1651310"/>
              <a:ext cx="104485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2x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04831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48C0C05-6AD9-4AFB-8731-9F74F544DC47}"/>
              </a:ext>
            </a:extLst>
          </p:cNvPr>
          <p:cNvSpPr txBox="1"/>
          <p:nvPr/>
        </p:nvSpPr>
        <p:spPr>
          <a:xfrm>
            <a:off x="4330147" y="491641"/>
            <a:ext cx="1673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5E29FE9-2534-4888-80E6-E8E7051B5025}"/>
                  </a:ext>
                </a:extLst>
              </p:cNvPr>
              <p:cNvSpPr txBox="1"/>
              <p:nvPr/>
            </p:nvSpPr>
            <p:spPr>
              <a:xfrm>
                <a:off x="1417981" y="1689858"/>
                <a:ext cx="10363201" cy="2621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১।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tanA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𝑆𝑖𝑛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rad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মান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নিচের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কোনটি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? </a:t>
                </a:r>
              </a:p>
              <a:p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 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SinA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খ    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SinA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গ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CosA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ঘ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CotA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2।  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Sin(A-B)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এবং  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30</m:t>
                        </m:r>
                      </m:e>
                      <m:sup>
                        <m:r>
                          <a:rPr lang="en-US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হলে 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মান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নিচের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কোনটি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?</a:t>
                </a:r>
              </a:p>
              <a:p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ক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90</m:t>
                        </m:r>
                      </m:e>
                      <m:sup>
                        <m:r>
                          <a:rPr lang="en-US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খ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6</m:t>
                        </m:r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0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গ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0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ঘ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45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5E29FE9-2534-4888-80E6-E8E7051B50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7981" y="1689858"/>
                <a:ext cx="10363201" cy="2621551"/>
              </a:xfrm>
              <a:prstGeom prst="rect">
                <a:avLst/>
              </a:prstGeom>
              <a:blipFill>
                <a:blip r:embed="rId2"/>
                <a:stretch>
                  <a:fillRect l="-1824" t="-1860" b="-8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>
            <a:extLst>
              <a:ext uri="{FF2B5EF4-FFF2-40B4-BE49-F238E27FC236}">
                <a16:creationId xmlns:a16="http://schemas.microsoft.com/office/drawing/2014/main" id="{6C787D65-E277-4636-ABD0-8EDF3A533D0D}"/>
              </a:ext>
            </a:extLst>
          </p:cNvPr>
          <p:cNvSpPr/>
          <p:nvPr/>
        </p:nvSpPr>
        <p:spPr>
          <a:xfrm>
            <a:off x="1417981" y="2411896"/>
            <a:ext cx="437323" cy="34455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D085690-81B7-457F-BB18-50C497CC4084}"/>
              </a:ext>
            </a:extLst>
          </p:cNvPr>
          <p:cNvSpPr/>
          <p:nvPr/>
        </p:nvSpPr>
        <p:spPr>
          <a:xfrm>
            <a:off x="4015408" y="3776869"/>
            <a:ext cx="424069" cy="39756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093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B7EC9D7-9D29-4A0E-94A5-2FA3E878F0A5}"/>
              </a:ext>
            </a:extLst>
          </p:cNvPr>
          <p:cNvSpPr txBox="1"/>
          <p:nvPr/>
        </p:nvSpPr>
        <p:spPr>
          <a:xfrm>
            <a:off x="2323475" y="1289235"/>
            <a:ext cx="7165298" cy="3237714"/>
          </a:xfrm>
          <a:prstGeom prst="rect">
            <a:avLst/>
          </a:prstGeom>
          <a:noFill/>
        </p:spPr>
        <p:txBody>
          <a:bodyPr>
            <a:prstTxWarp prst="textChevron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r>
              <a:rPr kumimoji="0" lang="bn-IN" sz="3600" b="0" i="1" u="none" strike="noStrike" kern="1200" cap="none" spc="0" normalizeH="0" baseline="0" noProof="0" dirty="0">
                <a:ln w="12700">
                  <a:solidFill>
                    <a:srgbClr val="A5A5A5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innerShdw blurRad="177800">
                    <a:srgbClr val="A5A5A5">
                      <a:lumMod val="50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Arial" panose="020B0604020202020204" pitchFamily="34" charset="0"/>
              </a:rPr>
              <a:t>  </a:t>
            </a:r>
            <a:r>
              <a:rPr kumimoji="0" lang="bn-BD" sz="3600" b="0" i="1" u="none" strike="noStrike" kern="1200" cap="none" spc="0" normalizeH="0" baseline="0" noProof="0" dirty="0">
                <a:ln w="12700">
                  <a:solidFill>
                    <a:srgbClr val="A5A5A5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innerShdw blurRad="177800">
                    <a:srgbClr val="A5A5A5">
                      <a:lumMod val="50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Arial" panose="020B0604020202020204" pitchFamily="34" charset="0"/>
              </a:rPr>
              <a:t>শ্রেণিঃ</a:t>
            </a:r>
            <a:r>
              <a:rPr kumimoji="0" lang="bn-BD" sz="3600" b="1" i="1" u="none" strike="noStrike" kern="1200" cap="none" spc="0" normalizeH="0" baseline="0" noProof="0" dirty="0">
                <a:ln w="12700">
                  <a:solidFill>
                    <a:srgbClr val="A5A5A5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innerShdw blurRad="177800">
                    <a:srgbClr val="A5A5A5">
                      <a:lumMod val="50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 w="12700">
                  <a:solidFill>
                    <a:srgbClr val="A5A5A5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innerShdw blurRad="177800">
                    <a:srgbClr val="A5A5A5">
                      <a:lumMod val="50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Arial" panose="020B0604020202020204" pitchFamily="34" charset="0"/>
              </a:rPr>
              <a:t>দশম</a:t>
            </a:r>
            <a:r>
              <a:rPr kumimoji="0" lang="en-US" sz="3600" b="0" i="1" u="none" strike="noStrike" kern="1200" cap="none" spc="0" normalizeH="0" baseline="0" noProof="0" dirty="0">
                <a:ln w="12700">
                  <a:solidFill>
                    <a:srgbClr val="A5A5A5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innerShdw blurRad="177800">
                    <a:srgbClr val="A5A5A5">
                      <a:lumMod val="50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Arial" panose="020B0604020202020204" pitchFamily="34" charset="0"/>
              </a:rPr>
              <a:t> </a:t>
            </a:r>
            <a:r>
              <a:rPr kumimoji="0" lang="bn-IN" sz="3600" b="0" i="1" u="none" strike="noStrike" kern="1200" cap="none" spc="0" normalizeH="0" baseline="0" noProof="0" dirty="0">
                <a:ln w="12700">
                  <a:solidFill>
                    <a:srgbClr val="A5A5A5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innerShdw blurRad="177800">
                    <a:srgbClr val="A5A5A5">
                      <a:lumMod val="50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Arial" panose="020B0604020202020204" pitchFamily="34" charset="0"/>
              </a:rPr>
              <a:t> </a:t>
            </a:r>
            <a:endParaRPr kumimoji="0" lang="bn-BD" sz="3600" b="0" i="1" u="none" strike="noStrike" kern="1200" cap="none" spc="0" normalizeH="0" baseline="0" noProof="0" dirty="0">
              <a:ln w="12700">
                <a:solidFill>
                  <a:srgbClr val="A5A5A5">
                    <a:lumMod val="50000"/>
                  </a:srgbClr>
                </a:solidFill>
                <a:prstDash val="solid"/>
              </a:ln>
              <a:solidFill>
                <a:srgbClr val="FFFFFF"/>
              </a:solidFill>
              <a:effectLst>
                <a:innerShdw blurRad="177800">
                  <a:srgbClr val="A5A5A5">
                    <a:lumMod val="50000"/>
                  </a:srgbClr>
                </a:inn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  <a:sym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r>
              <a:rPr kumimoji="0" lang="bn-BD" sz="3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Arial" panose="020B0604020202020204" pitchFamily="34" charset="0"/>
              </a:rPr>
              <a:t> </a:t>
            </a:r>
            <a:r>
              <a:rPr kumimoji="0" lang="bn-BD" sz="3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Arial" panose="020B0604020202020204" pitchFamily="34" charset="0"/>
              </a:rPr>
              <a:t>বিষয়ঃ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Arial" panose="020B0604020202020204" pitchFamily="34" charset="0"/>
              </a:rPr>
              <a:t>গণিত</a:t>
            </a:r>
            <a:endParaRPr kumimoji="0" lang="bn-IN" sz="36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  <a:sym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r>
              <a:rPr kumimoji="0" lang="bn-IN" sz="3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Arial" panose="020B0604020202020204" pitchFamily="34" charset="0"/>
              </a:rPr>
              <a:t>অধ্যায়ঃ নব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  <a:sym typeface="Arial" panose="020B0604020202020204" pitchFamily="34" charset="0"/>
              </a:rPr>
              <a:t>ম </a:t>
            </a:r>
            <a:r>
              <a:rPr kumimoji="0" lang="bn-IN" sz="3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  <a:sym typeface="Arial" panose="020B0604020202020204" pitchFamily="34" charset="0"/>
              </a:rPr>
              <a:t>   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  <a:sym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  <a:sym typeface="Arial" panose="020B0604020202020204" pitchFamily="34" charset="0"/>
              </a:rPr>
              <a:t>পাঠঃ</a:t>
            </a:r>
            <a:r>
              <a:rPr kumimoji="0" lang="bn-IN" sz="3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  <a:sym typeface="Arial" panose="020B0604020202020204" pitchFamily="34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  <a:sym typeface="Arial" panose="020B0604020202020204" pitchFamily="34" charset="0"/>
              </a:rPr>
              <a:t>ত্রিকোণমিতিক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  <a:sym typeface="Arial" panose="020B0604020202020204" pitchFamily="34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  <a:sym typeface="Arial" panose="020B0604020202020204" pitchFamily="34" charset="0"/>
              </a:rPr>
              <a:t>অনুপাত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  <a:sym typeface="Arial" panose="020B0604020202020204" pitchFamily="34" charset="0"/>
              </a:rPr>
              <a:t>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181A320-1295-4634-AB8F-1C199D06640A}"/>
              </a:ext>
            </a:extLst>
          </p:cNvPr>
          <p:cNvSpPr txBox="1"/>
          <p:nvPr/>
        </p:nvSpPr>
        <p:spPr>
          <a:xfrm>
            <a:off x="4330147" y="491641"/>
            <a:ext cx="27862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3900342-7735-4B61-98E5-B3E85E6D596A}"/>
                  </a:ext>
                </a:extLst>
              </p:cNvPr>
              <p:cNvSpPr txBox="1"/>
              <p:nvPr/>
            </p:nvSpPr>
            <p:spPr>
              <a:xfrm>
                <a:off x="427137" y="3429000"/>
                <a:ext cx="7477539" cy="34788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প্রশ্ন</a:t>
                </a:r>
                <a:r>
                  <a:rPr lang="en-US" sz="4000" dirty="0" err="1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ঃ</a:t>
                </a:r>
                <a:r>
                  <a:rPr lang="en-US" sz="4000" dirty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tanA</a:t>
                </a:r>
                <a:r>
                  <a:rPr lang="en-US" sz="40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en-US" sz="4000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SecA</a:t>
                </a:r>
                <a:r>
                  <a:rPr lang="en-US" sz="40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4000" dirty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A </a:t>
                </a:r>
                <a:r>
                  <a:rPr lang="en-US" sz="4000" dirty="0" err="1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সূক্ষ্মকোণ</a:t>
                </a:r>
                <a:r>
                  <a:rPr lang="en-US" sz="4000" dirty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</a:p>
              <a:p>
                <a:r>
                  <a:rPr lang="en-US" sz="4000" dirty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ক  A=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45</m:t>
                        </m:r>
                      </m:e>
                      <m:sup>
                        <m:r>
                          <a:rPr lang="en-US" sz="40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sz="4000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হলে</a:t>
                </a:r>
                <a:r>
                  <a:rPr lang="en-US" sz="4000" dirty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দেখাও</a:t>
                </a:r>
                <a:r>
                  <a:rPr lang="en-US" sz="4000" dirty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যে</a:t>
                </a:r>
                <a:r>
                  <a:rPr lang="en-US" sz="4000" dirty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0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40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0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40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খ   </a:t>
                </a:r>
                <a:r>
                  <a:rPr lang="en-US" sz="4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= y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40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40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A </a:t>
                </a:r>
                <a:r>
                  <a:rPr lang="en-US" sz="4000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40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মান</a:t>
                </a:r>
                <a:r>
                  <a:rPr lang="en-US" sz="40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নির্ণয়</a:t>
                </a:r>
                <a:r>
                  <a:rPr lang="en-US" sz="40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40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</a:p>
              <a:p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গ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প্রমাণ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যে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 </a:t>
                </a:r>
                <a:r>
                  <a:rPr lang="en-US" sz="40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CosA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𝑥𝑦</m:t>
                        </m:r>
                      </m:num>
                      <m:den>
                        <m:sSup>
                          <m:sSupPr>
                            <m:ctrlPr>
                              <a:rPr lang="en-US" sz="40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4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3900342-7735-4B61-98E5-B3E85E6D59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137" y="3429000"/>
                <a:ext cx="7477539" cy="3478837"/>
              </a:xfrm>
              <a:prstGeom prst="rect">
                <a:avLst/>
              </a:prstGeom>
              <a:blipFill>
                <a:blip r:embed="rId2"/>
                <a:stretch>
                  <a:fillRect l="-2852" t="-1228" r="-1793" b="-12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89B526-3CAA-4104-BA9D-83C34AE73BEF}"/>
              </a:ext>
            </a:extLst>
          </p:cNvPr>
          <p:cNvSpPr txBox="1"/>
          <p:nvPr/>
        </p:nvSpPr>
        <p:spPr>
          <a:xfrm>
            <a:off x="2523137" y="2550348"/>
            <a:ext cx="5986714" cy="1569660"/>
          </a:xfrm>
          <a:prstGeom prst="rect">
            <a:avLst/>
          </a:prstGeom>
          <a:noFill/>
        </p:spPr>
        <p:txBody>
          <a:bodyPr wrap="square" rtlCol="0">
            <a:prstTxWarp prst="textTriangleInverted">
              <a:avLst/>
            </a:prstTxWarp>
            <a:spAutoFit/>
          </a:bodyPr>
          <a:lstStyle/>
          <a:p>
            <a:pPr algn="ctr"/>
            <a:r>
              <a:rPr lang="bn-IN" sz="9600" i="1" dirty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TextBox 1">
            <a:extLst>
              <a:ext uri="{FF2B5EF4-FFF2-40B4-BE49-F238E27FC236}">
                <a16:creationId xmlns:a16="http://schemas.microsoft.com/office/drawing/2014/main" id="{55072F1A-D4D9-4727-857E-791890575E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2625" y="442913"/>
            <a:ext cx="26241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আচরনিক</a:t>
            </a:r>
            <a:r>
              <a:rPr lang="en-US" alt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alt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bn-I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  <a:sym typeface="Arial" panose="020B0604020202020204" pitchFamily="34" charset="0"/>
              </a:rPr>
              <a:t> 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  <a:sym typeface="Arial" panose="020B0604020202020204" pitchFamily="34" charset="0"/>
            </a:endParaRPr>
          </a:p>
        </p:txBody>
      </p:sp>
      <p:sp>
        <p:nvSpPr>
          <p:cNvPr id="266243" name="TextBox 2">
            <a:extLst>
              <a:ext uri="{FF2B5EF4-FFF2-40B4-BE49-F238E27FC236}">
                <a16:creationId xmlns:a16="http://schemas.microsoft.com/office/drawing/2014/main" id="{8EEA1F0C-5B3E-4390-A841-86566D252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8127" y="2458947"/>
            <a:ext cx="87249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  <a:sym typeface="Arial" panose="020B0604020202020204" pitchFamily="34" charset="0"/>
              </a:rPr>
              <a:t>১।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  <a:sym typeface="Arial" panose="020B0604020202020204" pitchFamily="34" charset="0"/>
              </a:rPr>
              <a:t>ত</a:t>
            </a:r>
            <a:r>
              <a:rPr kumimoji="0" lang="as-I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  <a:sym typeface="Arial" panose="020B0604020202020204" pitchFamily="34" charset="0"/>
              </a:rPr>
              <a:t>্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  <a:sym typeface="Arial" panose="020B0604020202020204" pitchFamily="34" charset="0"/>
              </a:rPr>
              <a:t>র</a:t>
            </a:r>
            <a:r>
              <a:rPr kumimoji="0" lang="as-I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  <a:sym typeface="Arial" panose="020B0604020202020204" pitchFamily="34" charset="0"/>
              </a:rPr>
              <a:t>ি</a:t>
            </a:r>
            <a:r>
              <a:rPr lang="en-US" alt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as-IN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alt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্ণয়</a:t>
            </a:r>
            <a:r>
              <a:rPr lang="en-US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bn-I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  <a:sym typeface="Arial" panose="020B0604020202020204" pitchFamily="34" charset="0"/>
              </a:rPr>
              <a:t>করতে পারবে।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  <a:sym typeface="Arial" panose="020B0604020202020204" pitchFamily="34" charset="0"/>
              </a:rPr>
              <a:t>২। </a:t>
            </a:r>
            <a:r>
              <a:rPr lang="en-US" alt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ত্রিকোণমিতিক</a:t>
            </a:r>
            <a:r>
              <a:rPr lang="en-US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অনুপাত</a:t>
            </a:r>
            <a:r>
              <a:rPr lang="en-US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প্রমাণ</a:t>
            </a:r>
            <a:r>
              <a:rPr lang="en-US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bn-I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  <a:sym typeface="Arial" panose="020B0604020202020204" pitchFamily="34" charset="0"/>
              </a:rPr>
              <a:t>করতে পারবে। 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  <a:sym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6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66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42" grpId="0"/>
      <p:bldP spid="2662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B6DE805-DE52-44B5-8FB7-2BAF014FC4A1}"/>
                  </a:ext>
                </a:extLst>
              </p:cNvPr>
              <p:cNvSpPr txBox="1"/>
              <p:nvPr/>
            </p:nvSpPr>
            <p:spPr>
              <a:xfrm>
                <a:off x="2351717" y="690634"/>
                <a:ext cx="8651064" cy="31935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প্রশ্নঃ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Cosp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Cotp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x 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Cotp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cosp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y </a:t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 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sec(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90</m:t>
                        </m:r>
                      </m:e>
                      <m:sup>
                        <m:r>
                          <a:rPr lang="en-US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sup>
                    </m:sSup>
                    <m:r>
                      <a:rPr lang="en-US" sz="3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)= </m:t>
                    </m:r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Cot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</m:oMath>
                </a14:m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মান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নির্ণয়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</a:p>
              <a:p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খ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প্রমাণ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ad>
                          <m:radPr>
                            <m:degHide m:val="on"/>
                            <m:ctrlPr>
                              <a:rPr lang="en-US" sz="360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𝑥𝑦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গ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যদি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𝑦</m:t>
                        </m:r>
                      </m:den>
                    </m:f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7+4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তবে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দেখাও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60</m:t>
                        </m:r>
                      </m:e>
                      <m:sup>
                        <m:r>
                          <a:rPr lang="en-US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sup>
                    </m:sSup>
                  </m:oMath>
                </a14:m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B6DE805-DE52-44B5-8FB7-2BAF014FC4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1717" y="690634"/>
                <a:ext cx="8651064" cy="3193503"/>
              </a:xfrm>
              <a:prstGeom prst="rect">
                <a:avLst/>
              </a:prstGeom>
              <a:blipFill>
                <a:blip r:embed="rId2"/>
                <a:stretch>
                  <a:fillRect l="-2185" t="-3817" b="-17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9525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F5375C4-95E6-4A69-BB03-1B7AAA9FF7EF}"/>
                  </a:ext>
                </a:extLst>
              </p:cNvPr>
              <p:cNvSpPr txBox="1"/>
              <p:nvPr/>
            </p:nvSpPr>
            <p:spPr>
              <a:xfrm>
                <a:off x="2133600" y="1216175"/>
                <a:ext cx="7447722" cy="49610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দেওয়া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আছে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sec(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90</m:t>
                        </m:r>
                      </m:e>
                      <m:sup>
                        <m: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)= 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cosec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𝑠𝑖𝑛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𝜃</m:t>
                        </m:r>
                      </m:den>
                    </m:f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3200" b="0" i="1" dirty="0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𝑠𝑖𝑛</m:t>
                            </m:r>
                          </m:e>
                          <m:sup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𝜃</m:t>
                        </m:r>
                      </m:e>
                    </m:rad>
                  </m:oMath>
                </a14:m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−(</m:t>
                        </m:r>
                        <m:sSup>
                          <m:sSupPr>
                            <m:ctrlPr>
                              <a:rPr lang="en-US" sz="3200" b="0" i="1" dirty="0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f>
                              <m:fPr>
                                <m:ctrlPr>
                                  <a:rPr lang="en-US" sz="3200" b="0" i="1" dirty="0" smtClean="0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b="0" i="1" dirty="0" smtClean="0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sz="3200" b="0" i="1" dirty="0" smtClean="0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5</m:t>
                                </m:r>
                              </m:den>
                            </m:f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9</m:t>
                            </m:r>
                          </m:num>
                          <m:den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25</m:t>
                            </m:r>
                          </m:den>
                        </m:f>
                      </m:e>
                    </m:rad>
                  </m:oMath>
                </a14:m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F5375C4-95E6-4A69-BB03-1B7AAA9FF7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1216175"/>
                <a:ext cx="7447722" cy="4961038"/>
              </a:xfrm>
              <a:prstGeom prst="rect">
                <a:avLst/>
              </a:prstGeom>
              <a:blipFill>
                <a:blip r:embed="rId2"/>
                <a:stretch>
                  <a:fillRect l="-2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801C1BEE-6B1F-4C43-A559-D34BC8DA9AAC}"/>
              </a:ext>
            </a:extLst>
          </p:cNvPr>
          <p:cNvSpPr txBox="1"/>
          <p:nvPr/>
        </p:nvSpPr>
        <p:spPr>
          <a:xfrm>
            <a:off x="3505526" y="508289"/>
            <a:ext cx="3127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06348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FD7A04-0523-4B30-856C-6AB455079DCD}"/>
                  </a:ext>
                </a:extLst>
              </p:cNvPr>
              <p:cNvSpPr txBox="1"/>
              <p:nvPr/>
            </p:nvSpPr>
            <p:spPr>
              <a:xfrm>
                <a:off x="3273288" y="251791"/>
                <a:ext cx="4996070" cy="60131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cs typeface="Times New Roman" panose="02020603050405020304" pitchFamily="18" charset="0"/>
                  </a:rPr>
                  <a:t>                      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32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25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9</m:t>
                            </m:r>
                          </m:num>
                          <m:den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25</m:t>
                            </m:r>
                          </m:den>
                        </m:f>
                      </m:e>
                    </m:rad>
                  </m:oMath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32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16</m:t>
                            </m:r>
                          </m:num>
                          <m:den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25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∴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cos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এখন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cot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𝑐𝑜𝑠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𝜃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𝑠𝑖𝑛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𝜃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32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en-US" sz="32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(Ans.)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FD7A04-0523-4B30-856C-6AB455079D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3288" y="251791"/>
                <a:ext cx="4996070" cy="6013121"/>
              </a:xfrm>
              <a:prstGeom prst="rect">
                <a:avLst/>
              </a:prstGeom>
              <a:blipFill>
                <a:blip r:embed="rId2"/>
                <a:stretch>
                  <a:fillRect l="-3171" b="-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1187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695295D-2AFF-4342-8AF8-8A31CE59EC6C}"/>
              </a:ext>
            </a:extLst>
          </p:cNvPr>
          <p:cNvSpPr txBox="1"/>
          <p:nvPr/>
        </p:nvSpPr>
        <p:spPr>
          <a:xfrm>
            <a:off x="4607484" y="169476"/>
            <a:ext cx="41917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খ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311FA74-1CC9-4F70-A1C3-95ED9F866376}"/>
                  </a:ext>
                </a:extLst>
              </p:cNvPr>
              <p:cNvSpPr txBox="1"/>
              <p:nvPr/>
            </p:nvSpPr>
            <p:spPr>
              <a:xfrm>
                <a:off x="1394790" y="938917"/>
                <a:ext cx="9402419" cy="51431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দেওয়া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আছে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Cosp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Cotp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x 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Cotp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cosp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y</a:t>
                </a:r>
              </a:p>
              <a:p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L.H.S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ad>
                          <m:radPr>
                            <m:degHide m:val="on"/>
                            <m:ctrlPr>
                              <a:rPr lang="en-US" sz="360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𝑥𝑦</m:t>
                            </m:r>
                          </m:e>
                        </m:rad>
                      </m:den>
                    </m:f>
                  </m:oMath>
                </a14:m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3600" b="0" i="0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(</m:t>
                            </m:r>
                            <m:r>
                              <m:rPr>
                                <m:nor/>
                              </m:rPr>
                              <a:rPr lang="en-US" sz="3600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Cosp</m:t>
                            </m:r>
                            <m:r>
                              <m:rPr>
                                <m:nor/>
                              </m:rPr>
                              <a:rPr lang="en-US" sz="3600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+</m:t>
                            </m:r>
                            <m:r>
                              <m:rPr>
                                <m:nor/>
                              </m:rPr>
                              <a:rPr lang="en-US" sz="3600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Cotp</m:t>
                            </m:r>
                            <m:r>
                              <a:rPr lang="en-US" sz="36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3600" b="0" i="0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(</m:t>
                            </m:r>
                            <m:r>
                              <m:rPr>
                                <m:nor/>
                              </m:rPr>
                              <a:rPr lang="en-US" sz="3600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Cotp</m:t>
                            </m:r>
                            <m:r>
                              <m:rPr>
                                <m:nor/>
                              </m:rPr>
                              <a:rPr lang="en-US" sz="3600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3600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– </m:t>
                            </m:r>
                            <m:r>
                              <m:rPr>
                                <m:nor/>
                              </m:rPr>
                              <a:rPr lang="en-US" sz="3600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cosp</m:t>
                            </m:r>
                            <m:r>
                              <a:rPr lang="en-US" sz="36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ad>
                          <m:radPr>
                            <m:degHide m:val="on"/>
                            <m:ctrlPr>
                              <a:rPr lang="en-US" sz="360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radPr>
                          <m:deg/>
                          <m:e>
                            <m:d>
                              <m:dPr>
                                <m:ctrlPr>
                                  <a:rPr lang="en-US" sz="3600" b="0" i="1" smtClean="0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dPr>
                              <m:e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𝐶𝑜𝑡𝑝</m:t>
                                </m:r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+</m:t>
                                </m:r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𝐶𝑜𝑠𝑝</m:t>
                                </m:r>
                              </m:e>
                            </m:d>
                          </m:e>
                        </m:rad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𝐶𝑜𝑡𝑝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𝐶𝑜𝑠𝑝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𝐶𝑜𝑡𝑝𝐶𝑜𝑠𝑝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60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3600" i="1" smtClean="0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𝐶𝑜𝑡</m:t>
                                </m:r>
                              </m:e>
                              <m:sup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𝑝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3600" b="0" i="1" smtClean="0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𝐶𝑜𝑠</m:t>
                                </m:r>
                              </m:e>
                              <m:sup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𝑝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𝐶𝑜𝑡𝑝𝐶𝑜𝑠𝑝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𝐶𝑜𝑡</m:t>
                                </m:r>
                              </m:e>
                              <m:sup>
                                <m:r>
                                  <a:rPr lang="en-US" sz="3600" i="1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6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𝑝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(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1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3600" i="1"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600" i="1"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𝐶𝑜𝑠</m:t>
                                    </m:r>
                                  </m:e>
                                  <m:sup>
                                    <m:r>
                                      <a:rPr lang="en-US" sz="3600" i="1"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3600" i="1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𝑝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3600" i="1"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600" i="1"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𝐶𝑜𝑡</m:t>
                                    </m:r>
                                  </m:e>
                                  <m:sup>
                                    <m:r>
                                      <a:rPr lang="en-US" sz="3600" i="1"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3600" i="1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𝑝</m:t>
                                </m:r>
                              </m:den>
                            </m:f>
                          </m:e>
                        </m:rad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𝐶𝑜𝑡𝑝𝐶𝑜𝑠𝑝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𝐶𝑜𝑡</m:t>
                                </m:r>
                              </m:e>
                              <m:sup>
                                <m:r>
                                  <a:rPr lang="en-US" sz="3600" i="1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6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𝑝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(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1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− </m:t>
                            </m:r>
                            <m:f>
                              <m:f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3600" i="1"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600" i="1"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𝐶𝑜𝑠</m:t>
                                    </m:r>
                                  </m:e>
                                  <m:sup>
                                    <m:r>
                                      <a:rPr lang="en-US" sz="3600" i="1"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3600" i="1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𝑝</m:t>
                                </m:r>
                              </m:num>
                              <m:den>
                                <m:f>
                                  <m:fPr>
                                    <m:ctrlPr>
                                      <a:rPr lang="en-US" sz="3600" i="1"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3600" i="1">
                                            <a:latin typeface="Cambria Math" panose="02040503050406030204" pitchFamily="18" charset="0"/>
                                            <a:cs typeface="NikoshBAN" panose="02000000000000000000" pitchFamily="2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3600" i="1">
                                            <a:latin typeface="Cambria Math" panose="02040503050406030204" pitchFamily="18" charset="0"/>
                                            <a:cs typeface="NikoshBAN" panose="02000000000000000000" pitchFamily="2" charset="0"/>
                                          </a:rPr>
                                          <m:t>𝐶𝑜𝑠</m:t>
                                        </m:r>
                                      </m:e>
                                      <m:sup>
                                        <m:r>
                                          <a:rPr lang="en-US" sz="3600" i="1">
                                            <a:latin typeface="Cambria Math" panose="02040503050406030204" pitchFamily="18" charset="0"/>
                                            <a:cs typeface="NikoshBAN" panose="02000000000000000000" pitchFamily="2" charset="0"/>
                                          </a:rPr>
                                          <m:t>2</m:t>
                                        </m:r>
                                        <m:r>
                                          <a:rPr lang="en-US" sz="3600" i="1">
                                            <a:latin typeface="Cambria Math" panose="02040503050406030204" pitchFamily="18" charset="0"/>
                                            <a:cs typeface="NikoshBAN" panose="02000000000000000000" pitchFamily="2" charset="0"/>
                                          </a:rPr>
                                          <m:t> </m:t>
                                        </m:r>
                                      </m:sup>
                                    </m:sSup>
                                    <m:r>
                                      <a:rPr lang="en-US" sz="3600" i="1"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𝑝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3600" i="1">
                                            <a:latin typeface="Cambria Math" panose="02040503050406030204" pitchFamily="18" charset="0"/>
                                            <a:cs typeface="NikoshBAN" panose="02000000000000000000" pitchFamily="2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3600" i="1">
                                            <a:latin typeface="Cambria Math" panose="02040503050406030204" pitchFamily="18" charset="0"/>
                                            <a:cs typeface="NikoshBAN" panose="02000000000000000000" pitchFamily="2" charset="0"/>
                                          </a:rPr>
                                          <m:t>𝑆𝑖𝑛</m:t>
                                        </m:r>
                                      </m:e>
                                      <m:sup>
                                        <m:r>
                                          <a:rPr lang="en-US" sz="3600" i="1">
                                            <a:latin typeface="Cambria Math" panose="02040503050406030204" pitchFamily="18" charset="0"/>
                                            <a:cs typeface="NikoshBAN" panose="02000000000000000000" pitchFamily="2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sz="3600" i="1"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𝑝</m:t>
                                    </m:r>
                                  </m:den>
                                </m:f>
                              </m:den>
                            </m:f>
                          </m:e>
                        </m:rad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311FA74-1CC9-4F70-A1C3-95ED9F8663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4790" y="938917"/>
                <a:ext cx="9402419" cy="5143139"/>
              </a:xfrm>
              <a:prstGeom prst="rect">
                <a:avLst/>
              </a:prstGeom>
              <a:blipFill>
                <a:blip r:embed="rId2"/>
                <a:stretch>
                  <a:fillRect l="-2010" t="-2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5160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DD03DD8-9B7F-481A-A8A6-253353A468D5}"/>
                  </a:ext>
                </a:extLst>
              </p:cNvPr>
              <p:cNvSpPr txBox="1"/>
              <p:nvPr/>
            </p:nvSpPr>
            <p:spPr>
              <a:xfrm>
                <a:off x="2047461" y="155757"/>
                <a:ext cx="8097078" cy="6216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𝐶𝑜𝑡𝑝𝐶𝑜𝑠𝑝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𝐶𝑜𝑡</m:t>
                                </m:r>
                              </m:e>
                              <m:sup>
                                <m:r>
                                  <a:rPr lang="en-US" sz="3600" i="1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6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dPr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1</m:t>
                                </m:r>
                                <m:r>
                                  <a:rPr lang="en-US" sz="3600" i="1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− </m:t>
                                </m:r>
                                <m:sSup>
                                  <m:sSupPr>
                                    <m:ctrlPr>
                                      <a:rPr lang="en-US" sz="3600" i="1"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600" i="1"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𝐶𝑜𝑠</m:t>
                                    </m:r>
                                  </m:e>
                                  <m:sup>
                                    <m:r>
                                      <a:rPr lang="en-US" sz="3600" i="1"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3600" i="1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𝑝</m:t>
                                </m:r>
                                <m:r>
                                  <a:rPr lang="en-US" sz="3600" i="1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.</m:t>
                                </m:r>
                                <m:f>
                                  <m:fPr>
                                    <m:ctrlPr>
                                      <a:rPr lang="en-US" sz="3600" i="1"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3600" i="1">
                                            <a:latin typeface="Cambria Math" panose="02040503050406030204" pitchFamily="18" charset="0"/>
                                            <a:cs typeface="NikoshBAN" panose="02000000000000000000" pitchFamily="2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3600" i="1">
                                            <a:latin typeface="Cambria Math" panose="02040503050406030204" pitchFamily="18" charset="0"/>
                                            <a:cs typeface="NikoshBAN" panose="02000000000000000000" pitchFamily="2" charset="0"/>
                                          </a:rPr>
                                          <m:t>𝑆𝑖𝑛</m:t>
                                        </m:r>
                                      </m:e>
                                      <m:sup>
                                        <m:r>
                                          <a:rPr lang="en-US" sz="3600" i="1">
                                            <a:latin typeface="Cambria Math" panose="02040503050406030204" pitchFamily="18" charset="0"/>
                                            <a:cs typeface="NikoshBAN" panose="02000000000000000000" pitchFamily="2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sz="3600" i="1"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𝑝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3600" i="1">
                                            <a:latin typeface="Cambria Math" panose="02040503050406030204" pitchFamily="18" charset="0"/>
                                            <a:cs typeface="NikoshBAN" panose="02000000000000000000" pitchFamily="2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3600" i="1">
                                            <a:latin typeface="Cambria Math" panose="02040503050406030204" pitchFamily="18" charset="0"/>
                                            <a:cs typeface="NikoshBAN" panose="02000000000000000000" pitchFamily="2" charset="0"/>
                                          </a:rPr>
                                          <m:t>𝐶𝑜𝑠</m:t>
                                        </m:r>
                                      </m:e>
                                      <m:sup>
                                        <m:r>
                                          <a:rPr lang="en-US" sz="3600" i="1">
                                            <a:latin typeface="Cambria Math" panose="02040503050406030204" pitchFamily="18" charset="0"/>
                                            <a:cs typeface="NikoshBAN" panose="02000000000000000000" pitchFamily="2" charset="0"/>
                                          </a:rPr>
                                          <m:t>2</m:t>
                                        </m:r>
                                        <m:r>
                                          <a:rPr lang="en-US" sz="3600" i="1">
                                            <a:latin typeface="Cambria Math" panose="02040503050406030204" pitchFamily="18" charset="0"/>
                                            <a:cs typeface="NikoshBAN" panose="02000000000000000000" pitchFamily="2" charset="0"/>
                                          </a:rPr>
                                          <m:t>𝑝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d>
                          </m:e>
                        </m:rad>
                      </m:den>
                    </m:f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𝐶𝑜𝑡𝑝𝐶𝑜𝑠𝑝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60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𝐶𝑜𝑡</m:t>
                                </m:r>
                              </m:e>
                              <m:sup>
                                <m:r>
                                  <a:rPr lang="en-US" sz="3600" i="1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6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𝑝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(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1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− </m:t>
                            </m:r>
                            <m:sSup>
                              <m:sSup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𝑆𝑖𝑛</m:t>
                                </m:r>
                              </m:e>
                              <m:sup>
                                <m:r>
                                  <a:rPr lang="en-US" sz="3600" i="1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6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𝑝</m:t>
                            </m:r>
                          </m:e>
                        </m:rad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𝐶𝑜𝑡𝑝𝐶𝑜𝑠𝑝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6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𝐶𝑜𝑡</m:t>
                                </m:r>
                              </m:e>
                              <m:sup>
                                <m:r>
                                  <a:rPr lang="en-US" sz="3600" i="1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6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𝑝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.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𝐶𝑜𝑠</m:t>
                                </m:r>
                              </m:e>
                              <m:sup>
                                <m:r>
                                  <a:rPr lang="en-US" sz="3600" i="1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6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𝑝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𝐶𝑜𝑡𝑝𝐶𝑜𝑠𝑝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𝐶𝑜𝑡𝑝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.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𝐶𝑜𝑠𝑝</m:t>
                        </m:r>
                      </m:den>
                    </m:f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  <a:p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R.H.S </a:t>
                </a:r>
              </a:p>
              <a:p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∴</m:t>
                    </m:r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L.H.S= R.H.S    Proved)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DD03DD8-9B7F-481A-A8A6-253353A468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7461" y="155757"/>
                <a:ext cx="8097078" cy="6216702"/>
              </a:xfrm>
              <a:prstGeom prst="rect">
                <a:avLst/>
              </a:prstGeom>
              <a:blipFill>
                <a:blip r:embed="rId2"/>
                <a:stretch>
                  <a:fillRect l="-2334" b="-27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7174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C3BC7CE-4113-4A5D-B28B-1F1F70E8FE6E}"/>
              </a:ext>
            </a:extLst>
          </p:cNvPr>
          <p:cNvSpPr txBox="1"/>
          <p:nvPr/>
        </p:nvSpPr>
        <p:spPr>
          <a:xfrm>
            <a:off x="4896678" y="404740"/>
            <a:ext cx="2398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গ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F5C0E3F-D07D-46BC-A41E-D0A490E12179}"/>
                  </a:ext>
                </a:extLst>
              </p:cNvPr>
              <p:cNvSpPr txBox="1"/>
              <p:nvPr/>
            </p:nvSpPr>
            <p:spPr>
              <a:xfrm>
                <a:off x="1881807" y="1273075"/>
                <a:ext cx="8666923" cy="53035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দেওয়া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আছে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Cosp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Cotp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x 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Cotp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cosp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y </a:t>
                </a:r>
              </a:p>
              <a:p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প্রদত্ত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রাশি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𝑦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7+4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Cosp</m:t>
                        </m:r>
                        <m:r>
                          <m:rPr>
                            <m:nor/>
                          </m:rPr>
                          <a:rPr lang="en-US" sz="3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+</m:t>
                        </m:r>
                        <m:r>
                          <m:rPr>
                            <m:nor/>
                          </m:rPr>
                          <a:rPr lang="en-US" sz="3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Cotp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Cotp</m:t>
                        </m:r>
                        <m:r>
                          <m:rPr>
                            <m:nor/>
                          </m:rPr>
                          <a:rPr lang="en-US" sz="3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– </m:t>
                        </m:r>
                        <m:r>
                          <m:rPr>
                            <m:nor/>
                          </m:rPr>
                          <a:rPr lang="en-US" sz="3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cosp</m:t>
                        </m:r>
                      </m:den>
                    </m:f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7+4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Co</m:t>
                        </m:r>
                        <m:r>
                          <m:rPr>
                            <m:nor/>
                          </m:rPr>
                          <a:rPr lang="en-US" sz="3200" b="0" i="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sz="3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en-US" sz="3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+</m:t>
                        </m:r>
                        <m:r>
                          <m:rPr>
                            <m:nor/>
                          </m:rPr>
                          <a:rPr lang="en-US" sz="3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Cosp</m:t>
                        </m:r>
                        <m:r>
                          <m:rPr>
                            <m:nor/>
                          </m:rPr>
                          <a:rPr lang="en-US" sz="3200" b="0" i="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𝐶𝑜𝑡𝑝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𝐶𝑜𝑠𝑝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Co</m:t>
                        </m:r>
                        <m:r>
                          <m:rPr>
                            <m:nor/>
                          </m:rPr>
                          <a:rPr lang="en-US" sz="3200" b="0" i="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sz="320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en-US" sz="320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+ </m:t>
                        </m:r>
                        <m:r>
                          <m:rPr>
                            <m:nor/>
                          </m:rPr>
                          <a:rPr lang="en-US" sz="320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cosp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𝐶𝑜𝑡𝑝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𝐶𝑜𝑠𝑝</m:t>
                        </m:r>
                      </m:den>
                    </m:f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  <m:r>
                          <m:rPr>
                            <m:nor/>
                          </m:rPr>
                          <a:rPr lang="en-US" sz="3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sz="3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  <m:r>
                          <m:rPr>
                            <m:nor/>
                          </m:rPr>
                          <a:rPr lang="en-US" sz="3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sz="3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</m:oMath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sz="3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Co</m:t>
                        </m:r>
                        <m:r>
                          <m:rPr>
                            <m:nor/>
                          </m:rPr>
                          <a:rPr lang="en-US" sz="3200" b="0" i="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sz="3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en-US" sz="3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32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𝐶𝑜𝑠𝑝</m:t>
                        </m:r>
                      </m:den>
                    </m:f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  <m:r>
                          <m:rPr>
                            <m:nor/>
                          </m:rPr>
                          <a:rPr lang="en-US" sz="3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sz="3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m:rPr>
                            <m:nor/>
                          </m:rPr>
                          <a:rPr lang="en-US" sz="3200" b="0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  <m:r>
                          <m:rPr>
                            <m:nor/>
                          </m:rPr>
                          <a:rPr lang="en-US" sz="3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sz="3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বা,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Co</m:t>
                        </m:r>
                        <m:r>
                          <m:rPr>
                            <m:nor/>
                          </m:rPr>
                          <a:rPr lang="en-US" sz="3600" b="0" i="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sz="3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en-US" sz="3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36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𝐶𝑜𝑠𝑝</m:t>
                        </m:r>
                      </m:den>
                    </m:f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m:rPr>
                            <m:nor/>
                          </m:rPr>
                          <a:rPr lang="en-US" sz="3200" b="0" i="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3200" b="0" i="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sz="3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</m:rad>
                      </m:num>
                      <m:den>
                        <m:r>
                          <m:rPr>
                            <m:nor/>
                          </m:rPr>
                          <a:rPr lang="en-US" sz="3200" b="0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sz="3200" b="0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3200" b="0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sz="3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</m:oMath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F5C0E3F-D07D-46BC-A41E-D0A490E121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1807" y="1273075"/>
                <a:ext cx="8666923" cy="5303503"/>
              </a:xfrm>
              <a:prstGeom prst="rect">
                <a:avLst/>
              </a:prstGeom>
              <a:blipFill>
                <a:blip r:embed="rId2"/>
                <a:stretch>
                  <a:fillRect l="-1830" t="-2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6349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theme1.xml><?xml version="1.0" encoding="utf-8"?>
<a:theme xmlns:a="http://schemas.openxmlformats.org/drawingml/2006/main" name="40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7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1233</TotalTime>
  <Words>725</Words>
  <Application>Microsoft Office PowerPoint</Application>
  <PresentationFormat>Widescreen</PresentationFormat>
  <Paragraphs>130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21</vt:i4>
      </vt:variant>
    </vt:vector>
  </HeadingPairs>
  <TitlesOfParts>
    <vt:vector size="34" baseType="lpstr">
      <vt:lpstr>Arial</vt:lpstr>
      <vt:lpstr>Calibri</vt:lpstr>
      <vt:lpstr>Calibri Light</vt:lpstr>
      <vt:lpstr>Cambria Math</vt:lpstr>
      <vt:lpstr>Corbel</vt:lpstr>
      <vt:lpstr>NikoshBAN</vt:lpstr>
      <vt:lpstr>Times New Roman</vt:lpstr>
      <vt:lpstr>40_Office Theme</vt:lpstr>
      <vt:lpstr>1_Office Theme</vt:lpstr>
      <vt:lpstr>Parallax</vt:lpstr>
      <vt:lpstr>2_Office Theme</vt:lpstr>
      <vt:lpstr>71_Office Theme</vt:lpstr>
      <vt:lpstr>13_Office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Molina</dc:creator>
  <cp:lastModifiedBy>Molina</cp:lastModifiedBy>
  <cp:revision>130</cp:revision>
  <dcterms:created xsi:type="dcterms:W3CDTF">2021-03-08T16:39:13Z</dcterms:created>
  <dcterms:modified xsi:type="dcterms:W3CDTF">2021-04-22T14:02:39Z</dcterms:modified>
</cp:coreProperties>
</file>