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63" r:id="rId3"/>
    <p:sldId id="266" r:id="rId4"/>
    <p:sldId id="256" r:id="rId5"/>
    <p:sldId id="257" r:id="rId6"/>
    <p:sldId id="258" r:id="rId7"/>
    <p:sldId id="259" r:id="rId8"/>
    <p:sldId id="260" r:id="rId9"/>
    <p:sldId id="267" r:id="rId10"/>
    <p:sldId id="268" r:id="rId11"/>
    <p:sldId id="269" r:id="rId12"/>
    <p:sldId id="270" r:id="rId13"/>
    <p:sldId id="271" r:id="rId14"/>
    <p:sldId id="272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B35AE-9775-4F07-8F66-91FF1588CCE8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01CC5-EB91-4C1B-B04A-87E50C19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5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8D8B-7839-4D64-93C4-986D0B51AE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25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5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2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6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1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0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BF8D-F35E-449D-97E6-0A375B50CE8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B7EA-143E-4804-A33B-0E8C5A8AA3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782911" y="302840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anose="04020705040A02060702" pitchFamily="82" charset="0"/>
              </a:rPr>
              <a:t>SHB Economics Home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9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7" y="983671"/>
            <a:ext cx="6511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দ্বি-বার্ষিকী পরিকল্পনার লক্ষ্যসমূহঃ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7" y="1971018"/>
            <a:ext cx="9476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 অর্থনৈতিক প্রবৃদ্ধি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৫.৬%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মাথাপিছু আয়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২.৮%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 করা ।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কৃষিখাতে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 ৪.১% উৎপাদন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 করা। 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শিল্পখাতের বার্ষিক ৭.৩% বৃদ্ধি করা । </a:t>
            </a: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২৩ লক্ষ কর্মক্ষম লোকের কর্মসংস্থানের ব্যবস্থা করা । 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খাদ্যে স্বয়ংসম্পূর্ণতা অর্জন করা । 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দেশের স্বনির্ভরতা বৃদ্ধি করা ।</a:t>
            </a:r>
          </a:p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আয়ের সুষম বন্টন নিশ্চিত করা। 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রপ্তানি ১১% হারে বৃদ্ধি করা ।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বৈদেশিক সাহায্যের নির্ভরশীলতা ৭৭% হতে কমিয়ে ৬৪% করা । </a:t>
            </a:r>
          </a:p>
        </p:txBody>
      </p:sp>
    </p:spTree>
    <p:extLst>
      <p:ext uri="{BB962C8B-B14F-4D97-AF65-F5344CB8AC3E}">
        <p14:creationId xmlns:p14="http://schemas.microsoft.com/office/powerpoint/2010/main" val="161330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8" y="1122216"/>
            <a:ext cx="562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দ্বি-বার্ষিকী পরিকল্পনা থেকে প্রাপ্তিঃ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8" y="2191900"/>
            <a:ext cx="93379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মোট বরাদ্দকৃত অর্থের ৮৭% ব্যয় করা সম্ভব হয়েছিল। </a:t>
            </a:r>
          </a:p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কৃষি খাতের উন্নয়নের হার ছিল ৩.১%</a:t>
            </a:r>
          </a:p>
          <a:p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অর্থনৈতিক প্রবৃদ্ধি অর্জিত হয়েছে ৩.৫% </a:t>
            </a:r>
          </a:p>
          <a:p>
            <a:r>
              <a:rPr lang="bn-IN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এই পরিকল্পনায় সরকারি রাজস্ব উল্লেখযোগ্য পরিমাণে বৃদ্ধি পায়।</a:t>
            </a:r>
            <a:endParaRPr lang="bn-IN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বেসরকারি বিনিয়োগ উল্লেখযোগ্য পরিমাণ বৃদ্ধি পায় ।</a:t>
            </a:r>
          </a:p>
        </p:txBody>
      </p:sp>
    </p:spTree>
    <p:extLst>
      <p:ext uri="{BB962C8B-B14F-4D97-AF65-F5344CB8AC3E}">
        <p14:creationId xmlns:p14="http://schemas.microsoft.com/office/powerpoint/2010/main" val="334408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8" y="914398"/>
            <a:ext cx="684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 (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১৯৮০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১৯৮৫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8" y="2428218"/>
            <a:ext cx="89500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মোট ব্যয় বরাদ্দ ছিল -১৭,২০০ কোটি টাকা। </a:t>
            </a: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সরকারি খাতে ব্যয় ১১,১০০ কোটি এবং বেসরকারি খাতে ব্যয় ৬১০০ কোটি টাকা।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অর্থাৎ মোট ব্যয়ের ৬৫% সরকারি খাতে এবং ৩৫% বেসরকারি খাতে বরাদ্দ 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করা হয়েছিল।  </a:t>
            </a:r>
          </a:p>
        </p:txBody>
      </p:sp>
    </p:spTree>
    <p:extLst>
      <p:ext uri="{BB962C8B-B14F-4D97-AF65-F5344CB8AC3E}">
        <p14:creationId xmlns:p14="http://schemas.microsoft.com/office/powerpoint/2010/main" val="338297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7" y="983671"/>
            <a:ext cx="6511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 লক্ষ্যসমূহঃ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7" y="1804763"/>
            <a:ext cx="94765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 অর্থনৈতিক প্রবৃদ্ধি ৫.৪%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খাদ্যে স্বনির্ভরতা অর্জন করা । 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কৃষি, শিল্প ও সেবা খাতে যথাক্রমে প্রবৃদ্ধি ৫%,৮.৪% ও ৫.২% অর্জন করা । </a:t>
            </a:r>
          </a:p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নিরক্ষরতা দূরীকরণ ও সার্বজনীন প্রাথমিক শিক্ষার বাস্তবায়ন ।  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দেশের অর্থনৈতিক কর্মকান্ডে জনগণের অংশ গ্রহণ ও দৃষ্টি ভঙ্গির প্রসার।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শ্রমের যোগান অনুসারে কর্মসংস্থান বৃদ্ধি করা ।</a:t>
            </a:r>
          </a:p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সম্পদের সুষম বন্টন নিশ্চিত করা । 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আভ্যন্তরীণ সম্পদ আহরণ ও সুষ্ঠ্যু ব্যবহার। 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জনসংখ্যা বৃদ্ধির হার কমানো ।</a:t>
            </a:r>
          </a:p>
        </p:txBody>
      </p:sp>
    </p:spTree>
    <p:extLst>
      <p:ext uri="{BB962C8B-B14F-4D97-AF65-F5344CB8AC3E}">
        <p14:creationId xmlns:p14="http://schemas.microsoft.com/office/powerpoint/2010/main" val="1091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5345" y="775852"/>
            <a:ext cx="562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 থেকে প্রাপ্তিঃ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5345" y="1651574"/>
            <a:ext cx="97258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অর্থনৈতিক প্রবৃদ্ধি অর্জিত হয়েছিল  ৩.৮% । </a:t>
            </a:r>
          </a:p>
          <a:p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কৃষি, শিল্প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প্রবৃদ্ধি অর্জিত হয়েছিল যথাক্রমে ৩.৫%, ৪.৮% ও ৩.৮% । 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খাদ্য ঘাটতির পরিমাণ ছিল ১৭ লক্ষ টন । </a:t>
            </a:r>
          </a:p>
          <a:p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পরিকল্পনার শেষ বছর শিল্পখাতে উৎপাদন বৃদ্ধির হার ধরা হয়েছিল ৮.৪% কিন্তু অর্জিত </a:t>
            </a:r>
          </a:p>
          <a:p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হয়েছে ৪.৮%। 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সঞ্চয় গঠণের হার ধরা হয়েছিল ১১.২% কিন্তু অর্জিত হয়েছিল ৭% ।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জনসংখ্যা বৃদ্ধির হার ২.৪% । </a:t>
            </a:r>
          </a:p>
          <a:p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রপ্তানি আয় বৃদ্ধির ধরা হয়েছিল ৮.৭% কিন্তু অর্জিত হয়েছিল ৪.৯% ।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2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7362" y="1138536"/>
            <a:ext cx="9340528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</a:t>
            </a:r>
            <a:r>
              <a:rPr lang="bn-IN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17" y="222970"/>
            <a:ext cx="6467475" cy="6467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3521" y="2150337"/>
            <a:ext cx="474360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7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ক্লাশে </a:t>
            </a:r>
          </a:p>
          <a:p>
            <a:pPr algn="ctr"/>
            <a:r>
              <a:rPr lang="bn-IN" sz="7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ফুলেল </a:t>
            </a:r>
          </a:p>
          <a:p>
            <a:pPr algn="ctr"/>
            <a:r>
              <a:rPr lang="bn-IN" sz="7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শুভেচ্ছা।</a:t>
            </a:r>
            <a:endParaRPr lang="en-US" sz="7200" b="1" cap="none" spc="0" dirty="0">
              <a:ln/>
              <a:solidFill>
                <a:srgbClr val="00206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24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6443" y="304110"/>
            <a:ext cx="29718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1376" y="3328852"/>
            <a:ext cx="4369527" cy="2405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মোঃশাহাদাত</a:t>
            </a:r>
            <a:r>
              <a:rPr kumimoji="0" lang="en-US" sz="2800" b="1" i="0" u="none" strike="noStrike" kern="1200" cap="none" spc="0" normalizeH="0" baseline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হোসেন</a:t>
            </a:r>
            <a:r>
              <a:rPr kumimoji="0" lang="en-US" sz="2800" b="1" i="0" u="none" strike="noStrike" kern="1200" cap="none" spc="0" normalizeH="0" baseline="0" noProof="0" dirty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ভূঁইয়া</a:t>
            </a:r>
            <a:endParaRPr kumimoji="0" lang="bn-IN" sz="2800" b="1" i="0" u="none" strike="noStrike" kern="1200" cap="none" spc="0" normalizeH="0" baseline="0" noProof="0" dirty="0" smtClean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/>
                <a:solidFill>
                  <a:srgbClr val="D3594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প্রভাষক-অর্থনীতি</a:t>
            </a:r>
            <a:r>
              <a:rPr kumimoji="0" lang="en-US" sz="2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</a:t>
            </a:r>
            <a:r>
              <a:rPr kumimoji="0" lang="en-US" sz="20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০১৫৫৪-৩৩০০৯৮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ea typeface="+mn-ea"/>
                <a:cs typeface="NikoshBAN" pitchFamily="2" charset="0"/>
              </a:rPr>
              <a:t>Email: shahadat3971@gmail.com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চান্দিনা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মহিলা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ডিগ্রি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কলেজ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চান্দিনা</a:t>
            </a:r>
            <a:r>
              <a:rPr kumimoji="0" lang="en-US" sz="1800" b="1" i="0" u="none" strike="noStrike" kern="1200" cap="none" spc="0" normalizeH="0" baseline="0" noProof="0" dirty="0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, </a:t>
            </a:r>
            <a:r>
              <a:rPr kumimoji="0" lang="en-US" sz="1800" b="1" i="0" u="none" strike="noStrike" kern="1200" cap="none" spc="0" normalizeH="0" baseline="0" noProof="0" dirty="0" err="1">
                <a:ln/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কুমিল্লা</a:t>
            </a:r>
            <a:endParaRPr kumimoji="0" lang="en-US" sz="1800" b="1" i="0" u="none" strike="noStrike" kern="1200" cap="none" spc="0" normalizeH="0" baseline="0" noProof="0" dirty="0">
              <a:ln/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/>
              <a:solidFill>
                <a:srgbClr val="D3594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3328851"/>
            <a:ext cx="4023360" cy="24057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r>
              <a:rPr kumimoji="0" lang="bn-IN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একাদশ -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দ্বাদশ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অর্থনীতি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10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লেকচার-০৩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09" y="1188967"/>
            <a:ext cx="1856312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17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8485" y="459665"/>
            <a:ext cx="27671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66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600" b="1" cap="none" spc="0" dirty="0">
              <a:ln/>
              <a:solidFill>
                <a:schemeClr val="accent4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923" y="2024204"/>
            <a:ext cx="4821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শিক্ষার্থী-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8923" y="2926980"/>
            <a:ext cx="10338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বাংলাদেশের উন্নয়ন পরিকল্পনার মেয়াদ চিহ্নিত করতে পারবে। </a:t>
            </a:r>
          </a:p>
          <a:p>
            <a:r>
              <a:rPr lang="bn-IN" sz="32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বাংলাদেশের প্রথম পঞ্চবার্ষিকী পরিকল্পনার বিভিন্ন দিক ব্যাখ্যা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বাংলাদেশের দ্বিতীয় </a:t>
            </a: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পরিকল্পনার বিভিন্ন দিক </a:t>
            </a:r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</a:t>
            </a:r>
            <a:r>
              <a:rPr lang="bn-IN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1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8" y="983671"/>
            <a:ext cx="562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গৃহীত পরিকল্পনার সময়কালঃ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5564" y="2137272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প্রথম পঞ্চবার্ষিকী পরিকল্পনা ( ১৯৭৩ – ১৯৭৮ )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দ্বি-বার্ষিকী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 (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১৯৭৮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১৯৮০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দ্বিতীয়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 (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১৯৮০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১৯৮৫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তৃতীয়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 (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১৯৮৫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১৯৯০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চতুর্থ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 (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১৯৯০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১৯৯৫ </a:t>
            </a:r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b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পঞ্চম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 (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১৯৯৭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২০০২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ষষ্ঠ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পঞ্চবার্ষিকী পরিকল্পনা (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২০১১ জুন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২০১৫জুন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5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8" y="914398"/>
            <a:ext cx="684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পঞ্চবার্ষিকী পরিকল্পনা ( ১৯৭৩ – ১৯৭৮ 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8" y="2220400"/>
            <a:ext cx="89500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মোট ব্যয় বরাদ্দ ছিল -৪৪৫৫ কোটি টাকা।</a:t>
            </a: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সরকারি খাতে ব্যয় ৩৯৫২ কোটি এবং বেসরকারি খাতে ব্যয় ৫০৩ কোটি টাকা।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অর্থাৎ মোট ব্যয়ের ৮৯% সরকারি খাতে এবং ১১% বেসরকারি খাতে বরাদ্দ 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করা হয়েছিল। </a:t>
            </a:r>
          </a:p>
          <a:p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বরাদ্দকৃত অর্থের ৬০% দেশীয় উৎস হতে এবং ৪০% বিদেশি উৎস হতে </a:t>
            </a:r>
          </a:p>
          <a:p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সংগৃহীত হবে বলে ধরা হয়েছিল।</a:t>
            </a:r>
          </a:p>
        </p:txBody>
      </p:sp>
    </p:spTree>
    <p:extLst>
      <p:ext uri="{BB962C8B-B14F-4D97-AF65-F5344CB8AC3E}">
        <p14:creationId xmlns:p14="http://schemas.microsoft.com/office/powerpoint/2010/main" val="145929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7" y="983671"/>
            <a:ext cx="6511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পঞ্চবার্ষিকী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পরিকল্পনার লক্ষ্যসমূহঃ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8" y="1777054"/>
            <a:ext cx="94765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পুনর্বাসন ও জাতীয় অর্থনীতির দ্রুত পুনর্গঠন করা।</a:t>
            </a:r>
          </a:p>
          <a:p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দারিদ্রের মাত্রা কমিয়ে আনা । 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বার্ষিক অর্থনৈতিক প্রবৃদ্ধি ৫.৫% এবং মাথাপিছু আয় ২.৫% বৃদ্ধি করা ।</a:t>
            </a: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৪১ লক্ষ কর্মক্ষম লোকের কর্মসংস্থানের ব্যবস্থা করা ।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সম্পদের বৈষম্য হ্রাস করা । 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জনসংখ্যা বৃদ্ধির হার ৩% থেকে কমিয়ে ২.৮% করা ।</a:t>
            </a:r>
          </a:p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খাদ্য, বস্ত্র, ভোজ্য তেল, কেরসিন ও চিনিসহ প্রয়োজনীয় দ্রব্যের উৎপাদন বৃদ্ধি করা। </a:t>
            </a:r>
          </a:p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নিত্যপ্রয়োজনীয় দ্রব্যের যোগান বৃদ্ধি করে দামের উর্ধ্বগতি হ্রাস করা ।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কৃষিক্ষেত্রে আধুনিক প্রযুক্তি ব্যবহার করে খাদ্যের উৎপাদন বৃদ্ধি করা।</a:t>
            </a:r>
          </a:p>
          <a:p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১০। শিক্ষা, স্বাস্থ্য, গৃহনির্মাণ ও পানি সরবরাহ বৃদ্ধি করে জনকল্যাণ বৃদ্ধি করা ।</a:t>
            </a:r>
          </a:p>
        </p:txBody>
      </p:sp>
    </p:spTree>
    <p:extLst>
      <p:ext uri="{BB962C8B-B14F-4D97-AF65-F5344CB8AC3E}">
        <p14:creationId xmlns:p14="http://schemas.microsoft.com/office/powerpoint/2010/main" val="166392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3053" y="665017"/>
            <a:ext cx="5624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পঞ্চবার্ষিকী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 থেকে প্রাপ্তিঃ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053" y="1540737"/>
            <a:ext cx="96566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অর্থনৈতিক প্রবৃদ্ধি অর্জিত হয়েছিল ৪% । </a:t>
            </a:r>
          </a:p>
          <a:p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শিল্প ও কৃষি খাতে প্রবৃদ্ধি ধরা হয়েছিল ৭.১% এবং ৪.৬% কিন্তু অর্জিত হয়েছে </a:t>
            </a:r>
          </a:p>
          <a:p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মাত্র  ০.৩% এবং ৩.৭% ।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জনসংখ্যা বৃদ্ধির হার ৩% থেকে কমে ২.৮% হয়। </a:t>
            </a:r>
          </a:p>
          <a:p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৩০ লক্ষ লোকের কর্মসংস্থান করা সম্ভব হয়। </a:t>
            </a:r>
            <a:endParaRPr lang="bn-IN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মোট বিনিয়োগের ৫৯% অর্জিত হয়। </a:t>
            </a:r>
          </a:p>
          <a:p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মুদ্রাস্ফীতির হার ছিল ১৯.৫% । </a:t>
            </a:r>
          </a:p>
          <a:p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পরিকল্পনার ৬০% ব্যয়ের মধ্যে দেশীয় উৎস থেকে ২২% মেটানো হয়।</a:t>
            </a:r>
          </a:p>
          <a:p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পরিকল্পনা বাস্তবায়নের সময় গড়ে প্রতি বছর ২০ লক্ষ টন খাদ্য আমদানি করতে হয়।</a:t>
            </a:r>
          </a:p>
        </p:txBody>
      </p:sp>
    </p:spTree>
    <p:extLst>
      <p:ext uri="{BB962C8B-B14F-4D97-AF65-F5344CB8AC3E}">
        <p14:creationId xmlns:p14="http://schemas.microsoft.com/office/powerpoint/2010/main" val="310441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7018" y="914398"/>
            <a:ext cx="684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দ্বি-বার্ষিকী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 (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১৯৭৮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১৯৮০ </a:t>
            </a:r>
            <a:r>
              <a:rPr lang="bn-IN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7018" y="2414363"/>
            <a:ext cx="89500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মোট ব্যয় বরাদ্দ ছিল -৩৮৬১ কোটি টাকা।</a:t>
            </a: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সরকারি খাতে ব্যয় ৩২৬১ কোটি এবং বেসরকারি খাতে ব্যয় ৬০০ কোটি টাকা।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অর্থাৎ মোট ব্যয়ের ৮৪% সরকারি খাতে এবং ১৬% বেসরকারি খাতে বরাদ্দ </a:t>
            </a:r>
          </a:p>
          <a:p>
            <a:r>
              <a:rPr lang="bn-IN" sz="2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করা হয়েছিল। </a:t>
            </a:r>
          </a:p>
        </p:txBody>
      </p:sp>
    </p:spTree>
    <p:extLst>
      <p:ext uri="{BB962C8B-B14F-4D97-AF65-F5344CB8AC3E}">
        <p14:creationId xmlns:p14="http://schemas.microsoft.com/office/powerpoint/2010/main" val="203880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909</Words>
  <Application>Microsoft Office PowerPoint</Application>
  <PresentationFormat>Widescreen</PresentationFormat>
  <Paragraphs>102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NET Computers</dc:creator>
  <cp:lastModifiedBy>PC NET Computers</cp:lastModifiedBy>
  <cp:revision>41</cp:revision>
  <dcterms:created xsi:type="dcterms:W3CDTF">2021-04-07T14:42:53Z</dcterms:created>
  <dcterms:modified xsi:type="dcterms:W3CDTF">2021-04-22T05:15:09Z</dcterms:modified>
</cp:coreProperties>
</file>