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75E7-DBD2-42FE-9C3E-F87D47D03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4E204-7389-43B7-8C88-753CE7592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9ABA2-07A9-4A94-B85E-D10247CE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684F-9959-4E92-92D6-6039936E44C8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89A3A-EC1A-48EA-B53C-8C46C3A5E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4CA00-E63A-4F0A-B5DC-4A8DCA4B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92B5-2CF8-41ED-9585-7487429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1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7F2D-C38F-44CF-A119-7E8D8277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40993-4797-49C4-99CF-D5C863FFC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07D53-2A17-4E88-9733-59C8FE64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684F-9959-4E92-92D6-6039936E44C8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B6543-FB3F-47D2-BCD1-580E8D88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BCBDB-D3F6-4CE3-AB22-875DEF10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92B5-2CF8-41ED-9585-7487429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0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FF350F-0803-40FF-B26E-E1C1AF867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4638-AC2D-4812-A12E-924398C00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409B7-0471-4325-B1F8-7310C317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684F-9959-4E92-92D6-6039936E44C8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9B8D6-64E4-4D81-957E-99CBEBD5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31505-2487-4D59-B792-95127F2C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92B5-2CF8-41ED-9585-7487429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8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45524-5669-4451-877A-5DDE07D3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9170F-89AC-493D-9B23-FFA9F8786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EAB6F-79D0-452E-B79F-1913E8098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684F-9959-4E92-92D6-6039936E44C8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317F8-84FC-4726-8ABA-3A3910B5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B7601-51E9-49D4-980B-25BD445A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92B5-2CF8-41ED-9585-7487429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4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484E6-22E5-4937-B91C-C2C4F238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DDD7D-543A-48B0-9A99-5F4CCE3A4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4755F-7AF3-4A75-8412-98978B95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684F-9959-4E92-92D6-6039936E44C8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9F34B-083F-4006-9818-9FC2A1C8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1B9B6-6DF0-42EA-9409-20638E5E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92B5-2CF8-41ED-9585-7487429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3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F216-2FCB-41F9-A967-A2F95761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9CE96-AD33-4A28-B0E0-8DABC4237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EE886-2B80-43A4-A3CA-157C62A9B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18DE4-122B-4BEA-8BAE-F57A49BB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684F-9959-4E92-92D6-6039936E44C8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02928-9A03-4501-9557-15C55746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E5643-2348-48BA-BF27-E54E70AD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92B5-2CF8-41ED-9585-7487429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2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9602-2BF8-48D9-8339-0132784A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3A645-5794-4388-906A-EE8DD7AF0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CC8EB-FC17-4371-80BB-8D76520FA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568C1-8802-4372-9475-6E16463B8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5D4A4-3D2E-45AB-B07E-921F68862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855E1-12BC-4851-9C24-0F96EC25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684F-9959-4E92-92D6-6039936E44C8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F48E59-39B6-4CE4-ABD2-E3C0F5CF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71891E-0E56-45EF-93FC-33D1936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92B5-2CF8-41ED-9585-7487429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5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0204C-3683-4F20-8B43-334D8229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90A4C-D917-4DC8-A5E5-15E16CF0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684F-9959-4E92-92D6-6039936E44C8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92EC4-B351-4B4F-9D3D-651574FB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915A5-3BC7-426D-BF2F-65D6BADF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92B5-2CF8-41ED-9585-7487429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0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0F91B-69F3-4061-959E-CAE780BF5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684F-9959-4E92-92D6-6039936E44C8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A63F0-7661-40EE-B214-33277025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382B9-F135-48E9-A952-6F681833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92B5-2CF8-41ED-9585-7487429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9F589-82C1-4C13-A96B-96FF03E7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BDB20-5CEC-425E-BFD2-3EE58B290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B623A-5E4A-4D70-A7FF-D59CCC81B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5D93A-88B4-4EF5-815E-F5A8DE037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684F-9959-4E92-92D6-6039936E44C8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9A4A3-1A45-4097-9197-650CF20E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A2FFD-C0C8-4C70-8EAF-699520AF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92B5-2CF8-41ED-9585-7487429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5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8670-F9F6-4F65-8437-79632DAD1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DA999-F75E-44B9-920C-7E1F223C3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67900-AEA7-49C7-BCDA-73501ED38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D10E8-DB78-4A07-A5D9-FC2F0880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684F-9959-4E92-92D6-6039936E44C8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732E5-9E2C-4C94-88A9-E3559B71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3EE03-3316-4B80-8C2B-AB3AD7D7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92B5-2CF8-41ED-9585-7487429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9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3E2680-264F-4046-AADB-9135E91C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D0EC9-7B25-4851-A409-E74A9F41A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A3785-A5FC-4143-9EC3-081EA4EC6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C684F-9959-4E92-92D6-6039936E44C8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F1B3B-FF57-44C4-835C-497598A1E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BA14C-0085-4BEA-A0EE-B226F4B04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892B5-2CF8-41ED-9585-7487429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.svg"/><Relationship Id="rId18" Type="http://schemas.openxmlformats.org/officeDocument/2006/relationships/image" Target="../media/image34.png"/><Relationship Id="rId3" Type="http://schemas.microsoft.com/office/2007/relationships/hdphoto" Target="../media/hdphoto1.wdp"/><Relationship Id="rId21" Type="http://schemas.openxmlformats.org/officeDocument/2006/relationships/image" Target="../media/image20.svg"/><Relationship Id="rId7" Type="http://schemas.openxmlformats.org/officeDocument/2006/relationships/image" Target="../media/image27.svg"/><Relationship Id="rId12" Type="http://schemas.openxmlformats.org/officeDocument/2006/relationships/image" Target="../media/image11.png"/><Relationship Id="rId17" Type="http://schemas.openxmlformats.org/officeDocument/2006/relationships/image" Target="../media/image33.svg"/><Relationship Id="rId2" Type="http://schemas.openxmlformats.org/officeDocument/2006/relationships/image" Target="../media/image23.png"/><Relationship Id="rId16" Type="http://schemas.openxmlformats.org/officeDocument/2006/relationships/image" Target="../media/image32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8.svg"/><Relationship Id="rId5" Type="http://schemas.openxmlformats.org/officeDocument/2006/relationships/image" Target="../media/image25.svg"/><Relationship Id="rId15" Type="http://schemas.openxmlformats.org/officeDocument/2006/relationships/image" Target="../media/image31.svg"/><Relationship Id="rId10" Type="http://schemas.openxmlformats.org/officeDocument/2006/relationships/image" Target="../media/image7.png"/><Relationship Id="rId19" Type="http://schemas.openxmlformats.org/officeDocument/2006/relationships/image" Target="../media/image3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svg"/><Relationship Id="rId1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38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image" Target="../media/image36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8.svg"/><Relationship Id="rId5" Type="http://schemas.openxmlformats.org/officeDocument/2006/relationships/image" Target="../media/image18.svg"/><Relationship Id="rId15" Type="http://schemas.openxmlformats.org/officeDocument/2006/relationships/image" Target="../media/image42.svg"/><Relationship Id="rId10" Type="http://schemas.openxmlformats.org/officeDocument/2006/relationships/image" Target="../media/image7.png"/><Relationship Id="rId19" Type="http://schemas.openxmlformats.org/officeDocument/2006/relationships/image" Target="../media/image22.svg"/><Relationship Id="rId4" Type="http://schemas.openxmlformats.org/officeDocument/2006/relationships/image" Target="../media/image17.png"/><Relationship Id="rId9" Type="http://schemas.openxmlformats.org/officeDocument/2006/relationships/image" Target="../media/image35.sv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microsoft.com/office/2017/06/relationships/model3d" Target="../media/model3d2.glb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" name="3D Model 1" descr="Fire Emoji">
                <a:extLst>
                  <a:ext uri="{FF2B5EF4-FFF2-40B4-BE49-F238E27FC236}">
                    <a16:creationId xmlns:a16="http://schemas.microsoft.com/office/drawing/2014/main" id="{837A7588-1F86-4BAA-9E10-685B1C8134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7153058"/>
                  </p:ext>
                </p:extLst>
              </p:nvPr>
            </p:nvGraphicFramePr>
            <p:xfrm>
              <a:off x="1061009" y="672021"/>
              <a:ext cx="3799809" cy="581875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99809" cy="5818756"/>
                    </a:xfrm>
                    <a:prstGeom prst="rect">
                      <a:avLst/>
                    </a:prstGeom>
                  </am3d:spPr>
                  <am3d:camera>
                    <am3d:pos x="0" y="0" z="6614760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70218" d="1000000"/>
                    <am3d:preTrans dx="-864279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19956" ay="-1173234" az="-1053482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821863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" name="3D Model 1" descr="Fire Emoji">
                <a:extLst>
                  <a:ext uri="{FF2B5EF4-FFF2-40B4-BE49-F238E27FC236}">
                    <a16:creationId xmlns:a16="http://schemas.microsoft.com/office/drawing/2014/main" id="{837A7588-1F86-4BAA-9E10-685B1C8134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1009" y="672021"/>
                <a:ext cx="3799809" cy="5818756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699C351-6D5F-453D-9939-DEC7F26CF3DC}"/>
              </a:ext>
            </a:extLst>
          </p:cNvPr>
          <p:cNvSpPr/>
          <p:nvPr/>
        </p:nvSpPr>
        <p:spPr>
          <a:xfrm>
            <a:off x="5122076" y="1933192"/>
            <a:ext cx="6773009" cy="2646878"/>
          </a:xfrm>
          <a:prstGeom prst="rect">
            <a:avLst/>
          </a:prstGeom>
          <a:noFill/>
          <a:ln w="257175" cap="rnd" cmpd="dbl">
            <a:solidFill>
              <a:schemeClr val="tx1">
                <a:alpha val="73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US" sz="16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1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C7C53D-E2E5-4E61-AEA3-C071E01E12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32241"/>
          <a:stretch/>
        </p:blipFill>
        <p:spPr>
          <a:xfrm>
            <a:off x="0" y="815069"/>
            <a:ext cx="7780853" cy="57054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E4DEDB-8164-410B-BEF9-60BC332FA63F}"/>
              </a:ext>
            </a:extLst>
          </p:cNvPr>
          <p:cNvSpPr txBox="1"/>
          <p:nvPr/>
        </p:nvSpPr>
        <p:spPr>
          <a:xfrm>
            <a:off x="1643743" y="-1360"/>
            <a:ext cx="33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বৃক্ক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5FE3E5-3443-473E-85C8-B88F42B2A1C5}"/>
              </a:ext>
            </a:extLst>
          </p:cNvPr>
          <p:cNvSpPr/>
          <p:nvPr/>
        </p:nvSpPr>
        <p:spPr>
          <a:xfrm>
            <a:off x="9040879" y="46421"/>
            <a:ext cx="1090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নেফ্রন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58C4-1934-4503-B721-3B29D9602344}"/>
              </a:ext>
            </a:extLst>
          </p:cNvPr>
          <p:cNvSpPr/>
          <p:nvPr/>
        </p:nvSpPr>
        <p:spPr>
          <a:xfrm>
            <a:off x="7780853" y="768082"/>
            <a:ext cx="35857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সংগ্রাহী নালিকা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D0C0D-4594-49BF-902A-80B227EC5B4B}"/>
              </a:ext>
            </a:extLst>
          </p:cNvPr>
          <p:cNvSpPr/>
          <p:nvPr/>
        </p:nvSpPr>
        <p:spPr>
          <a:xfrm>
            <a:off x="8645204" y="1418043"/>
            <a:ext cx="18570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কর্টেক্স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4CF478-94F4-42A7-BC49-82B593B506A7}"/>
              </a:ext>
            </a:extLst>
          </p:cNvPr>
          <p:cNvSpPr/>
          <p:nvPr/>
        </p:nvSpPr>
        <p:spPr>
          <a:xfrm>
            <a:off x="8511086" y="2102785"/>
            <a:ext cx="21053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মেডুলা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21A537-A7EB-4DDF-862C-CAA94419D813}"/>
              </a:ext>
            </a:extLst>
          </p:cNvPr>
          <p:cNvSpPr/>
          <p:nvPr/>
        </p:nvSpPr>
        <p:spPr>
          <a:xfrm>
            <a:off x="8511086" y="2746044"/>
            <a:ext cx="21499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বৃক্ক ক্যাপসুল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FBDA8B-0A05-45EA-AE6A-7AF69E66B4C7}"/>
              </a:ext>
            </a:extLst>
          </p:cNvPr>
          <p:cNvSpPr/>
          <p:nvPr/>
        </p:nvSpPr>
        <p:spPr>
          <a:xfrm>
            <a:off x="8812974" y="3534702"/>
            <a:ext cx="15007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bn-IN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ভিস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8D439D-6047-4C8F-93D5-6F5202944FF2}"/>
              </a:ext>
            </a:extLst>
          </p:cNvPr>
          <p:cNvSpPr/>
          <p:nvPr/>
        </p:nvSpPr>
        <p:spPr>
          <a:xfrm>
            <a:off x="8225029" y="4247872"/>
            <a:ext cx="26420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রেনাল পিরামিড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BF8025-5801-4DF5-88C2-B0F008F5C4FE}"/>
              </a:ext>
            </a:extLst>
          </p:cNvPr>
          <p:cNvSpPr/>
          <p:nvPr/>
        </p:nvSpPr>
        <p:spPr>
          <a:xfrm>
            <a:off x="8742798" y="4926564"/>
            <a:ext cx="21243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রেনাল ধমনি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02E4B5-93CD-4C8A-AB1B-6EA8C6591186}"/>
              </a:ext>
            </a:extLst>
          </p:cNvPr>
          <p:cNvSpPr/>
          <p:nvPr/>
        </p:nvSpPr>
        <p:spPr>
          <a:xfrm>
            <a:off x="8812974" y="5634450"/>
            <a:ext cx="20040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রেনাল শিরা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Graphic 16" descr="Arrow Straight">
            <a:extLst>
              <a:ext uri="{FF2B5EF4-FFF2-40B4-BE49-F238E27FC236}">
                <a16:creationId xmlns:a16="http://schemas.microsoft.com/office/drawing/2014/main" id="{DFAED85D-81E8-4078-8ACC-552B34086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1018768"/>
            <a:ext cx="914400" cy="914400"/>
          </a:xfrm>
          <a:prstGeom prst="rect">
            <a:avLst/>
          </a:prstGeom>
        </p:spPr>
      </p:pic>
      <p:pic>
        <p:nvPicPr>
          <p:cNvPr id="18" name="Graphic 17" descr="Arrow Straight">
            <a:extLst>
              <a:ext uri="{FF2B5EF4-FFF2-40B4-BE49-F238E27FC236}">
                <a16:creationId xmlns:a16="http://schemas.microsoft.com/office/drawing/2014/main" id="{5B1B9E8C-4F8B-449E-A4AD-9B161DB94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3688" y="1428644"/>
            <a:ext cx="914400" cy="914400"/>
          </a:xfrm>
          <a:prstGeom prst="rect">
            <a:avLst/>
          </a:prstGeom>
        </p:spPr>
      </p:pic>
      <p:pic>
        <p:nvPicPr>
          <p:cNvPr id="19" name="Graphic 18" descr="Arrow Straight">
            <a:extLst>
              <a:ext uri="{FF2B5EF4-FFF2-40B4-BE49-F238E27FC236}">
                <a16:creationId xmlns:a16="http://schemas.microsoft.com/office/drawing/2014/main" id="{3546813E-13D2-44DF-825C-35BB76210D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72427" y="1827224"/>
            <a:ext cx="914400" cy="914400"/>
          </a:xfrm>
          <a:prstGeom prst="rect">
            <a:avLst/>
          </a:prstGeom>
        </p:spPr>
      </p:pic>
      <p:pic>
        <p:nvPicPr>
          <p:cNvPr id="20" name="Graphic 19" descr="Arrow Straight">
            <a:extLst>
              <a:ext uri="{FF2B5EF4-FFF2-40B4-BE49-F238E27FC236}">
                <a16:creationId xmlns:a16="http://schemas.microsoft.com/office/drawing/2014/main" id="{DD49A1BA-8A7E-4192-B4B6-1EA8026FAE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48168" y="2497429"/>
            <a:ext cx="914400" cy="914400"/>
          </a:xfrm>
          <a:prstGeom prst="rect">
            <a:avLst/>
          </a:prstGeom>
        </p:spPr>
      </p:pic>
      <p:pic>
        <p:nvPicPr>
          <p:cNvPr id="22" name="Graphic 21" descr="Arrow Straight">
            <a:extLst>
              <a:ext uri="{FF2B5EF4-FFF2-40B4-BE49-F238E27FC236}">
                <a16:creationId xmlns:a16="http://schemas.microsoft.com/office/drawing/2014/main" id="{B068AF72-6AD3-4009-B802-BB34D483C5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31337" y="2940908"/>
            <a:ext cx="914400" cy="914400"/>
          </a:xfrm>
          <a:prstGeom prst="rect">
            <a:avLst/>
          </a:prstGeom>
        </p:spPr>
      </p:pic>
      <p:pic>
        <p:nvPicPr>
          <p:cNvPr id="23" name="Graphic 22" descr="Arrow Straight">
            <a:extLst>
              <a:ext uri="{FF2B5EF4-FFF2-40B4-BE49-F238E27FC236}">
                <a16:creationId xmlns:a16="http://schemas.microsoft.com/office/drawing/2014/main" id="{A0D342C0-7B93-4C3A-9BD6-9666FBF1F7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16657" y="4238099"/>
            <a:ext cx="914400" cy="914400"/>
          </a:xfrm>
          <a:prstGeom prst="rect">
            <a:avLst/>
          </a:prstGeom>
        </p:spPr>
      </p:pic>
      <p:pic>
        <p:nvPicPr>
          <p:cNvPr id="24" name="Graphic 23" descr="Arrow Straight">
            <a:extLst>
              <a:ext uri="{FF2B5EF4-FFF2-40B4-BE49-F238E27FC236}">
                <a16:creationId xmlns:a16="http://schemas.microsoft.com/office/drawing/2014/main" id="{C60DB20A-2231-4C59-9FC5-052CE0FB16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00853" y="3289469"/>
            <a:ext cx="914400" cy="914400"/>
          </a:xfrm>
          <a:prstGeom prst="rect">
            <a:avLst/>
          </a:prstGeom>
        </p:spPr>
      </p:pic>
      <p:pic>
        <p:nvPicPr>
          <p:cNvPr id="25" name="Graphic 24" descr="Arrow Straight">
            <a:extLst>
              <a:ext uri="{FF2B5EF4-FFF2-40B4-BE49-F238E27FC236}">
                <a16:creationId xmlns:a16="http://schemas.microsoft.com/office/drawing/2014/main" id="{4B5435E3-BE3E-439F-8DB8-BFA89936C81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76416" y="3289469"/>
            <a:ext cx="914400" cy="914400"/>
          </a:xfrm>
          <a:prstGeom prst="rect">
            <a:avLst/>
          </a:prstGeom>
        </p:spPr>
      </p:pic>
      <p:pic>
        <p:nvPicPr>
          <p:cNvPr id="26" name="Graphic 25" descr="Arrow Straight">
            <a:extLst>
              <a:ext uri="{FF2B5EF4-FFF2-40B4-BE49-F238E27FC236}">
                <a16:creationId xmlns:a16="http://schemas.microsoft.com/office/drawing/2014/main" id="{38727E32-FF87-42E9-9D6A-313A85E19EF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19216" y="28445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7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363F0D-1590-4229-9F52-0E2C6AEB0631}"/>
              </a:ext>
            </a:extLst>
          </p:cNvPr>
          <p:cNvSpPr txBox="1"/>
          <p:nvPr/>
        </p:nvSpPr>
        <p:spPr>
          <a:xfrm>
            <a:off x="1741714" y="1055915"/>
            <a:ext cx="488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EB73D-6434-4B1A-9F60-19741E7851F6}"/>
              </a:ext>
            </a:extLst>
          </p:cNvPr>
          <p:cNvSpPr txBox="1"/>
          <p:nvPr/>
        </p:nvSpPr>
        <p:spPr>
          <a:xfrm>
            <a:off x="1621971" y="2634343"/>
            <a:ext cx="7652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কিডনীর গঠন বর্ণনা কর।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4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522F4-E3D7-4129-A33C-EDC9A1C82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16" b="96316" l="7636" r="96000">
                        <a14:foregroundMark x1="14727" y1="14737" x2="14727" y2="14737"/>
                        <a14:foregroundMark x1="8000" y1="24561" x2="8000" y2="24561"/>
                        <a14:foregroundMark x1="10364" y1="35965" x2="10364" y2="35965"/>
                        <a14:foregroundMark x1="16727" y1="48772" x2="16727" y2="48772"/>
                        <a14:foregroundMark x1="13818" y1="60175" x2="13818" y2="60175"/>
                        <a14:foregroundMark x1="12545" y1="68772" x2="12545" y2="68772"/>
                        <a14:foregroundMark x1="12364" y1="76140" x2="12364" y2="76140"/>
                        <a14:foregroundMark x1="18364" y1="79298" x2="18364" y2="79298"/>
                        <a14:foregroundMark x1="29091" y1="78596" x2="29091" y2="78596"/>
                        <a14:foregroundMark x1="23636" y1="84561" x2="23636" y2="84561"/>
                        <a14:foregroundMark x1="19091" y1="89649" x2="19091" y2="89649"/>
                        <a14:foregroundMark x1="24364" y1="94737" x2="24364" y2="94737"/>
                        <a14:foregroundMark x1="31273" y1="96140" x2="31273" y2="96140"/>
                        <a14:foregroundMark x1="52909" y1="96491" x2="52909" y2="96491"/>
                        <a14:foregroundMark x1="66000" y1="95789" x2="66000" y2="95789"/>
                        <a14:foregroundMark x1="72909" y1="95789" x2="72909" y2="95789"/>
                        <a14:foregroundMark x1="82909" y1="96140" x2="82909" y2="96140"/>
                        <a14:foregroundMark x1="90727" y1="85965" x2="90727" y2="85965"/>
                        <a14:foregroundMark x1="94909" y1="67368" x2="95091" y2="66316"/>
                        <a14:foregroundMark x1="92727" y1="54737" x2="92727" y2="54737"/>
                        <a14:foregroundMark x1="96000" y1="42807" x2="96000" y2="42807"/>
                        <a14:foregroundMark x1="94182" y1="35789" x2="94182" y2="34035"/>
                        <a14:foregroundMark x1="94909" y1="25263" x2="95091" y2="22982"/>
                        <a14:foregroundMark x1="95636" y1="17193" x2="95636" y2="17193"/>
                        <a14:foregroundMark x1="92727" y1="10702" x2="92727" y2="10702"/>
                        <a14:foregroundMark x1="88364" y1="7544" x2="88364" y2="7544"/>
                        <a14:foregroundMark x1="81455" y1="7719" x2="81455" y2="7719"/>
                        <a14:foregroundMark x1="67818" y1="6491" x2="67818" y2="6491"/>
                        <a14:foregroundMark x1="47091" y1="6491" x2="47091" y2="6491"/>
                        <a14:foregroundMark x1="35273" y1="7018" x2="35273" y2="7018"/>
                        <a14:foregroundMark x1="22364" y1="8947" x2="22364" y2="8947"/>
                        <a14:foregroundMark x1="11273" y1="11930" x2="11273" y2="11930"/>
                        <a14:foregroundMark x1="8727" y1="17544" x2="8727" y2="18246"/>
                        <a14:foregroundMark x1="7636" y1="23509" x2="7636" y2="23509"/>
                        <a14:foregroundMark x1="7455" y1="23509" x2="7455" y2="235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225" y="616403"/>
            <a:ext cx="5238750" cy="5429250"/>
          </a:xfrm>
          <a:prstGeom prst="rect">
            <a:avLst/>
          </a:prstGeom>
        </p:spPr>
      </p:pic>
      <p:pic>
        <p:nvPicPr>
          <p:cNvPr id="8" name="Graphic 7" descr="Arrow Straight">
            <a:extLst>
              <a:ext uri="{FF2B5EF4-FFF2-40B4-BE49-F238E27FC236}">
                <a16:creationId xmlns:a16="http://schemas.microsoft.com/office/drawing/2014/main" id="{39833D07-B57F-4E41-BD46-0DBC95D0F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9943" y="1447800"/>
            <a:ext cx="533400" cy="533400"/>
          </a:xfrm>
          <a:prstGeom prst="rect">
            <a:avLst/>
          </a:prstGeom>
        </p:spPr>
      </p:pic>
      <p:pic>
        <p:nvPicPr>
          <p:cNvPr id="9" name="Graphic 8" descr="Arrow Straight">
            <a:extLst>
              <a:ext uri="{FF2B5EF4-FFF2-40B4-BE49-F238E27FC236}">
                <a16:creationId xmlns:a16="http://schemas.microsoft.com/office/drawing/2014/main" id="{EE2FBECE-92E8-4915-AC05-5E266B85EF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0971" y="2318657"/>
            <a:ext cx="533400" cy="533400"/>
          </a:xfrm>
          <a:prstGeom prst="rect">
            <a:avLst/>
          </a:prstGeom>
        </p:spPr>
      </p:pic>
      <p:pic>
        <p:nvPicPr>
          <p:cNvPr id="10" name="Graphic 9" descr="Arrow Straight">
            <a:extLst>
              <a:ext uri="{FF2B5EF4-FFF2-40B4-BE49-F238E27FC236}">
                <a16:creationId xmlns:a16="http://schemas.microsoft.com/office/drawing/2014/main" id="{C69589A8-2D13-405E-B3C1-C989DE75FA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1400" y="4655787"/>
            <a:ext cx="533400" cy="533400"/>
          </a:xfrm>
          <a:prstGeom prst="rect">
            <a:avLst/>
          </a:prstGeom>
        </p:spPr>
      </p:pic>
      <p:pic>
        <p:nvPicPr>
          <p:cNvPr id="14" name="Graphic 13" descr="Arrow Straight">
            <a:extLst>
              <a:ext uri="{FF2B5EF4-FFF2-40B4-BE49-F238E27FC236}">
                <a16:creationId xmlns:a16="http://schemas.microsoft.com/office/drawing/2014/main" id="{BB80D427-C73D-4A66-ABD9-5E959D5F80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32215" y="967459"/>
            <a:ext cx="533400" cy="533400"/>
          </a:xfrm>
          <a:prstGeom prst="rect">
            <a:avLst/>
          </a:prstGeom>
        </p:spPr>
      </p:pic>
      <p:pic>
        <p:nvPicPr>
          <p:cNvPr id="15" name="Graphic 14" descr="Arrow Straight">
            <a:extLst>
              <a:ext uri="{FF2B5EF4-FFF2-40B4-BE49-F238E27FC236}">
                <a16:creationId xmlns:a16="http://schemas.microsoft.com/office/drawing/2014/main" id="{F8BBFCC7-77E4-4401-8F88-FA6019C1C1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19512" y="2797628"/>
            <a:ext cx="533400" cy="533400"/>
          </a:xfrm>
          <a:prstGeom prst="rect">
            <a:avLst/>
          </a:prstGeom>
        </p:spPr>
      </p:pic>
      <p:pic>
        <p:nvPicPr>
          <p:cNvPr id="17" name="Graphic 16" descr="Arrow Straight">
            <a:extLst>
              <a:ext uri="{FF2B5EF4-FFF2-40B4-BE49-F238E27FC236}">
                <a16:creationId xmlns:a16="http://schemas.microsoft.com/office/drawing/2014/main" id="{C186E6AE-9989-4CC4-8B49-727FC8B535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10443" y="1761035"/>
            <a:ext cx="533400" cy="533400"/>
          </a:xfrm>
          <a:prstGeom prst="rect">
            <a:avLst/>
          </a:prstGeom>
        </p:spPr>
      </p:pic>
      <p:pic>
        <p:nvPicPr>
          <p:cNvPr id="18" name="Graphic 17" descr="Arrow Straight">
            <a:extLst>
              <a:ext uri="{FF2B5EF4-FFF2-40B4-BE49-F238E27FC236}">
                <a16:creationId xmlns:a16="http://schemas.microsoft.com/office/drawing/2014/main" id="{17E0A3E6-2EBF-4A72-AF99-08D0DE79BD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97129" y="1205864"/>
            <a:ext cx="533400" cy="533400"/>
          </a:xfrm>
          <a:prstGeom prst="rect">
            <a:avLst/>
          </a:prstGeom>
        </p:spPr>
      </p:pic>
      <p:pic>
        <p:nvPicPr>
          <p:cNvPr id="19" name="Graphic 18" descr="Arrow Straight">
            <a:extLst>
              <a:ext uri="{FF2B5EF4-FFF2-40B4-BE49-F238E27FC236}">
                <a16:creationId xmlns:a16="http://schemas.microsoft.com/office/drawing/2014/main" id="{6A0A5294-D2DD-405D-81BD-EE5C129DD9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55025" y="3331028"/>
            <a:ext cx="533400" cy="533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89B386-608D-4DE6-B681-A1F3B4212382}"/>
              </a:ext>
            </a:extLst>
          </p:cNvPr>
          <p:cNvSpPr/>
          <p:nvPr/>
        </p:nvSpPr>
        <p:spPr>
          <a:xfrm>
            <a:off x="6513739" y="168187"/>
            <a:ext cx="2573108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77041C-6275-4A6D-B911-1C6F9CB94BCA}"/>
              </a:ext>
            </a:extLst>
          </p:cNvPr>
          <p:cNvSpPr/>
          <p:nvPr/>
        </p:nvSpPr>
        <p:spPr>
          <a:xfrm>
            <a:off x="6513738" y="784583"/>
            <a:ext cx="2573109" cy="533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অ্যাফারেন্ট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ধমনি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572B8F-D4A2-43E8-8CF4-78D985F6E0D9}"/>
              </a:ext>
            </a:extLst>
          </p:cNvPr>
          <p:cNvSpPr/>
          <p:nvPr/>
        </p:nvSpPr>
        <p:spPr>
          <a:xfrm>
            <a:off x="6496729" y="1581405"/>
            <a:ext cx="2573109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ইফারেন্ট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ধমনি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C157D6-B9EF-447F-A8C5-8D0E4E069589}"/>
              </a:ext>
            </a:extLst>
          </p:cNvPr>
          <p:cNvSpPr/>
          <p:nvPr/>
        </p:nvSpPr>
        <p:spPr>
          <a:xfrm>
            <a:off x="6518502" y="2400842"/>
            <a:ext cx="2551335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বোমেন্স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BB7437-333D-47EA-A2F8-6CF968C96A16}"/>
              </a:ext>
            </a:extLst>
          </p:cNvPr>
          <p:cNvSpPr/>
          <p:nvPr/>
        </p:nvSpPr>
        <p:spPr>
          <a:xfrm>
            <a:off x="6513739" y="2994623"/>
            <a:ext cx="2573108" cy="879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নিকটবর্তী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প্যাচানো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নালীকা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8189E2-5278-43BB-A6EF-240656B7ED5F}"/>
              </a:ext>
            </a:extLst>
          </p:cNvPr>
          <p:cNvSpPr/>
          <p:nvPr/>
        </p:nvSpPr>
        <p:spPr>
          <a:xfrm>
            <a:off x="6513739" y="4017069"/>
            <a:ext cx="2556098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হেনলির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9500E2-6795-4FF8-9DFA-076098439DA9}"/>
              </a:ext>
            </a:extLst>
          </p:cNvPr>
          <p:cNvSpPr/>
          <p:nvPr/>
        </p:nvSpPr>
        <p:spPr>
          <a:xfrm>
            <a:off x="6513739" y="4637557"/>
            <a:ext cx="2573108" cy="90573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প্যাচানো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নালিকা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93F63-2A42-472D-B22C-DE82A264626F}"/>
              </a:ext>
            </a:extLst>
          </p:cNvPr>
          <p:cNvSpPr/>
          <p:nvPr/>
        </p:nvSpPr>
        <p:spPr>
          <a:xfrm>
            <a:off x="6513739" y="5806717"/>
            <a:ext cx="2556098" cy="533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সংগ্রাহক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71A1E-D512-4D50-8C4C-9689F91BE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581705"/>
            <a:ext cx="8537350" cy="512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26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CF1A1C-A47C-48A4-AA78-A2F95F0FB702}"/>
              </a:ext>
            </a:extLst>
          </p:cNvPr>
          <p:cNvSpPr txBox="1"/>
          <p:nvPr/>
        </p:nvSpPr>
        <p:spPr>
          <a:xfrm>
            <a:off x="4711564" y="957943"/>
            <a:ext cx="76635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বৃক্কের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ইউনিফেরাস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নালিকার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ক্ষরণকারী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নেফ্রন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০-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মালপি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মালপিজিয়ান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া-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বোমেন্স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ক্যাপসুল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বোমেন্স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ক্যাপসুল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গ্লোমেরুলাসকে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বোমেন্স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ক্যাপসুল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একগুচ্ছ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কৈ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B0EE9-EC49-4ED8-8C65-68757D1BD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362" y="468050"/>
            <a:ext cx="5243014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1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D340CB-FD58-47C1-9D93-844B09093A3E}"/>
              </a:ext>
            </a:extLst>
          </p:cNvPr>
          <p:cNvSpPr txBox="1"/>
          <p:nvPr/>
        </p:nvSpPr>
        <p:spPr>
          <a:xfrm>
            <a:off x="4332515" y="228600"/>
            <a:ext cx="78594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রেনাল ধমনি থেকে সৃষ্ট অ্যাফারেন্ট ধমনি ক্যাপসুলের ভিতরে প্রবেশ করে প্রায় ৫০টি কৈশিকনালিকা তৈরি করে। এসব কৈশিকনালিকা আবার মিলিত হয়ে ইফারেন্ট ধমনি তৈরি করে এবং ক্যাপসুল থেকে বেরিয়ে যায়।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গ্লোমেরুলাস ছাঁকনির মত কাজ করে রক্ত থেকে পরিস্রুত তরল উৎপন্ন করে। এই তরলকে আলট্রাফিলট্রেট বলে।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আলট্রাফিলট্রেট রেনাল টিউবিউলের মধ্য দিয়ে প্রবাহিত হওয়ার সময় আরো কয়েক দফা শোষণ হয়ে থাকে।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সবশেষে যে তরলটি পাওয়া যায় তাই হচ্ছে মূত্র। এই মূত্র সংগ্রাহক নালিকার মধ্য দিয়ে ইউরেটারে জমা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1A3D9-D1F0-4600-AA1E-D53974844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" y="1914775"/>
            <a:ext cx="4160564" cy="20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8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AA9291-3E9A-4B1E-853E-721A6669A3A8}"/>
              </a:ext>
            </a:extLst>
          </p:cNvPr>
          <p:cNvSpPr txBox="1"/>
          <p:nvPr/>
        </p:nvSpPr>
        <p:spPr>
          <a:xfrm>
            <a:off x="1959429" y="849086"/>
            <a:ext cx="4778828" cy="70788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DA619-995C-4823-B9CE-FE47988B26C2}"/>
              </a:ext>
            </a:extLst>
          </p:cNvPr>
          <p:cNvSpPr txBox="1"/>
          <p:nvPr/>
        </p:nvSpPr>
        <p:spPr>
          <a:xfrm>
            <a:off x="1959429" y="2786743"/>
            <a:ext cx="6564086" cy="76944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বৃক্কের কাজ ব্যাখ্যা কর।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0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DA272A-ADA9-4600-BCAA-47711E3016B3}"/>
              </a:ext>
            </a:extLst>
          </p:cNvPr>
          <p:cNvSpPr txBox="1"/>
          <p:nvPr/>
        </p:nvSpPr>
        <p:spPr>
          <a:xfrm>
            <a:off x="1524000" y="1066800"/>
            <a:ext cx="4572000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B8BE9-A227-4633-9B94-F315558C3606}"/>
              </a:ext>
            </a:extLst>
          </p:cNvPr>
          <p:cNvSpPr txBox="1"/>
          <p:nvPr/>
        </p:nvSpPr>
        <p:spPr>
          <a:xfrm>
            <a:off x="2285999" y="3225577"/>
            <a:ext cx="7445829" cy="769441"/>
          </a:xfrm>
          <a:prstGeom prst="rect">
            <a:avLst/>
          </a:prstGeom>
          <a:noFill/>
          <a:ln w="184150" cap="rnd">
            <a:solidFill>
              <a:schemeClr val="accent1">
                <a:alpha val="78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নেফ্রনের চিহ্নিত চিত্র অংকন কর।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08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01461-BA1C-4619-BE9D-0B5105F87590}"/>
              </a:ext>
            </a:extLst>
          </p:cNvPr>
          <p:cNvSpPr/>
          <p:nvPr/>
        </p:nvSpPr>
        <p:spPr>
          <a:xfrm>
            <a:off x="1391827" y="1174536"/>
            <a:ext cx="9408346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9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1905C-96E0-4B9E-8000-C7B7D25B5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1138872"/>
            <a:ext cx="7291448" cy="4797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9521FC-460F-4DC4-A658-B00D3B878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53" y="1138872"/>
            <a:ext cx="3664705" cy="4797967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17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1EA1D16-F4AB-48CE-A6B5-62E6336E04F8}"/>
              </a:ext>
            </a:extLst>
          </p:cNvPr>
          <p:cNvSpPr/>
          <p:nvPr/>
        </p:nvSpPr>
        <p:spPr>
          <a:xfrm>
            <a:off x="2743200" y="849085"/>
            <a:ext cx="7108371" cy="5159829"/>
          </a:xfrm>
          <a:prstGeom prst="cloud">
            <a:avLst/>
          </a:prstGeom>
          <a:solidFill>
            <a:srgbClr val="00B050"/>
          </a:solidFill>
          <a:ln w="784225" cmpd="tri">
            <a:solidFill>
              <a:schemeClr val="accent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শ্রেণি-নবম/দশম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জীব বিজ্ঞান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অধ্যায়-৮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রেচন প্রক্রিয়া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7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57EC0C-C236-4D3C-95BE-5AB578AA4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82" y="401410"/>
            <a:ext cx="6772690" cy="33650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BB5B76-1509-4ADC-8309-DA0F4404CFE0}"/>
              </a:ext>
            </a:extLst>
          </p:cNvPr>
          <p:cNvSpPr txBox="1"/>
          <p:nvPr/>
        </p:nvSpPr>
        <p:spPr>
          <a:xfrm>
            <a:off x="1981200" y="4452257"/>
            <a:ext cx="537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FFA0D-0C25-47E2-A72C-EDBF915C9077}"/>
              </a:ext>
            </a:extLst>
          </p:cNvPr>
          <p:cNvSpPr txBox="1"/>
          <p:nvPr/>
        </p:nvSpPr>
        <p:spPr>
          <a:xfrm>
            <a:off x="1839686" y="4452257"/>
            <a:ext cx="537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কিডনী আসলে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ED430-6F77-4653-AEE4-878BFD1E9433}"/>
              </a:ext>
            </a:extLst>
          </p:cNvPr>
          <p:cNvSpPr txBox="1"/>
          <p:nvPr/>
        </p:nvSpPr>
        <p:spPr>
          <a:xfrm>
            <a:off x="5802086" y="4648970"/>
            <a:ext cx="5377543" cy="186204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রেচন অঙ্গ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0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DA1A7-38DA-4D1C-BBE4-3F2E4B5F5984}"/>
              </a:ext>
            </a:extLst>
          </p:cNvPr>
          <p:cNvSpPr txBox="1"/>
          <p:nvPr/>
        </p:nvSpPr>
        <p:spPr>
          <a:xfrm>
            <a:off x="1328057" y="881743"/>
            <a:ext cx="771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বিষয়---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7C2A3F8A-7BD4-4A9D-ADB5-6BDBCF57E70B}"/>
              </a:ext>
            </a:extLst>
          </p:cNvPr>
          <p:cNvSpPr/>
          <p:nvPr/>
        </p:nvSpPr>
        <p:spPr>
          <a:xfrm>
            <a:off x="1774373" y="1738308"/>
            <a:ext cx="9046028" cy="4379463"/>
          </a:xfrm>
          <a:prstGeom prst="cloud">
            <a:avLst/>
          </a:prstGeom>
          <a:solidFill>
            <a:srgbClr val="002060"/>
          </a:solidFill>
          <a:ln w="403225">
            <a:solidFill>
              <a:schemeClr val="accent3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রেচন ও রেচন প্রক্রিয়া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4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C51E84-66D5-4BA7-BE82-738EEEB49CA0}"/>
              </a:ext>
            </a:extLst>
          </p:cNvPr>
          <p:cNvSpPr/>
          <p:nvPr/>
        </p:nvSpPr>
        <p:spPr>
          <a:xfrm>
            <a:off x="1248581" y="833736"/>
            <a:ext cx="20715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8775CB-CF42-420D-8A7B-20B9DFEB2625}"/>
              </a:ext>
            </a:extLst>
          </p:cNvPr>
          <p:cNvSpPr/>
          <p:nvPr/>
        </p:nvSpPr>
        <p:spPr>
          <a:xfrm>
            <a:off x="1738439" y="2248880"/>
            <a:ext cx="8733618" cy="34163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মানুষের রেচন ব্যাখ্যা করতে পারবে,</a:t>
            </a:r>
          </a:p>
          <a:p>
            <a:r>
              <a:rPr lang="bn-IN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বৃক্কের গঠন ব্যাখ্যা করতে পারবে,</a:t>
            </a:r>
          </a:p>
          <a:p>
            <a:r>
              <a:rPr lang="bn-IN" sz="5400" b="1" cap="none" spc="0" dirty="0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গ) নেফ্রনের গ</a:t>
            </a:r>
            <a:r>
              <a:rPr lang="bn-IN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ঠন ব্যাখ্যা করতে পারবে,</a:t>
            </a:r>
          </a:p>
          <a:p>
            <a:r>
              <a:rPr lang="bn-IN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5400" b="1" cap="none" spc="0" dirty="0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বৃক্কের কাজ ব্যাখ্যা করতে পারবে। </a:t>
            </a:r>
            <a:endParaRPr lang="en-US" sz="5400" b="1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8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3D Model 3" descr="Stylized Human Kidney And Urinary System">
                <a:extLst>
                  <a:ext uri="{FF2B5EF4-FFF2-40B4-BE49-F238E27FC236}">
                    <a16:creationId xmlns:a16="http://schemas.microsoft.com/office/drawing/2014/main" id="{252B4BC2-64D6-4E64-8BA3-AE0DBD824F4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2527799"/>
                  </p:ext>
                </p:extLst>
              </p:nvPr>
            </p:nvGraphicFramePr>
            <p:xfrm>
              <a:off x="228600" y="120876"/>
              <a:ext cx="6099314" cy="519135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099314" cy="5191353"/>
                    </a:xfrm>
                    <a:prstGeom prst="rect">
                      <a:avLst/>
                    </a:prstGeom>
                  </am3d:spPr>
                  <am3d:camera>
                    <am3d:pos x="0" y="0" z="5288399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703824" d="1000000"/>
                    <am3d:preTrans dx="0" dy="947674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604065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3D Model 3" descr="Stylized Human Kidney And Urinary System">
                <a:extLst>
                  <a:ext uri="{FF2B5EF4-FFF2-40B4-BE49-F238E27FC236}">
                    <a16:creationId xmlns:a16="http://schemas.microsoft.com/office/drawing/2014/main" id="{252B4BC2-64D6-4E64-8BA3-AE0DBD824F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600" y="120876"/>
                <a:ext cx="6099314" cy="519135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94BCFDB-4FAE-4AF5-9CBE-00CFFE60FE79}"/>
              </a:ext>
            </a:extLst>
          </p:cNvPr>
          <p:cNvSpPr txBox="1"/>
          <p:nvPr/>
        </p:nvSpPr>
        <p:spPr>
          <a:xfrm>
            <a:off x="6585857" y="2309707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রেচন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F3305-57EB-46F1-B382-3CD065255F35}"/>
              </a:ext>
            </a:extLst>
          </p:cNvPr>
          <p:cNvSpPr txBox="1"/>
          <p:nvPr/>
        </p:nvSpPr>
        <p:spPr>
          <a:xfrm>
            <a:off x="6585857" y="281045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রেচনতন্ত্র বলতে কী বুঝায়?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00D4C-C417-4C1D-9A95-4537F0C58566}"/>
              </a:ext>
            </a:extLst>
          </p:cNvPr>
          <p:cNvSpPr txBox="1"/>
          <p:nvPr/>
        </p:nvSpPr>
        <p:spPr>
          <a:xfrm>
            <a:off x="6585857" y="339534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রেচন পদার্থ বলতে কী বুঝায়?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93110-7C92-49E5-AB1C-B77862F4B46F}"/>
              </a:ext>
            </a:extLst>
          </p:cNvPr>
          <p:cNvSpPr txBox="1"/>
          <p:nvPr/>
        </p:nvSpPr>
        <p:spPr>
          <a:xfrm>
            <a:off x="6585857" y="3255632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রেচন অঙ্গের নাম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227A2-A24C-4475-9036-B8B3BCC7DF7D}"/>
              </a:ext>
            </a:extLst>
          </p:cNvPr>
          <p:cNvSpPr txBox="1"/>
          <p:nvPr/>
        </p:nvSpPr>
        <p:spPr>
          <a:xfrm>
            <a:off x="3278257" y="5489806"/>
            <a:ext cx="814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 রেচনতন্ত্রের প্রধান অঙ্গগুলোর নাম জানার চেষ্টা করি।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" name="3D Model 1" descr="Stylized Human Kidney And Urinary System">
                <a:extLst>
                  <a:ext uri="{FF2B5EF4-FFF2-40B4-BE49-F238E27FC236}">
                    <a16:creationId xmlns:a16="http://schemas.microsoft.com/office/drawing/2014/main" id="{FD34FA0C-FCD4-4AB7-9330-1AD71F8FA8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88929745"/>
                  </p:ext>
                </p:extLst>
              </p:nvPr>
            </p:nvGraphicFramePr>
            <p:xfrm>
              <a:off x="2122446" y="40235"/>
              <a:ext cx="2311621" cy="535263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311621" cy="5352634"/>
                    </a:xfrm>
                    <a:prstGeom prst="rect">
                      <a:avLst/>
                    </a:prstGeom>
                  </am3d:spPr>
                  <am3d:camera>
                    <am3d:pos x="0" y="0" z="5288399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703824" d="1000000"/>
                    <am3d:preTrans dx="0" dy="947674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222044" ay="1583671" az="-562291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60406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" name="3D Model 1" descr="Stylized Human Kidney And Urinary System">
                <a:extLst>
                  <a:ext uri="{FF2B5EF4-FFF2-40B4-BE49-F238E27FC236}">
                    <a16:creationId xmlns:a16="http://schemas.microsoft.com/office/drawing/2014/main" id="{FD34FA0C-FCD4-4AB7-9330-1AD71F8FA8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2446" y="40235"/>
                <a:ext cx="2311621" cy="535263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8B58DB6-2167-4D90-BBA6-AEEF642F5B68}"/>
              </a:ext>
            </a:extLst>
          </p:cNvPr>
          <p:cNvSpPr txBox="1"/>
          <p:nvPr/>
        </p:nvSpPr>
        <p:spPr>
          <a:xfrm>
            <a:off x="6574972" y="489858"/>
            <a:ext cx="219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বৃক্ক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459BD-D661-4542-8F09-FBC3E486B89C}"/>
              </a:ext>
            </a:extLst>
          </p:cNvPr>
          <p:cNvSpPr txBox="1"/>
          <p:nvPr/>
        </p:nvSpPr>
        <p:spPr>
          <a:xfrm>
            <a:off x="6574972" y="1308221"/>
            <a:ext cx="219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রেনাল ধমনি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EA6ED-95D4-4D84-BDB9-59C2D3F3FCFE}"/>
              </a:ext>
            </a:extLst>
          </p:cNvPr>
          <p:cNvSpPr txBox="1"/>
          <p:nvPr/>
        </p:nvSpPr>
        <p:spPr>
          <a:xfrm>
            <a:off x="6574972" y="2070221"/>
            <a:ext cx="219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রেনাল শিরা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7303A-21A7-4008-9FA8-0398F034367A}"/>
              </a:ext>
            </a:extLst>
          </p:cNvPr>
          <p:cNvSpPr txBox="1"/>
          <p:nvPr/>
        </p:nvSpPr>
        <p:spPr>
          <a:xfrm>
            <a:off x="6574972" y="5721811"/>
            <a:ext cx="219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মূত্রনালি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9D9A9-FCB9-4030-BD13-0F4E32CCDBA0}"/>
              </a:ext>
            </a:extLst>
          </p:cNvPr>
          <p:cNvSpPr txBox="1"/>
          <p:nvPr/>
        </p:nvSpPr>
        <p:spPr>
          <a:xfrm>
            <a:off x="6574972" y="4373458"/>
            <a:ext cx="219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ইউরেটার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1102B-07D9-4E7D-971A-4411C494B474}"/>
              </a:ext>
            </a:extLst>
          </p:cNvPr>
          <p:cNvSpPr txBox="1"/>
          <p:nvPr/>
        </p:nvSpPr>
        <p:spPr>
          <a:xfrm>
            <a:off x="6574972" y="5057118"/>
            <a:ext cx="219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মূত্রথলি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98C51-2E82-4FFB-B130-33585279DC41}"/>
              </a:ext>
            </a:extLst>
          </p:cNvPr>
          <p:cNvSpPr txBox="1"/>
          <p:nvPr/>
        </p:nvSpPr>
        <p:spPr>
          <a:xfrm>
            <a:off x="6574972" y="2817492"/>
            <a:ext cx="293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বৃক্কীয় মহাধমনি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24AD9-2D56-49F3-9119-09B19DBBFF4E}"/>
              </a:ext>
            </a:extLst>
          </p:cNvPr>
          <p:cNvSpPr txBox="1"/>
          <p:nvPr/>
        </p:nvSpPr>
        <p:spPr>
          <a:xfrm>
            <a:off x="6574972" y="3563670"/>
            <a:ext cx="293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বৃক্কীয় মহাশিরা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Graphic 11" descr="Arrow Straight">
            <a:extLst>
              <a:ext uri="{FF2B5EF4-FFF2-40B4-BE49-F238E27FC236}">
                <a16:creationId xmlns:a16="http://schemas.microsoft.com/office/drawing/2014/main" id="{DD3E1551-7F58-4E9C-BB07-787FB0EBF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2919" y="1136189"/>
            <a:ext cx="914400" cy="914400"/>
          </a:xfrm>
          <a:prstGeom prst="rect">
            <a:avLst/>
          </a:prstGeom>
        </p:spPr>
      </p:pic>
      <p:pic>
        <p:nvPicPr>
          <p:cNvPr id="13" name="Graphic 12" descr="Arrow Straight">
            <a:extLst>
              <a:ext uri="{FF2B5EF4-FFF2-40B4-BE49-F238E27FC236}">
                <a16:creationId xmlns:a16="http://schemas.microsoft.com/office/drawing/2014/main" id="{0D580713-C5A1-4893-BD54-36931B5F7A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221000">
            <a:off x="2697966" y="1497352"/>
            <a:ext cx="914400" cy="914400"/>
          </a:xfrm>
          <a:prstGeom prst="rect">
            <a:avLst/>
          </a:prstGeom>
        </p:spPr>
      </p:pic>
      <p:pic>
        <p:nvPicPr>
          <p:cNvPr id="14" name="Graphic 13" descr="Arrow Straight">
            <a:extLst>
              <a:ext uri="{FF2B5EF4-FFF2-40B4-BE49-F238E27FC236}">
                <a16:creationId xmlns:a16="http://schemas.microsoft.com/office/drawing/2014/main" id="{41F4189B-F1F8-418C-B9EB-826052442B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43760" y="1174186"/>
            <a:ext cx="914400" cy="914400"/>
          </a:xfrm>
          <a:prstGeom prst="rect">
            <a:avLst/>
          </a:prstGeom>
        </p:spPr>
      </p:pic>
      <p:pic>
        <p:nvPicPr>
          <p:cNvPr id="15" name="Graphic 14" descr="Arrow Straight">
            <a:extLst>
              <a:ext uri="{FF2B5EF4-FFF2-40B4-BE49-F238E27FC236}">
                <a16:creationId xmlns:a16="http://schemas.microsoft.com/office/drawing/2014/main" id="{C3F4B6E8-0B67-4480-91FC-6D666F093C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49227" y="646387"/>
            <a:ext cx="914400" cy="914400"/>
          </a:xfrm>
          <a:prstGeom prst="rect">
            <a:avLst/>
          </a:prstGeom>
        </p:spPr>
      </p:pic>
      <p:pic>
        <p:nvPicPr>
          <p:cNvPr id="16" name="Graphic 15" descr="Arrow Straight">
            <a:extLst>
              <a:ext uri="{FF2B5EF4-FFF2-40B4-BE49-F238E27FC236}">
                <a16:creationId xmlns:a16="http://schemas.microsoft.com/office/drawing/2014/main" id="{1B08D49D-03B8-452B-AA4A-543C496200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06427" y="221789"/>
            <a:ext cx="914400" cy="914400"/>
          </a:xfrm>
          <a:prstGeom prst="rect">
            <a:avLst/>
          </a:prstGeom>
        </p:spPr>
      </p:pic>
      <p:pic>
        <p:nvPicPr>
          <p:cNvPr id="17" name="Graphic 16" descr="Arrow Straight">
            <a:extLst>
              <a:ext uri="{FF2B5EF4-FFF2-40B4-BE49-F238E27FC236}">
                <a16:creationId xmlns:a16="http://schemas.microsoft.com/office/drawing/2014/main" id="{1198EC2C-23E9-4236-A690-3EB0DB8C3C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39904" y="2616385"/>
            <a:ext cx="914400" cy="914400"/>
          </a:xfrm>
          <a:prstGeom prst="rect">
            <a:avLst/>
          </a:prstGeom>
        </p:spPr>
      </p:pic>
      <p:pic>
        <p:nvPicPr>
          <p:cNvPr id="18" name="Graphic 17" descr="Arrow Straight">
            <a:extLst>
              <a:ext uri="{FF2B5EF4-FFF2-40B4-BE49-F238E27FC236}">
                <a16:creationId xmlns:a16="http://schemas.microsoft.com/office/drawing/2014/main" id="{404B0852-17D9-4150-9F83-CDD479B667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43760" y="4105389"/>
            <a:ext cx="914400" cy="914400"/>
          </a:xfrm>
          <a:prstGeom prst="rect">
            <a:avLst/>
          </a:prstGeom>
        </p:spPr>
      </p:pic>
      <p:pic>
        <p:nvPicPr>
          <p:cNvPr id="19" name="Graphic 18" descr="Arrow Straight">
            <a:extLst>
              <a:ext uri="{FF2B5EF4-FFF2-40B4-BE49-F238E27FC236}">
                <a16:creationId xmlns:a16="http://schemas.microsoft.com/office/drawing/2014/main" id="{F0B213E8-2A21-4442-AAB0-86722CB9F7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314494" y="47387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2EC54E-A25A-47A5-9E84-252160D7E382}"/>
              </a:ext>
            </a:extLst>
          </p:cNvPr>
          <p:cNvSpPr txBox="1"/>
          <p:nvPr/>
        </p:nvSpPr>
        <p:spPr>
          <a:xfrm>
            <a:off x="2013858" y="925286"/>
            <a:ext cx="536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21D6F-047C-4E5A-B17E-0BF00CAB7791}"/>
              </a:ext>
            </a:extLst>
          </p:cNvPr>
          <p:cNvSpPr txBox="1"/>
          <p:nvPr/>
        </p:nvSpPr>
        <p:spPr>
          <a:xfrm>
            <a:off x="2013858" y="2847984"/>
            <a:ext cx="6183085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রেচনতন্ত্রের বিভিন্ন অঙ্গের নাম লিখ।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0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402</Words>
  <Application>Microsoft Office PowerPoint</Application>
  <PresentationFormat>Widescreen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31</cp:revision>
  <dcterms:created xsi:type="dcterms:W3CDTF">2020-09-08T13:31:28Z</dcterms:created>
  <dcterms:modified xsi:type="dcterms:W3CDTF">2020-09-12T13:58:56Z</dcterms:modified>
</cp:coreProperties>
</file>