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63" r:id="rId6"/>
    <p:sldId id="261" r:id="rId7"/>
    <p:sldId id="283" r:id="rId8"/>
    <p:sldId id="284" r:id="rId9"/>
    <p:sldId id="279" r:id="rId10"/>
    <p:sldId id="282" r:id="rId11"/>
    <p:sldId id="280" r:id="rId12"/>
    <p:sldId id="262" r:id="rId13"/>
    <p:sldId id="265" r:id="rId14"/>
    <p:sldId id="274" r:id="rId15"/>
    <p:sldId id="267" r:id="rId16"/>
    <p:sldId id="271" r:id="rId17"/>
    <p:sldId id="272" r:id="rId18"/>
    <p:sldId id="273" r:id="rId19"/>
    <p:sldId id="275" r:id="rId20"/>
    <p:sldId id="276" r:id="rId21"/>
    <p:sldId id="277" r:id="rId22"/>
    <p:sldId id="281"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7314437-F99A-4866-8729-558785B778F3}" type="datetimeFigureOut">
              <a:rPr lang="en-US" smtClean="0"/>
              <a:t>4/22/2021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AE9CE8F-CA10-4AB3-B039-B8B4CFA2BCC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315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14437-F99A-4866-8729-558785B778F3}"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9CE8F-CA10-4AB3-B039-B8B4CFA2BCC2}" type="slidenum">
              <a:rPr lang="en-US" smtClean="0"/>
              <a:t>‹#›</a:t>
            </a:fld>
            <a:endParaRPr lang="en-US"/>
          </a:p>
        </p:txBody>
      </p:sp>
    </p:spTree>
    <p:extLst>
      <p:ext uri="{BB962C8B-B14F-4D97-AF65-F5344CB8AC3E}">
        <p14:creationId xmlns:p14="http://schemas.microsoft.com/office/powerpoint/2010/main" val="234056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14437-F99A-4866-8729-558785B778F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CE8F-CA10-4AB3-B039-B8B4CFA2BCC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389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14437-F99A-4866-8729-558785B778F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CE8F-CA10-4AB3-B039-B8B4CFA2BCC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926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14437-F99A-4866-8729-558785B778F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CE8F-CA10-4AB3-B039-B8B4CFA2BCC2}" type="slidenum">
              <a:rPr lang="en-US" smtClean="0"/>
              <a:t>‹#›</a:t>
            </a:fld>
            <a:endParaRPr lang="en-US"/>
          </a:p>
        </p:txBody>
      </p:sp>
    </p:spTree>
    <p:extLst>
      <p:ext uri="{BB962C8B-B14F-4D97-AF65-F5344CB8AC3E}">
        <p14:creationId xmlns:p14="http://schemas.microsoft.com/office/powerpoint/2010/main" val="3222790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14437-F99A-4866-8729-558785B778F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CE8F-CA10-4AB3-B039-B8B4CFA2BCC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90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14437-F99A-4866-8729-558785B778F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CE8F-CA10-4AB3-B039-B8B4CFA2BCC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004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14437-F99A-4866-8729-558785B778F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CE8F-CA10-4AB3-B039-B8B4CFA2BCC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1836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14437-F99A-4866-8729-558785B778F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CE8F-CA10-4AB3-B039-B8B4CFA2BCC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934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14437-F99A-4866-8729-558785B778F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CE8F-CA10-4AB3-B039-B8B4CFA2BCC2}" type="slidenum">
              <a:rPr lang="en-US" smtClean="0"/>
              <a:t>‹#›</a:t>
            </a:fld>
            <a:endParaRPr lang="en-US"/>
          </a:p>
        </p:txBody>
      </p:sp>
    </p:spTree>
    <p:extLst>
      <p:ext uri="{BB962C8B-B14F-4D97-AF65-F5344CB8AC3E}">
        <p14:creationId xmlns:p14="http://schemas.microsoft.com/office/powerpoint/2010/main" val="365974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14437-F99A-4866-8729-558785B778F3}"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9CE8F-CA10-4AB3-B039-B8B4CFA2BCC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99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314437-F99A-4866-8729-558785B778F3}"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9CE8F-CA10-4AB3-B039-B8B4CFA2BCC2}" type="slidenum">
              <a:rPr lang="en-US" smtClean="0"/>
              <a:t>‹#›</a:t>
            </a:fld>
            <a:endParaRPr lang="en-US"/>
          </a:p>
        </p:txBody>
      </p:sp>
    </p:spTree>
    <p:extLst>
      <p:ext uri="{BB962C8B-B14F-4D97-AF65-F5344CB8AC3E}">
        <p14:creationId xmlns:p14="http://schemas.microsoft.com/office/powerpoint/2010/main" val="101280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314437-F99A-4866-8729-558785B778F3}"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E9CE8F-CA10-4AB3-B039-B8B4CFA2BCC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96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314437-F99A-4866-8729-558785B778F3}" type="datetimeFigureOut">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E9CE8F-CA10-4AB3-B039-B8B4CFA2BCC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38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14437-F99A-4866-8729-558785B778F3}" type="datetimeFigureOut">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E9CE8F-CA10-4AB3-B039-B8B4CFA2BCC2}" type="slidenum">
              <a:rPr lang="en-US" smtClean="0"/>
              <a:t>‹#›</a:t>
            </a:fld>
            <a:endParaRPr lang="en-US"/>
          </a:p>
        </p:txBody>
      </p:sp>
    </p:spTree>
    <p:extLst>
      <p:ext uri="{BB962C8B-B14F-4D97-AF65-F5344CB8AC3E}">
        <p14:creationId xmlns:p14="http://schemas.microsoft.com/office/powerpoint/2010/main" val="92433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14437-F99A-4866-8729-558785B778F3}"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9CE8F-CA10-4AB3-B039-B8B4CFA2BCC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01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14437-F99A-4866-8729-558785B778F3}"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9CE8F-CA10-4AB3-B039-B8B4CFA2BCC2}" type="slidenum">
              <a:rPr lang="en-US" smtClean="0"/>
              <a:t>‹#›</a:t>
            </a:fld>
            <a:endParaRPr lang="en-US"/>
          </a:p>
        </p:txBody>
      </p:sp>
    </p:spTree>
    <p:extLst>
      <p:ext uri="{BB962C8B-B14F-4D97-AF65-F5344CB8AC3E}">
        <p14:creationId xmlns:p14="http://schemas.microsoft.com/office/powerpoint/2010/main" val="267513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314437-F99A-4866-8729-558785B778F3}" type="datetimeFigureOut">
              <a:rPr lang="en-US" smtClean="0"/>
              <a:t>4/22/2021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E9CE8F-CA10-4AB3-B039-B8B4CFA2BCC2}" type="slidenum">
              <a:rPr lang="en-US" smtClean="0"/>
              <a:t>‹#›</a:t>
            </a:fld>
            <a:endParaRPr lang="en-US"/>
          </a:p>
        </p:txBody>
      </p:sp>
    </p:spTree>
    <p:extLst>
      <p:ext uri="{BB962C8B-B14F-4D97-AF65-F5344CB8AC3E}">
        <p14:creationId xmlns:p14="http://schemas.microsoft.com/office/powerpoint/2010/main" val="7280707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2439;-&#2478;&#2503;&#2439;&#2482;&#2435;biplobroy78ccf@gmail.co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3FD275-8601-481E-B439-D2E3446C9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661" y="594611"/>
            <a:ext cx="10151165" cy="5766432"/>
          </a:xfrm>
          <a:prstGeom prst="rect">
            <a:avLst/>
          </a:prstGeom>
        </p:spPr>
      </p:pic>
      <p:sp>
        <p:nvSpPr>
          <p:cNvPr id="9" name="TextBox 8"/>
          <p:cNvSpPr txBox="1"/>
          <p:nvPr/>
        </p:nvSpPr>
        <p:spPr>
          <a:xfrm>
            <a:off x="3922289" y="600966"/>
            <a:ext cx="4807960" cy="1200329"/>
          </a:xfrm>
          <a:prstGeom prst="rect">
            <a:avLst/>
          </a:prstGeom>
          <a:solidFill>
            <a:schemeClr val="accent6">
              <a:lumMod val="20000"/>
              <a:lumOff val="80000"/>
            </a:schemeClr>
          </a:solidFill>
          <a:effectLst>
            <a:glow rad="101600">
              <a:schemeClr val="accent2">
                <a:satMod val="175000"/>
                <a:alpha val="40000"/>
              </a:schemeClr>
            </a:glow>
          </a:effectLst>
        </p:spPr>
        <p:txBody>
          <a:bodyPr wrap="square" rtlCol="0">
            <a:spAutoFit/>
          </a:bodyPr>
          <a:lstStyle/>
          <a:p>
            <a:pPr algn="ctr"/>
            <a:r>
              <a:rPr lang="en-US" sz="7200" b="1" dirty="0" err="1">
                <a:solidFill>
                  <a:srgbClr val="7030A0"/>
                </a:solidFill>
                <a:latin typeface="NikoshBAN" pitchFamily="2" charset="0"/>
                <a:cs typeface="NikoshBAN" pitchFamily="2" charset="0"/>
              </a:rPr>
              <a:t>স্বাগতম</a:t>
            </a:r>
            <a:r>
              <a:rPr lang="en-US" sz="7200" b="1" dirty="0">
                <a:latin typeface="NikoshBAN" pitchFamily="2" charset="0"/>
                <a:cs typeface="NikoshBAN" pitchFamily="2" charset="0"/>
              </a:rPr>
              <a:t> </a:t>
            </a:r>
          </a:p>
        </p:txBody>
      </p:sp>
    </p:spTree>
    <p:extLst>
      <p:ext uri="{BB962C8B-B14F-4D97-AF65-F5344CB8AC3E}">
        <p14:creationId xmlns:p14="http://schemas.microsoft.com/office/powerpoint/2010/main" val="2340831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tical3">
            <a:hlinkClick r:id="" action="ppaction://media"/>
            <a:extLst>
              <a:ext uri="{FF2B5EF4-FFF2-40B4-BE49-F238E27FC236}">
                <a16:creationId xmlns:a16="http://schemas.microsoft.com/office/drawing/2014/main" id="{43880079-C60A-4EE6-94A6-EA01813D88F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56347" y="1671675"/>
            <a:ext cx="6973588" cy="3922643"/>
          </a:xfrm>
          <a:prstGeom prst="rect">
            <a:avLst/>
          </a:prstGeom>
        </p:spPr>
      </p:pic>
      <p:sp>
        <p:nvSpPr>
          <p:cNvPr id="3" name="TextBox 2">
            <a:extLst>
              <a:ext uri="{FF2B5EF4-FFF2-40B4-BE49-F238E27FC236}">
                <a16:creationId xmlns:a16="http://schemas.microsoft.com/office/drawing/2014/main" id="{E71E835E-F4B9-4414-AF2C-0AFDA7435A25}"/>
              </a:ext>
            </a:extLst>
          </p:cNvPr>
          <p:cNvSpPr txBox="1"/>
          <p:nvPr/>
        </p:nvSpPr>
        <p:spPr>
          <a:xfrm>
            <a:off x="3501884" y="524803"/>
            <a:ext cx="4923183" cy="830997"/>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dirty="0">
                <a:latin typeface="NikoshBAN" panose="02000000000000000000"/>
              </a:rPr>
              <a:t>Fiber Optic Cable</a:t>
            </a:r>
            <a:endParaRPr lang="en-US" sz="4800" b="1" dirty="0">
              <a:solidFill>
                <a:srgbClr val="FFFF00"/>
              </a:solidFill>
            </a:endParaRPr>
          </a:p>
        </p:txBody>
      </p:sp>
    </p:spTree>
    <p:extLst>
      <p:ext uri="{BB962C8B-B14F-4D97-AF65-F5344CB8AC3E}">
        <p14:creationId xmlns:p14="http://schemas.microsoft.com/office/powerpoint/2010/main" val="34918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
                </p:tgtEl>
              </p:cMediaNode>
            </p:video>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C59E85-FEB9-451C-949C-758FE44FA06D}"/>
              </a:ext>
            </a:extLst>
          </p:cNvPr>
          <p:cNvSpPr txBox="1"/>
          <p:nvPr/>
        </p:nvSpPr>
        <p:spPr>
          <a:xfrm>
            <a:off x="3501884" y="524803"/>
            <a:ext cx="4923183" cy="830997"/>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dirty="0">
                <a:latin typeface="NikoshBAN" panose="02000000000000000000"/>
              </a:rPr>
              <a:t>Fiber Optic Cable</a:t>
            </a:r>
            <a:endParaRPr lang="en-US" sz="4800" b="1" dirty="0">
              <a:solidFill>
                <a:srgbClr val="FFFF00"/>
              </a:solidFill>
            </a:endParaRPr>
          </a:p>
        </p:txBody>
      </p:sp>
      <p:sp>
        <p:nvSpPr>
          <p:cNvPr id="3" name="Rectangle 2">
            <a:extLst>
              <a:ext uri="{FF2B5EF4-FFF2-40B4-BE49-F238E27FC236}">
                <a16:creationId xmlns:a16="http://schemas.microsoft.com/office/drawing/2014/main" id="{AC1C73CC-6832-4973-A282-D913847B30E4}"/>
              </a:ext>
            </a:extLst>
          </p:cNvPr>
          <p:cNvSpPr/>
          <p:nvPr/>
        </p:nvSpPr>
        <p:spPr>
          <a:xfrm>
            <a:off x="1256676" y="1476531"/>
            <a:ext cx="9908500" cy="400110"/>
          </a:xfrm>
          <a:prstGeom prst="rect">
            <a:avLst/>
          </a:prstGeom>
          <a:ln>
            <a:solidFill>
              <a:srgbClr val="00B0F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base"/>
            <a:r>
              <a:rPr lang="en-US" sz="2000" dirty="0"/>
              <a:t>SC-</a:t>
            </a:r>
            <a:r>
              <a:rPr lang="as-IN" sz="2000" dirty="0"/>
              <a:t>কানেক্টর, </a:t>
            </a:r>
            <a:r>
              <a:rPr lang="en-US" sz="2000" dirty="0"/>
              <a:t>ST-</a:t>
            </a:r>
            <a:r>
              <a:rPr lang="as-IN" sz="2000" dirty="0"/>
              <a:t>কানেক্টর, </a:t>
            </a:r>
            <a:r>
              <a:rPr lang="en-US" sz="2000" dirty="0"/>
              <a:t>MT-RJ-</a:t>
            </a:r>
            <a:r>
              <a:rPr lang="as-IN" sz="2000" dirty="0"/>
              <a:t>কানেক্টর এর সাহায্যে ডিভাইসের সাথে কানেকশন দেওয়া হয়।</a:t>
            </a:r>
            <a:endParaRPr lang="en-US" sz="2000" b="1" dirty="0">
              <a:solidFill>
                <a:srgbClr val="C00000"/>
              </a:solidFill>
            </a:endParaRPr>
          </a:p>
        </p:txBody>
      </p:sp>
      <p:pic>
        <p:nvPicPr>
          <p:cNvPr id="6" name="Picture 5">
            <a:extLst>
              <a:ext uri="{FF2B5EF4-FFF2-40B4-BE49-F238E27FC236}">
                <a16:creationId xmlns:a16="http://schemas.microsoft.com/office/drawing/2014/main" id="{0D79F55F-2E75-4992-BA27-2DA9BB581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76" y="2012697"/>
            <a:ext cx="9793574" cy="4013349"/>
          </a:xfrm>
          <a:prstGeom prst="rect">
            <a:avLst/>
          </a:prstGeom>
        </p:spPr>
      </p:pic>
    </p:spTree>
    <p:extLst>
      <p:ext uri="{BB962C8B-B14F-4D97-AF65-F5344CB8AC3E}">
        <p14:creationId xmlns:p14="http://schemas.microsoft.com/office/powerpoint/2010/main" val="45747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78F89A-5C6E-46EA-9E25-43C7A2A68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574" y="3181665"/>
            <a:ext cx="4952381" cy="952382"/>
          </a:xfrm>
          <a:prstGeom prst="rect">
            <a:avLst/>
          </a:prstGeom>
        </p:spPr>
      </p:pic>
      <p:pic>
        <p:nvPicPr>
          <p:cNvPr id="6" name="Picture 5">
            <a:extLst>
              <a:ext uri="{FF2B5EF4-FFF2-40B4-BE49-F238E27FC236}">
                <a16:creationId xmlns:a16="http://schemas.microsoft.com/office/drawing/2014/main" id="{85AAC49C-812A-4866-9D66-A89C9D977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11" y="5158449"/>
            <a:ext cx="5000000" cy="952381"/>
          </a:xfrm>
          <a:prstGeom prst="rect">
            <a:avLst/>
          </a:prstGeom>
        </p:spPr>
      </p:pic>
      <p:pic>
        <p:nvPicPr>
          <p:cNvPr id="8" name="Picture 7">
            <a:extLst>
              <a:ext uri="{FF2B5EF4-FFF2-40B4-BE49-F238E27FC236}">
                <a16:creationId xmlns:a16="http://schemas.microsoft.com/office/drawing/2014/main" id="{F7D57868-3AAB-4446-BBE4-C0944E305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765" y="5139401"/>
            <a:ext cx="5009524" cy="971429"/>
          </a:xfrm>
          <a:prstGeom prst="rect">
            <a:avLst/>
          </a:prstGeom>
        </p:spPr>
      </p:pic>
      <p:cxnSp>
        <p:nvCxnSpPr>
          <p:cNvPr id="11" name="Straight Connector 10">
            <a:extLst>
              <a:ext uri="{FF2B5EF4-FFF2-40B4-BE49-F238E27FC236}">
                <a16:creationId xmlns:a16="http://schemas.microsoft.com/office/drawing/2014/main" id="{4EF5B695-AF83-4310-8B22-97F34321AC5B}"/>
              </a:ext>
            </a:extLst>
          </p:cNvPr>
          <p:cNvCxnSpPr/>
          <p:nvPr/>
        </p:nvCxnSpPr>
        <p:spPr>
          <a:xfrm>
            <a:off x="3942413" y="4736892"/>
            <a:ext cx="4347148"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4C239F75-17B9-4E50-BC43-C51834A9EA2D}"/>
              </a:ext>
            </a:extLst>
          </p:cNvPr>
          <p:cNvCxnSpPr>
            <a:cxnSpLocks/>
            <a:stCxn id="4" idx="2"/>
          </p:cNvCxnSpPr>
          <p:nvPr/>
        </p:nvCxnSpPr>
        <p:spPr>
          <a:xfrm>
            <a:off x="6194765" y="4134047"/>
            <a:ext cx="0" cy="617835"/>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Arrow Connector 15">
            <a:extLst>
              <a:ext uri="{FF2B5EF4-FFF2-40B4-BE49-F238E27FC236}">
                <a16:creationId xmlns:a16="http://schemas.microsoft.com/office/drawing/2014/main" id="{FA13CAD6-B62C-4290-AEDA-56622702EA3C}"/>
              </a:ext>
            </a:extLst>
          </p:cNvPr>
          <p:cNvCxnSpPr/>
          <p:nvPr/>
        </p:nvCxnSpPr>
        <p:spPr>
          <a:xfrm>
            <a:off x="3942413" y="4736892"/>
            <a:ext cx="0" cy="4025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801D81E9-B126-4B51-BEC7-BDEDC3B8DB0F}"/>
              </a:ext>
            </a:extLst>
          </p:cNvPr>
          <p:cNvCxnSpPr/>
          <p:nvPr/>
        </p:nvCxnSpPr>
        <p:spPr>
          <a:xfrm>
            <a:off x="8289561" y="4755940"/>
            <a:ext cx="0" cy="4025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A201A3A8-53FB-4F64-A95A-6BBC45519C51}"/>
              </a:ext>
            </a:extLst>
          </p:cNvPr>
          <p:cNvSpPr txBox="1"/>
          <p:nvPr/>
        </p:nvSpPr>
        <p:spPr>
          <a:xfrm>
            <a:off x="1212369" y="1929920"/>
            <a:ext cx="9807235" cy="523220"/>
          </a:xfrm>
          <a:prstGeom prst="rect">
            <a:avLst/>
          </a:prstGeom>
          <a:ln>
            <a:solidFill>
              <a:srgbClr val="00B0F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dirty="0" err="1">
                <a:solidFill>
                  <a:srgbClr val="FFFF00"/>
                </a:solidFill>
                <a:latin typeface="NikoshBAN" panose="02000000000000000000"/>
              </a:rPr>
              <a:t>কোরের</a:t>
            </a:r>
            <a:r>
              <a:rPr lang="en-US" sz="2800" dirty="0">
                <a:solidFill>
                  <a:srgbClr val="FFFF00"/>
                </a:solidFill>
                <a:latin typeface="NikoshBAN" panose="02000000000000000000"/>
              </a:rPr>
              <a:t> </a:t>
            </a:r>
            <a:r>
              <a:rPr lang="en-US" sz="2800" dirty="0" err="1">
                <a:solidFill>
                  <a:srgbClr val="FFFF00"/>
                </a:solidFill>
                <a:latin typeface="NikoshBAN" panose="02000000000000000000"/>
              </a:rPr>
              <a:t>গঠন</a:t>
            </a:r>
            <a:r>
              <a:rPr lang="en-US" sz="2800" dirty="0">
                <a:solidFill>
                  <a:srgbClr val="FFFF00"/>
                </a:solidFill>
                <a:latin typeface="NikoshBAN" panose="02000000000000000000"/>
              </a:rPr>
              <a:t> </a:t>
            </a:r>
            <a:r>
              <a:rPr lang="en-US" sz="2800" dirty="0" err="1">
                <a:solidFill>
                  <a:srgbClr val="FFFF00"/>
                </a:solidFill>
                <a:latin typeface="NikoshBAN" panose="02000000000000000000"/>
              </a:rPr>
              <a:t>অনুসারে</a:t>
            </a:r>
            <a:r>
              <a:rPr lang="en-US" sz="2800" dirty="0">
                <a:solidFill>
                  <a:srgbClr val="FFFF00"/>
                </a:solidFill>
                <a:latin typeface="NikoshBAN" panose="02000000000000000000"/>
              </a:rPr>
              <a:t> </a:t>
            </a:r>
            <a:r>
              <a:rPr lang="en-US" sz="2800" dirty="0" err="1">
                <a:solidFill>
                  <a:srgbClr val="FFFF00"/>
                </a:solidFill>
                <a:latin typeface="NikoshBAN" panose="02000000000000000000"/>
              </a:rPr>
              <a:t>ফাইবার</a:t>
            </a:r>
            <a:r>
              <a:rPr lang="en-US" sz="2800" dirty="0">
                <a:solidFill>
                  <a:srgbClr val="FFFF00"/>
                </a:solidFill>
                <a:latin typeface="NikoshBAN" panose="02000000000000000000"/>
              </a:rPr>
              <a:t> </a:t>
            </a:r>
            <a:r>
              <a:rPr lang="en-US" sz="2800" dirty="0" err="1">
                <a:solidFill>
                  <a:srgbClr val="FFFF00"/>
                </a:solidFill>
                <a:latin typeface="NikoshBAN" panose="02000000000000000000"/>
              </a:rPr>
              <a:t>অপটিক</a:t>
            </a:r>
            <a:r>
              <a:rPr lang="en-US" sz="2800" dirty="0">
                <a:solidFill>
                  <a:srgbClr val="FFFF00"/>
                </a:solidFill>
                <a:latin typeface="NikoshBAN" panose="02000000000000000000"/>
              </a:rPr>
              <a:t> </a:t>
            </a:r>
            <a:r>
              <a:rPr lang="en-US" sz="2800" dirty="0" err="1">
                <a:solidFill>
                  <a:srgbClr val="FFFF00"/>
                </a:solidFill>
                <a:latin typeface="NikoshBAN" panose="02000000000000000000"/>
              </a:rPr>
              <a:t>ক্যাবল</a:t>
            </a:r>
            <a:r>
              <a:rPr lang="en-US" sz="2800" dirty="0">
                <a:solidFill>
                  <a:srgbClr val="FFFF00"/>
                </a:solidFill>
                <a:latin typeface="NikoshBAN" panose="02000000000000000000"/>
              </a:rPr>
              <a:t> </a:t>
            </a:r>
            <a:r>
              <a:rPr lang="en-US" sz="2800" dirty="0" err="1">
                <a:solidFill>
                  <a:srgbClr val="FFFF00"/>
                </a:solidFill>
                <a:latin typeface="NikoshBAN" panose="02000000000000000000"/>
              </a:rPr>
              <a:t>দুই</a:t>
            </a:r>
            <a:r>
              <a:rPr lang="en-US" sz="2800" dirty="0">
                <a:solidFill>
                  <a:srgbClr val="FFFF00"/>
                </a:solidFill>
                <a:latin typeface="NikoshBAN" panose="02000000000000000000"/>
              </a:rPr>
              <a:t> </a:t>
            </a:r>
            <a:r>
              <a:rPr lang="en-US" sz="2800" dirty="0" err="1">
                <a:solidFill>
                  <a:srgbClr val="FFFF00"/>
                </a:solidFill>
                <a:latin typeface="NikoshBAN" panose="02000000000000000000"/>
              </a:rPr>
              <a:t>প্রকার</a:t>
            </a:r>
            <a:r>
              <a:rPr lang="en-US" sz="2800" dirty="0">
                <a:solidFill>
                  <a:srgbClr val="FFFF00"/>
                </a:solidFill>
                <a:latin typeface="NikoshBAN" panose="02000000000000000000"/>
              </a:rPr>
              <a:t>। </a:t>
            </a:r>
            <a:r>
              <a:rPr lang="en-US" sz="2800" dirty="0" err="1">
                <a:solidFill>
                  <a:srgbClr val="FFFF00"/>
                </a:solidFill>
                <a:latin typeface="NikoshBAN" panose="02000000000000000000"/>
              </a:rPr>
              <a:t>যথাঃ</a:t>
            </a:r>
            <a:r>
              <a:rPr lang="en-US" sz="2800" dirty="0">
                <a:solidFill>
                  <a:srgbClr val="FFFF00"/>
                </a:solidFill>
                <a:latin typeface="NikoshBAN" panose="02000000000000000000"/>
              </a:rPr>
              <a:t> </a:t>
            </a:r>
          </a:p>
        </p:txBody>
      </p:sp>
      <p:sp>
        <p:nvSpPr>
          <p:cNvPr id="25" name="TextBox 24">
            <a:extLst>
              <a:ext uri="{FF2B5EF4-FFF2-40B4-BE49-F238E27FC236}">
                <a16:creationId xmlns:a16="http://schemas.microsoft.com/office/drawing/2014/main" id="{786300AD-55BF-47A0-BC93-92BFC904FC5A}"/>
              </a:ext>
            </a:extLst>
          </p:cNvPr>
          <p:cNvSpPr txBox="1"/>
          <p:nvPr/>
        </p:nvSpPr>
        <p:spPr>
          <a:xfrm>
            <a:off x="2593298" y="577088"/>
            <a:ext cx="6770283" cy="830997"/>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dirty="0">
                <a:latin typeface="NikoshBAN" panose="02000000000000000000"/>
              </a:rPr>
              <a:t>Types of Fiber Optic Cable</a:t>
            </a:r>
            <a:endParaRPr lang="en-US" sz="4800" b="1" dirty="0">
              <a:solidFill>
                <a:srgbClr val="FFFF00"/>
              </a:solidFill>
            </a:endParaRPr>
          </a:p>
        </p:txBody>
      </p:sp>
    </p:spTree>
    <p:extLst>
      <p:ext uri="{BB962C8B-B14F-4D97-AF65-F5344CB8AC3E}">
        <p14:creationId xmlns:p14="http://schemas.microsoft.com/office/powerpoint/2010/main" val="388156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wd">
                                    <p:tmPct val="5000"/>
                                  </p:iterate>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 calcmode="lin" valueType="num">
                                      <p:cBhvr>
                                        <p:cTn id="17" dur="1000" fill="hold"/>
                                        <p:tgtEl>
                                          <p:spTgt spid="23"/>
                                        </p:tgtEl>
                                        <p:attrNameLst>
                                          <p:attrName>style.rotation</p:attrName>
                                        </p:attrNameLst>
                                      </p:cBhvr>
                                      <p:tavLst>
                                        <p:tav tm="0">
                                          <p:val>
                                            <p:fltVal val="90"/>
                                          </p:val>
                                        </p:tav>
                                        <p:tav tm="100000">
                                          <p:val>
                                            <p:fltVal val="0"/>
                                          </p:val>
                                        </p:tav>
                                      </p:tavLst>
                                    </p:anim>
                                    <p:animEffect transition="in" filter="fade">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DFB4AD-8ED4-4EEE-A1E7-F9BB75FA1E00}"/>
              </a:ext>
            </a:extLst>
          </p:cNvPr>
          <p:cNvSpPr txBox="1"/>
          <p:nvPr/>
        </p:nvSpPr>
        <p:spPr>
          <a:xfrm>
            <a:off x="2593298" y="577088"/>
            <a:ext cx="6770283" cy="830997"/>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dirty="0">
                <a:latin typeface="NikoshBAN" panose="02000000000000000000"/>
              </a:rPr>
              <a:t>Types of Fiber Optic Cable</a:t>
            </a:r>
            <a:endParaRPr lang="en-US" sz="4800" b="1" dirty="0">
              <a:solidFill>
                <a:srgbClr val="FFFF00"/>
              </a:solidFill>
            </a:endParaRPr>
          </a:p>
        </p:txBody>
      </p:sp>
      <p:sp>
        <p:nvSpPr>
          <p:cNvPr id="16" name="TextBox 15">
            <a:extLst>
              <a:ext uri="{FF2B5EF4-FFF2-40B4-BE49-F238E27FC236}">
                <a16:creationId xmlns:a16="http://schemas.microsoft.com/office/drawing/2014/main" id="{4B2BCCA3-B285-4B33-A71E-22D20DA81F5C}"/>
              </a:ext>
            </a:extLst>
          </p:cNvPr>
          <p:cNvSpPr txBox="1"/>
          <p:nvPr/>
        </p:nvSpPr>
        <p:spPr>
          <a:xfrm>
            <a:off x="9739336" y="4492488"/>
            <a:ext cx="3451429" cy="400110"/>
          </a:xfrm>
          <a:prstGeom prst="rect">
            <a:avLst/>
          </a:prstGeom>
          <a:noFill/>
        </p:spPr>
        <p:txBody>
          <a:bodyPr wrap="square" rtlCol="0">
            <a:spAutoFit/>
          </a:bodyPr>
          <a:lstStyle/>
          <a:p>
            <a:endParaRPr lang="en-US" sz="2000" dirty="0"/>
          </a:p>
        </p:txBody>
      </p:sp>
      <p:sp>
        <p:nvSpPr>
          <p:cNvPr id="18" name="TextBox 17">
            <a:extLst>
              <a:ext uri="{FF2B5EF4-FFF2-40B4-BE49-F238E27FC236}">
                <a16:creationId xmlns:a16="http://schemas.microsoft.com/office/drawing/2014/main" id="{FD46EC67-DD7E-4389-85E1-DFA35DB81D1A}"/>
              </a:ext>
            </a:extLst>
          </p:cNvPr>
          <p:cNvSpPr txBox="1"/>
          <p:nvPr/>
        </p:nvSpPr>
        <p:spPr>
          <a:xfrm>
            <a:off x="5369050" y="3133438"/>
            <a:ext cx="6274906" cy="163121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base"/>
            <a:r>
              <a:rPr lang="as-IN" sz="2000" b="1" dirty="0"/>
              <a:t>সিঙ্গেলমোড ফাইবার অপটিক ক্যাবলঃ</a:t>
            </a:r>
            <a:r>
              <a:rPr lang="as-IN" sz="2000" dirty="0"/>
              <a:t> এই ক্যাবলে একসাথে কেবল একটি আলোক সংকেত বা লাইট সিগন্যাল প্রেরণের পথ থাকে। কোরের ব্যাস ৮-১০ মাইক্রোন হয়ে থাকে।  দীর্ঘ দূরত্বে ডেটা পাঠানোর ক্ষেত্রে উপযোগী। কলেজ, বিশ্ববিদ্যালয় ও টেলিফোন কোম্পানিতে ব্যবহৃত হয়।</a:t>
            </a:r>
          </a:p>
        </p:txBody>
      </p:sp>
      <p:sp>
        <p:nvSpPr>
          <p:cNvPr id="19" name="TextBox 18">
            <a:extLst>
              <a:ext uri="{FF2B5EF4-FFF2-40B4-BE49-F238E27FC236}">
                <a16:creationId xmlns:a16="http://schemas.microsoft.com/office/drawing/2014/main" id="{2CEB1E3B-13F8-42F7-BFF8-02FAA8D6C9A8}"/>
              </a:ext>
            </a:extLst>
          </p:cNvPr>
          <p:cNvSpPr txBox="1"/>
          <p:nvPr/>
        </p:nvSpPr>
        <p:spPr>
          <a:xfrm>
            <a:off x="5369050" y="1511641"/>
            <a:ext cx="6274906" cy="1631216"/>
          </a:xfrm>
          <a:prstGeom prst="rect">
            <a:avLst/>
          </a:prstGeom>
          <a:ln>
            <a:solidFill>
              <a:schemeClr val="accent4">
                <a:lumMod val="50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fontAlgn="base"/>
            <a:r>
              <a:rPr lang="as-IN" sz="2000" b="1" dirty="0">
                <a:solidFill>
                  <a:srgbClr val="7030A0"/>
                </a:solidFill>
              </a:rPr>
              <a:t>মাল্টিমোড ফাইবার অপটিক ক্যাবলঃ </a:t>
            </a:r>
            <a:r>
              <a:rPr lang="as-IN" sz="2000" dirty="0">
                <a:solidFill>
                  <a:srgbClr val="7030A0"/>
                </a:solidFill>
              </a:rPr>
              <a:t>এই ক্যাবলে একসাথে একাধিক আলোক সংকেত বা লাইট সিগন্যাল প্রেরণের পথ থাকে। কোরের ব্যাস ৫০-১০০ মাইক্রোন হয়ে থাকে। সল্প দূরত্বে ডেটা পাঠানোর ক্ষেত্রে উপযোগী। লোকাল এরিয়া নেটওয়ার্কে ডেটা এবং অডিও/ভিডিও প্রেরণে ব্যবহৃত হয়।</a:t>
            </a:r>
          </a:p>
        </p:txBody>
      </p:sp>
      <p:pic>
        <p:nvPicPr>
          <p:cNvPr id="4" name="Picture 3">
            <a:extLst>
              <a:ext uri="{FF2B5EF4-FFF2-40B4-BE49-F238E27FC236}">
                <a16:creationId xmlns:a16="http://schemas.microsoft.com/office/drawing/2014/main" id="{577667EE-8A99-49C6-BB03-D195EF413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54" y="1649223"/>
            <a:ext cx="4898596" cy="3371429"/>
          </a:xfrm>
          <a:prstGeom prst="rect">
            <a:avLst/>
          </a:prstGeom>
        </p:spPr>
      </p:pic>
      <p:sp>
        <p:nvSpPr>
          <p:cNvPr id="5" name="TextBox 4">
            <a:extLst>
              <a:ext uri="{FF2B5EF4-FFF2-40B4-BE49-F238E27FC236}">
                <a16:creationId xmlns:a16="http://schemas.microsoft.com/office/drawing/2014/main" id="{611B8073-0BC0-4B14-9594-A38D5CACF842}"/>
              </a:ext>
            </a:extLst>
          </p:cNvPr>
          <p:cNvSpPr txBox="1"/>
          <p:nvPr/>
        </p:nvSpPr>
        <p:spPr>
          <a:xfrm>
            <a:off x="1289155" y="4959638"/>
            <a:ext cx="10354802" cy="1015663"/>
          </a:xfrm>
          <a:prstGeom prst="rect">
            <a:avLst/>
          </a:prstGeom>
          <a:ln>
            <a:solidFill>
              <a:srgbClr val="00B0F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fontAlgn="base"/>
            <a:r>
              <a:rPr lang="as-IN" sz="2000" dirty="0"/>
              <a:t>মাল্টিমোড ফাইবার অপটিক ক্যাবল আবার দুই প্রকার। যথাঃ</a:t>
            </a:r>
          </a:p>
          <a:p>
            <a:pPr fontAlgn="base"/>
            <a:r>
              <a:rPr lang="as-IN" sz="2000" b="1" dirty="0"/>
              <a:t>স্টেপ ইনডেক্স মাল্টিমোডঃ </a:t>
            </a:r>
            <a:r>
              <a:rPr lang="as-IN" sz="2000" dirty="0"/>
              <a:t>কোরের প্রতিসরাঙ্ক সর্বত্র সমান হয়।</a:t>
            </a:r>
          </a:p>
          <a:p>
            <a:pPr fontAlgn="base"/>
            <a:r>
              <a:rPr lang="as-IN" sz="2000" b="1" dirty="0"/>
              <a:t>গ্রেডেড ইনডেক্স মাল্টিমোডঃ </a:t>
            </a:r>
            <a:r>
              <a:rPr lang="as-IN" sz="2000" dirty="0"/>
              <a:t>কোরের প্রতিসরাঙ্ক কেন্দ্র থেকে বাইরের দিকে কমতে থাকে।</a:t>
            </a:r>
          </a:p>
        </p:txBody>
      </p:sp>
    </p:spTree>
    <p:extLst>
      <p:ext uri="{BB962C8B-B14F-4D97-AF65-F5344CB8AC3E}">
        <p14:creationId xmlns:p14="http://schemas.microsoft.com/office/powerpoint/2010/main" val="14035265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wd">
                                    <p:tmPct val="10000"/>
                                  </p:iterate>
                                  <p:childTnLst>
                                    <p:set>
                                      <p:cBhvr>
                                        <p:cTn id="21" dur="1" fill="hold">
                                          <p:stCondLst>
                                            <p:cond delay="0"/>
                                          </p:stCondLst>
                                        </p:cTn>
                                        <p:tgtEl>
                                          <p:spTgt spid="19"/>
                                        </p:tgtEl>
                                        <p:attrNameLst>
                                          <p:attrName>style.visibility</p:attrName>
                                        </p:attrNameLst>
                                      </p:cBhvr>
                                      <p:to>
                                        <p:strVal val="visible"/>
                                      </p:to>
                                    </p:set>
                                    <p:animEffect transition="in" filter="circle(in)">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iterate type="lt">
                                    <p:tmPct val="10000"/>
                                  </p:iterate>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8108E7-41E0-436E-A66A-9043E2A34D3F}"/>
              </a:ext>
            </a:extLst>
          </p:cNvPr>
          <p:cNvSpPr txBox="1"/>
          <p:nvPr/>
        </p:nvSpPr>
        <p:spPr>
          <a:xfrm>
            <a:off x="2798618" y="824044"/>
            <a:ext cx="6594764" cy="1107996"/>
          </a:xfrm>
          <a:prstGeom prst="rect">
            <a:avLst/>
          </a:prstGeom>
          <a:solidFill>
            <a:schemeClr val="tx2">
              <a:lumMod val="10000"/>
              <a:lumOff val="90000"/>
            </a:schemeClr>
          </a:solidFill>
          <a:ln>
            <a:solidFill>
              <a:srgbClr val="00B0F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6600" b="1" dirty="0" err="1">
                <a:solidFill>
                  <a:srgbClr val="7030A0"/>
                </a:solidFill>
                <a:latin typeface="NikoshBAN" panose="02000000000000000000"/>
              </a:rPr>
              <a:t>একক</a:t>
            </a:r>
            <a:r>
              <a:rPr lang="en-US" sz="6600" b="1" dirty="0">
                <a:solidFill>
                  <a:srgbClr val="7030A0"/>
                </a:solidFill>
                <a:latin typeface="NikoshBAN" panose="02000000000000000000"/>
              </a:rPr>
              <a:t> </a:t>
            </a:r>
            <a:r>
              <a:rPr lang="en-US" sz="6600" b="1" dirty="0" err="1">
                <a:solidFill>
                  <a:srgbClr val="7030A0"/>
                </a:solidFill>
                <a:latin typeface="NikoshBAN" panose="02000000000000000000"/>
              </a:rPr>
              <a:t>কাজ</a:t>
            </a:r>
            <a:r>
              <a:rPr lang="en-US" sz="6600" b="1" dirty="0">
                <a:solidFill>
                  <a:srgbClr val="7030A0"/>
                </a:solidFill>
                <a:latin typeface="NikoshBAN" panose="02000000000000000000"/>
              </a:rPr>
              <a:t>  </a:t>
            </a:r>
          </a:p>
        </p:txBody>
      </p:sp>
      <p:sp>
        <p:nvSpPr>
          <p:cNvPr id="3" name="TextBox 2">
            <a:extLst>
              <a:ext uri="{FF2B5EF4-FFF2-40B4-BE49-F238E27FC236}">
                <a16:creationId xmlns:a16="http://schemas.microsoft.com/office/drawing/2014/main" id="{D166F7D3-5CB4-4EF9-A016-C1D8C235044B}"/>
              </a:ext>
            </a:extLst>
          </p:cNvPr>
          <p:cNvSpPr txBox="1"/>
          <p:nvPr/>
        </p:nvSpPr>
        <p:spPr>
          <a:xfrm>
            <a:off x="1603513" y="2890391"/>
            <a:ext cx="8984974" cy="1077218"/>
          </a:xfrm>
          <a:prstGeom prst="rect">
            <a:avLst/>
          </a:prstGeom>
          <a:ln>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285750" indent="-285750">
              <a:buFont typeface="Wingdings" panose="05000000000000000000" pitchFamily="2" charset="2"/>
              <a:buChar char="Ø"/>
            </a:pPr>
            <a:r>
              <a:rPr lang="en-US" sz="3200" dirty="0" err="1">
                <a:solidFill>
                  <a:schemeClr val="accent6">
                    <a:lumMod val="75000"/>
                  </a:schemeClr>
                </a:solidFill>
                <a:latin typeface="NikoshBAN" panose="02000000000000000000"/>
              </a:rPr>
              <a:t>স্বল্প</a:t>
            </a:r>
            <a:r>
              <a:rPr lang="en-US" sz="3200" dirty="0">
                <a:solidFill>
                  <a:schemeClr val="accent6">
                    <a:lumMod val="75000"/>
                  </a:schemeClr>
                </a:solidFill>
                <a:latin typeface="NikoshBAN" panose="02000000000000000000"/>
              </a:rPr>
              <a:t> </a:t>
            </a:r>
            <a:r>
              <a:rPr lang="en-US" sz="3200" dirty="0" err="1">
                <a:solidFill>
                  <a:schemeClr val="accent6">
                    <a:lumMod val="75000"/>
                  </a:schemeClr>
                </a:solidFill>
                <a:latin typeface="NikoshBAN" panose="02000000000000000000"/>
              </a:rPr>
              <a:t>দূরত্বে</a:t>
            </a:r>
            <a:r>
              <a:rPr lang="en-US" sz="3200" dirty="0">
                <a:solidFill>
                  <a:schemeClr val="accent6">
                    <a:lumMod val="75000"/>
                  </a:schemeClr>
                </a:solidFill>
                <a:latin typeface="NikoshBAN" panose="02000000000000000000"/>
              </a:rPr>
              <a:t> </a:t>
            </a:r>
            <a:r>
              <a:rPr lang="en-US" sz="3200" dirty="0" err="1">
                <a:solidFill>
                  <a:schemeClr val="accent6">
                    <a:lumMod val="75000"/>
                  </a:schemeClr>
                </a:solidFill>
                <a:latin typeface="NikoshBAN" panose="02000000000000000000"/>
              </a:rPr>
              <a:t>ডেটা</a:t>
            </a:r>
            <a:r>
              <a:rPr lang="en-US" sz="3200" dirty="0">
                <a:solidFill>
                  <a:schemeClr val="accent6">
                    <a:lumMod val="75000"/>
                  </a:schemeClr>
                </a:solidFill>
                <a:latin typeface="NikoshBAN" panose="02000000000000000000"/>
              </a:rPr>
              <a:t> </a:t>
            </a:r>
            <a:r>
              <a:rPr lang="en-US" sz="3200" dirty="0" err="1">
                <a:solidFill>
                  <a:schemeClr val="accent6">
                    <a:lumMod val="75000"/>
                  </a:schemeClr>
                </a:solidFill>
                <a:latin typeface="NikoshBAN" panose="02000000000000000000"/>
              </a:rPr>
              <a:t>পাঠানোর</a:t>
            </a:r>
            <a:r>
              <a:rPr lang="en-US" sz="3200" dirty="0">
                <a:solidFill>
                  <a:schemeClr val="accent6">
                    <a:lumMod val="75000"/>
                  </a:schemeClr>
                </a:solidFill>
                <a:latin typeface="NikoshBAN" panose="02000000000000000000"/>
              </a:rPr>
              <a:t> </a:t>
            </a:r>
            <a:r>
              <a:rPr lang="en-US" sz="3200" dirty="0" err="1">
                <a:solidFill>
                  <a:schemeClr val="accent6">
                    <a:lumMod val="75000"/>
                  </a:schemeClr>
                </a:solidFill>
                <a:latin typeface="NikoshBAN" panose="02000000000000000000"/>
              </a:rPr>
              <a:t>ক্ষেত্রে</a:t>
            </a:r>
            <a:r>
              <a:rPr lang="en-US" sz="3200" dirty="0">
                <a:solidFill>
                  <a:schemeClr val="accent6">
                    <a:lumMod val="75000"/>
                  </a:schemeClr>
                </a:solidFill>
                <a:latin typeface="NikoshBAN" panose="02000000000000000000"/>
              </a:rPr>
              <a:t> </a:t>
            </a:r>
            <a:r>
              <a:rPr lang="en-US" sz="3200" dirty="0" err="1">
                <a:solidFill>
                  <a:schemeClr val="accent6">
                    <a:lumMod val="75000"/>
                  </a:schemeClr>
                </a:solidFill>
                <a:latin typeface="NikoshBAN" panose="02000000000000000000"/>
              </a:rPr>
              <a:t>কোন</a:t>
            </a:r>
            <a:r>
              <a:rPr lang="en-US" sz="3200" dirty="0">
                <a:solidFill>
                  <a:schemeClr val="accent6">
                    <a:lumMod val="75000"/>
                  </a:schemeClr>
                </a:solidFill>
                <a:latin typeface="NikoshBAN" panose="02000000000000000000"/>
              </a:rPr>
              <a:t> </a:t>
            </a:r>
            <a:r>
              <a:rPr lang="en-US" sz="3200" dirty="0" err="1">
                <a:solidFill>
                  <a:schemeClr val="accent6">
                    <a:lumMod val="75000"/>
                  </a:schemeClr>
                </a:solidFill>
                <a:latin typeface="NikoshBAN" panose="02000000000000000000"/>
              </a:rPr>
              <a:t>ধরনের</a:t>
            </a:r>
            <a:r>
              <a:rPr lang="en-US" sz="3200" dirty="0">
                <a:solidFill>
                  <a:schemeClr val="accent6">
                    <a:lumMod val="75000"/>
                  </a:schemeClr>
                </a:solidFill>
                <a:latin typeface="NikoshBAN" panose="02000000000000000000"/>
              </a:rPr>
              <a:t> </a:t>
            </a:r>
            <a:r>
              <a:rPr lang="en-US" sz="3200" dirty="0" err="1">
                <a:solidFill>
                  <a:schemeClr val="accent6">
                    <a:lumMod val="75000"/>
                  </a:schemeClr>
                </a:solidFill>
                <a:latin typeface="NikoshBAN" panose="02000000000000000000"/>
              </a:rPr>
              <a:t>ফাইবার</a:t>
            </a:r>
            <a:r>
              <a:rPr lang="en-US" sz="3200" dirty="0">
                <a:solidFill>
                  <a:schemeClr val="accent6">
                    <a:lumMod val="75000"/>
                  </a:schemeClr>
                </a:solidFill>
                <a:latin typeface="NikoshBAN" panose="02000000000000000000"/>
              </a:rPr>
              <a:t> </a:t>
            </a:r>
            <a:r>
              <a:rPr lang="en-US" sz="3200" dirty="0" err="1">
                <a:solidFill>
                  <a:schemeClr val="accent6">
                    <a:lumMod val="75000"/>
                  </a:schemeClr>
                </a:solidFill>
                <a:latin typeface="NikoshBAN" panose="02000000000000000000"/>
              </a:rPr>
              <a:t>অপটিক</a:t>
            </a:r>
            <a:r>
              <a:rPr lang="en-US" sz="3200" dirty="0">
                <a:solidFill>
                  <a:schemeClr val="accent6">
                    <a:lumMod val="75000"/>
                  </a:schemeClr>
                </a:solidFill>
                <a:latin typeface="NikoshBAN" panose="02000000000000000000"/>
              </a:rPr>
              <a:t> </a:t>
            </a:r>
            <a:r>
              <a:rPr lang="en-US" sz="3200" dirty="0" err="1">
                <a:solidFill>
                  <a:schemeClr val="accent6">
                    <a:lumMod val="75000"/>
                  </a:schemeClr>
                </a:solidFill>
                <a:latin typeface="NikoshBAN" panose="02000000000000000000"/>
              </a:rPr>
              <a:t>ক্যাবল</a:t>
            </a:r>
            <a:r>
              <a:rPr lang="en-US" sz="3200" dirty="0">
                <a:solidFill>
                  <a:schemeClr val="accent6">
                    <a:lumMod val="75000"/>
                  </a:schemeClr>
                </a:solidFill>
                <a:latin typeface="NikoshBAN" panose="02000000000000000000"/>
              </a:rPr>
              <a:t> </a:t>
            </a:r>
            <a:r>
              <a:rPr lang="en-US" sz="3200" dirty="0" err="1">
                <a:solidFill>
                  <a:schemeClr val="accent6">
                    <a:lumMod val="75000"/>
                  </a:schemeClr>
                </a:solidFill>
                <a:latin typeface="NikoshBAN" panose="02000000000000000000"/>
              </a:rPr>
              <a:t>ব্যবহৃত</a:t>
            </a:r>
            <a:r>
              <a:rPr lang="en-US" sz="3200" dirty="0">
                <a:solidFill>
                  <a:schemeClr val="accent6">
                    <a:lumMod val="75000"/>
                  </a:schemeClr>
                </a:solidFill>
                <a:latin typeface="NikoshBAN" panose="02000000000000000000"/>
              </a:rPr>
              <a:t> </a:t>
            </a:r>
            <a:r>
              <a:rPr lang="en-US" sz="3200" dirty="0" err="1">
                <a:solidFill>
                  <a:schemeClr val="accent6">
                    <a:lumMod val="75000"/>
                  </a:schemeClr>
                </a:solidFill>
                <a:latin typeface="NikoshBAN" panose="02000000000000000000"/>
              </a:rPr>
              <a:t>হয়</a:t>
            </a:r>
            <a:r>
              <a:rPr lang="en-US" sz="3200" dirty="0">
                <a:solidFill>
                  <a:schemeClr val="accent6">
                    <a:lumMod val="75000"/>
                  </a:schemeClr>
                </a:solidFill>
                <a:latin typeface="NikoshBAN" panose="02000000000000000000"/>
              </a:rPr>
              <a:t>। </a:t>
            </a:r>
          </a:p>
        </p:txBody>
      </p:sp>
    </p:spTree>
    <p:extLst>
      <p:ext uri="{BB962C8B-B14F-4D97-AF65-F5344CB8AC3E}">
        <p14:creationId xmlns:p14="http://schemas.microsoft.com/office/powerpoint/2010/main" val="13041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wd">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C52C1B-0E24-48B0-9807-1516B3156FBF}"/>
              </a:ext>
            </a:extLst>
          </p:cNvPr>
          <p:cNvSpPr txBox="1"/>
          <p:nvPr/>
        </p:nvSpPr>
        <p:spPr>
          <a:xfrm>
            <a:off x="2452572" y="1019478"/>
            <a:ext cx="6781368" cy="584775"/>
          </a:xfrm>
          <a:prstGeom prst="rect">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as-IN" sz="3200" b="1" dirty="0"/>
              <a:t>ফাইবার অপটিক ক্যাবলের বৈশিষ্ট্য: </a:t>
            </a:r>
            <a:endParaRPr lang="en-US" sz="3200" b="1" dirty="0">
              <a:solidFill>
                <a:srgbClr val="FFFF00"/>
              </a:solidFill>
            </a:endParaRPr>
          </a:p>
        </p:txBody>
      </p:sp>
      <p:sp>
        <p:nvSpPr>
          <p:cNvPr id="2" name="TextBox 1">
            <a:extLst>
              <a:ext uri="{FF2B5EF4-FFF2-40B4-BE49-F238E27FC236}">
                <a16:creationId xmlns:a16="http://schemas.microsoft.com/office/drawing/2014/main" id="{901E89D9-2983-4D84-BCCD-62BBE30AD14B}"/>
              </a:ext>
            </a:extLst>
          </p:cNvPr>
          <p:cNvSpPr txBox="1"/>
          <p:nvPr/>
        </p:nvSpPr>
        <p:spPr>
          <a:xfrm>
            <a:off x="1064303" y="2578308"/>
            <a:ext cx="10163330" cy="2246769"/>
          </a:xfrm>
          <a:prstGeom prst="rect">
            <a:avLst/>
          </a:prstGeom>
          <a:solidFill>
            <a:schemeClr val="accent1">
              <a:lumMod val="20000"/>
              <a:lumOff val="80000"/>
            </a:schemeClr>
          </a:solidFill>
          <a:ln>
            <a:solidFill>
              <a:schemeClr val="accent3">
                <a:lumMod val="7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fontAlgn="base"/>
            <a:r>
              <a:rPr lang="as-IN" sz="2800" dirty="0">
                <a:solidFill>
                  <a:srgbClr val="002060"/>
                </a:solidFill>
              </a:rPr>
              <a:t>১। এটি ইলেক্ট্রিক্যাল বা তড়িৎ সিগন্যালের পরিবর্তে আলোক বা লাইট সিগন্যাল ট্রান্সমিট করে।</a:t>
            </a:r>
          </a:p>
          <a:p>
            <a:pPr fontAlgn="base"/>
            <a:r>
              <a:rPr lang="as-IN" sz="2800" dirty="0">
                <a:solidFill>
                  <a:srgbClr val="002060"/>
                </a:solidFill>
              </a:rPr>
              <a:t>২। রাসায়নিক সুস্থিরতা বা নিষ্ক্রিয়তা।</a:t>
            </a:r>
          </a:p>
          <a:p>
            <a:pPr fontAlgn="base"/>
            <a:r>
              <a:rPr lang="as-IN" sz="2800" dirty="0">
                <a:solidFill>
                  <a:srgbClr val="002060"/>
                </a:solidFill>
              </a:rPr>
              <a:t>৩। এতে আলোকের পূর্ণ অভ্যন্তরীণ প্রতিফলন পদ্ধতিতে ডেটা উৎস থেকে গন্তব্যে গমন করে।</a:t>
            </a:r>
          </a:p>
        </p:txBody>
      </p:sp>
    </p:spTree>
    <p:extLst>
      <p:ext uri="{BB962C8B-B14F-4D97-AF65-F5344CB8AC3E}">
        <p14:creationId xmlns:p14="http://schemas.microsoft.com/office/powerpoint/2010/main" val="137490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A41B50-9416-43F8-BFB5-5C2FBAAD306F}"/>
              </a:ext>
            </a:extLst>
          </p:cNvPr>
          <p:cNvSpPr txBox="1"/>
          <p:nvPr/>
        </p:nvSpPr>
        <p:spPr>
          <a:xfrm>
            <a:off x="1710674" y="2474049"/>
            <a:ext cx="8770651" cy="2677656"/>
          </a:xfrm>
          <a:prstGeom prst="rect">
            <a:avLst/>
          </a:prstGeom>
          <a:solidFill>
            <a:schemeClr val="tx2">
              <a:lumMod val="10000"/>
              <a:lumOff val="90000"/>
            </a:schemeClr>
          </a:solidFill>
          <a:ln>
            <a:solidFill>
              <a:srgbClr val="FFC0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fontAlgn="base"/>
            <a:r>
              <a:rPr lang="as-IN" sz="2800" dirty="0">
                <a:solidFill>
                  <a:srgbClr val="002060"/>
                </a:solidFill>
              </a:rPr>
              <a:t>১। অধিক দূরত্বে উচ্চ গতিতে ডেটা ট্রান্সমিট করতে পারে।</a:t>
            </a:r>
          </a:p>
          <a:p>
            <a:pPr fontAlgn="base"/>
            <a:r>
              <a:rPr lang="as-IN" sz="2800" dirty="0">
                <a:solidFill>
                  <a:srgbClr val="002060"/>
                </a:solidFill>
              </a:rPr>
              <a:t>২। ওজনে হালকা ও সহজে পরিবহনযোগ্য।</a:t>
            </a:r>
          </a:p>
          <a:p>
            <a:pPr fontAlgn="base"/>
            <a:r>
              <a:rPr lang="as-IN" sz="2800" dirty="0">
                <a:solidFill>
                  <a:srgbClr val="002060"/>
                </a:solidFill>
              </a:rPr>
              <a:t>৩। শক্তির অপচয় কম।</a:t>
            </a:r>
          </a:p>
          <a:p>
            <a:pPr fontAlgn="base"/>
            <a:r>
              <a:rPr lang="as-IN" sz="2800" dirty="0">
                <a:solidFill>
                  <a:srgbClr val="002060"/>
                </a:solidFill>
              </a:rPr>
              <a:t>৪। বিদ্যুৎ চৌম্বক প্রভাব(</a:t>
            </a:r>
            <a:r>
              <a:rPr lang="en-US" sz="2800" dirty="0">
                <a:solidFill>
                  <a:srgbClr val="002060"/>
                </a:solidFill>
              </a:rPr>
              <a:t>EMI) </a:t>
            </a:r>
            <a:r>
              <a:rPr lang="as-IN" sz="2800" dirty="0">
                <a:solidFill>
                  <a:srgbClr val="002060"/>
                </a:solidFill>
              </a:rPr>
              <a:t>হতে মুক্ত।</a:t>
            </a:r>
          </a:p>
          <a:p>
            <a:pPr fontAlgn="base"/>
            <a:r>
              <a:rPr lang="as-IN" sz="2800" dirty="0">
                <a:solidFill>
                  <a:srgbClr val="002060"/>
                </a:solidFill>
              </a:rPr>
              <a:t>৫। পরিবেশের তাপ-চাপ ইত্যাদি দ্বারা প্রভাবিত হয় না।</a:t>
            </a:r>
          </a:p>
          <a:p>
            <a:pPr fontAlgn="base"/>
            <a:r>
              <a:rPr lang="as-IN" sz="2800" dirty="0">
                <a:solidFill>
                  <a:srgbClr val="002060"/>
                </a:solidFill>
              </a:rPr>
              <a:t>৬। ডেটা সংরক্ষণের নিরাপত্তা ও গোপনীয়তা সবচেয়ে বেশি।</a:t>
            </a:r>
          </a:p>
        </p:txBody>
      </p:sp>
      <p:sp>
        <p:nvSpPr>
          <p:cNvPr id="4" name="TextBox 3">
            <a:extLst>
              <a:ext uri="{FF2B5EF4-FFF2-40B4-BE49-F238E27FC236}">
                <a16:creationId xmlns:a16="http://schemas.microsoft.com/office/drawing/2014/main" id="{71D64D5E-7943-48CA-8554-3DF2CD742CA9}"/>
              </a:ext>
            </a:extLst>
          </p:cNvPr>
          <p:cNvSpPr txBox="1"/>
          <p:nvPr/>
        </p:nvSpPr>
        <p:spPr>
          <a:xfrm>
            <a:off x="2452572" y="1019478"/>
            <a:ext cx="6781368" cy="646331"/>
          </a:xfrm>
          <a:prstGeom prst="rect">
            <a:avLst/>
          </a:prstGeom>
          <a:solidFill>
            <a:schemeClr val="tx2">
              <a:lumMod val="10000"/>
              <a:lumOff val="90000"/>
            </a:schemeClr>
          </a:solidFill>
          <a:ln>
            <a:solidFill>
              <a:schemeClr val="accent4">
                <a:lumMod val="50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as-IN" sz="3600" b="1" dirty="0">
                <a:solidFill>
                  <a:schemeClr val="accent6">
                    <a:lumMod val="50000"/>
                  </a:schemeClr>
                </a:solidFill>
              </a:rPr>
              <a:t>ফাইবার অপটিক ক্যাবলের সুবিধা:</a:t>
            </a:r>
            <a:endParaRPr lang="en-US" sz="3600" b="1" dirty="0">
              <a:solidFill>
                <a:schemeClr val="accent6">
                  <a:lumMod val="50000"/>
                </a:schemeClr>
              </a:solidFill>
            </a:endParaRPr>
          </a:p>
        </p:txBody>
      </p:sp>
    </p:spTree>
    <p:extLst>
      <p:ext uri="{BB962C8B-B14F-4D97-AF65-F5344CB8AC3E}">
        <p14:creationId xmlns:p14="http://schemas.microsoft.com/office/powerpoint/2010/main" val="428862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7419A1-320C-4412-A50F-87F13BDA83BC}"/>
              </a:ext>
            </a:extLst>
          </p:cNvPr>
          <p:cNvSpPr txBox="1"/>
          <p:nvPr/>
        </p:nvSpPr>
        <p:spPr>
          <a:xfrm>
            <a:off x="989350" y="2459504"/>
            <a:ext cx="10283253" cy="2062103"/>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fontAlgn="base"/>
            <a:r>
              <a:rPr lang="as-IN" sz="3200" dirty="0"/>
              <a:t>১। ফাইবার অপটিক ক্যাবলকে </a:t>
            </a:r>
            <a:r>
              <a:rPr lang="en-US" sz="3200" dirty="0"/>
              <a:t>U </a:t>
            </a:r>
            <a:r>
              <a:rPr lang="as-IN" sz="3200" dirty="0"/>
              <a:t>আকারে বাঁকানো যায় না।</a:t>
            </a:r>
          </a:p>
          <a:p>
            <a:pPr fontAlgn="base"/>
            <a:r>
              <a:rPr lang="as-IN" sz="3200" dirty="0"/>
              <a:t>২। ফাইবার অপটিক ক্যাবল অত্যন্ত দামি।</a:t>
            </a:r>
          </a:p>
          <a:p>
            <a:pPr fontAlgn="base"/>
            <a:r>
              <a:rPr lang="as-IN" sz="3200" dirty="0"/>
              <a:t>৩। ফাইবার অপটিক ক্যাবল ইনস্টল করা অন্যান্য ক্যাবলের চেয়ে তুলনামূলক কঠিন।</a:t>
            </a:r>
          </a:p>
        </p:txBody>
      </p:sp>
      <p:sp>
        <p:nvSpPr>
          <p:cNvPr id="5" name="TextBox 4">
            <a:extLst>
              <a:ext uri="{FF2B5EF4-FFF2-40B4-BE49-F238E27FC236}">
                <a16:creationId xmlns:a16="http://schemas.microsoft.com/office/drawing/2014/main" id="{C63C3042-F11C-47D2-B0BB-4D7A224AA3D9}"/>
              </a:ext>
            </a:extLst>
          </p:cNvPr>
          <p:cNvSpPr txBox="1"/>
          <p:nvPr/>
        </p:nvSpPr>
        <p:spPr>
          <a:xfrm>
            <a:off x="2452572" y="1019478"/>
            <a:ext cx="7395966" cy="646331"/>
          </a:xfrm>
          <a:prstGeom prst="rect">
            <a:avLst/>
          </a:prstGeom>
          <a:solidFill>
            <a:schemeClr val="accent2">
              <a:lumMod val="40000"/>
              <a:lumOff val="60000"/>
            </a:schemeClr>
          </a:solidFill>
          <a:ln>
            <a:solidFill>
              <a:srgbClr val="FFFF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as-IN" sz="3600" b="1" dirty="0">
                <a:solidFill>
                  <a:srgbClr val="7030A0"/>
                </a:solidFill>
              </a:rPr>
              <a:t>ফাইবার অপটিক ক্যাবলের অসুবিধা:</a:t>
            </a:r>
            <a:endParaRPr lang="en-US" sz="3600" b="1" dirty="0">
              <a:solidFill>
                <a:srgbClr val="7030A0"/>
              </a:solidFill>
            </a:endParaRPr>
          </a:p>
        </p:txBody>
      </p:sp>
    </p:spTree>
    <p:extLst>
      <p:ext uri="{BB962C8B-B14F-4D97-AF65-F5344CB8AC3E}">
        <p14:creationId xmlns:p14="http://schemas.microsoft.com/office/powerpoint/2010/main" val="55198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D48859-7E47-4F38-A8BC-B75A229ABABE}"/>
              </a:ext>
            </a:extLst>
          </p:cNvPr>
          <p:cNvSpPr txBox="1"/>
          <p:nvPr/>
        </p:nvSpPr>
        <p:spPr>
          <a:xfrm>
            <a:off x="2398017" y="578232"/>
            <a:ext cx="7395966" cy="646331"/>
          </a:xfrm>
          <a:prstGeom prst="rect">
            <a:avLst/>
          </a:prstGeom>
          <a:solidFill>
            <a:schemeClr val="bg2"/>
          </a:solidFill>
          <a:ln>
            <a:solidFill>
              <a:srgbClr val="FFC000"/>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as-IN" sz="3600" b="1" dirty="0">
                <a:solidFill>
                  <a:schemeClr val="accent1">
                    <a:lumMod val="50000"/>
                  </a:schemeClr>
                </a:solidFill>
              </a:rPr>
              <a:t>ফাইবার অপটিক ক্যাবলের ব্যবহার:</a:t>
            </a:r>
            <a:endParaRPr lang="en-US" sz="3600" b="1" dirty="0">
              <a:solidFill>
                <a:schemeClr val="accent1">
                  <a:lumMod val="50000"/>
                </a:schemeClr>
              </a:solidFill>
            </a:endParaRPr>
          </a:p>
        </p:txBody>
      </p:sp>
      <p:sp>
        <p:nvSpPr>
          <p:cNvPr id="8" name="Rectangle 2">
            <a:extLst>
              <a:ext uri="{FF2B5EF4-FFF2-40B4-BE49-F238E27FC236}">
                <a16:creationId xmlns:a16="http://schemas.microsoft.com/office/drawing/2014/main" id="{F8EB12F1-A0F6-40DA-BD8E-3A780AB2A03D}"/>
              </a:ext>
            </a:extLst>
          </p:cNvPr>
          <p:cNvSpPr>
            <a:spLocks noChangeArrowheads="1"/>
          </p:cNvSpPr>
          <p:nvPr/>
        </p:nvSpPr>
        <p:spPr bwMode="auto">
          <a:xfrm>
            <a:off x="5861153" y="1409075"/>
            <a:ext cx="574123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2400" i="0" u="none" strike="noStrike" cap="none" normalizeH="0" baseline="0" dirty="0">
                <a:ln>
                  <a:noFill/>
                </a:ln>
                <a:solidFill>
                  <a:srgbClr val="002060"/>
                </a:solidFill>
                <a:effectLst/>
                <a:latin typeface="Open Sans"/>
                <a:cs typeface="Vrinda" panose="020B0502040204020203" pitchFamily="34" charset="0"/>
              </a:rPr>
              <a:t>১। নেটওয়ার্কের ব্যাকবোন হিসেবে ফাইবার অপটিক ক্যাবল অধিক ব্যবহৃত হয়।</a:t>
            </a:r>
            <a:endParaRPr kumimoji="0" lang="en-US" altLang="en-US" sz="240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2400" i="0" u="none" strike="noStrike" cap="none" normalizeH="0" baseline="0" dirty="0">
                <a:ln>
                  <a:noFill/>
                </a:ln>
                <a:solidFill>
                  <a:srgbClr val="002060"/>
                </a:solidFill>
                <a:effectLst/>
                <a:latin typeface="Open Sans"/>
                <a:cs typeface="Vrinda" panose="020B0502040204020203" pitchFamily="34" charset="0"/>
              </a:rPr>
              <a:t>২। বর্তমানে ফাইবার</a:t>
            </a:r>
            <a:r>
              <a:rPr kumimoji="0" lang="en-US" altLang="en-US" sz="2400" i="0" u="none" strike="noStrike" cap="none" normalizeH="0" baseline="0" dirty="0">
                <a:ln>
                  <a:noFill/>
                </a:ln>
                <a:solidFill>
                  <a:srgbClr val="002060"/>
                </a:solidFill>
                <a:effectLst/>
                <a:latin typeface="Open Sans"/>
                <a:cs typeface="Vrinda" panose="020B0502040204020203" pitchFamily="34" charset="0"/>
              </a:rPr>
              <a:t> </a:t>
            </a:r>
            <a:r>
              <a:rPr kumimoji="0" lang="bn-IN" altLang="en-US" sz="2400" i="0" u="none" strike="noStrike" cap="none" normalizeH="0" baseline="0" dirty="0">
                <a:ln>
                  <a:noFill/>
                </a:ln>
                <a:solidFill>
                  <a:srgbClr val="002060"/>
                </a:solidFill>
                <a:effectLst/>
                <a:latin typeface="Open Sans"/>
                <a:cs typeface="Vrinda" panose="020B0502040204020203" pitchFamily="34" charset="0"/>
              </a:rPr>
              <a:t>অপটিক ক্যাবলের মাধ্যমে আলোকসজ্জা</a:t>
            </a:r>
            <a:r>
              <a:rPr kumimoji="0" lang="en-US" altLang="en-US" sz="2400" i="0" u="none" strike="noStrike" cap="none" normalizeH="0" baseline="0" dirty="0">
                <a:ln>
                  <a:noFill/>
                </a:ln>
                <a:solidFill>
                  <a:srgbClr val="002060"/>
                </a:solidFill>
                <a:effectLst/>
                <a:latin typeface="Open Sans"/>
                <a:cs typeface="Vrinda" panose="020B0502040204020203" pitchFamily="34" charset="0"/>
              </a:rPr>
              <a:t>, </a:t>
            </a:r>
            <a:r>
              <a:rPr kumimoji="0" lang="bn-IN" altLang="en-US" sz="2400" i="0" u="none" strike="noStrike" cap="none" normalizeH="0" baseline="0" dirty="0">
                <a:ln>
                  <a:noFill/>
                </a:ln>
                <a:solidFill>
                  <a:srgbClr val="002060"/>
                </a:solidFill>
                <a:effectLst/>
                <a:latin typeface="Open Sans"/>
                <a:cs typeface="Vrinda" panose="020B0502040204020203" pitchFamily="34" charset="0"/>
              </a:rPr>
              <a:t>সেন্সর ও ছবি সম্পাদনের কাজ করা হয়।</a:t>
            </a:r>
            <a:endParaRPr kumimoji="0" lang="en-US" altLang="en-US" sz="240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2400" i="0" u="none" strike="noStrike" cap="none" normalizeH="0" baseline="0" dirty="0">
                <a:ln>
                  <a:noFill/>
                </a:ln>
                <a:solidFill>
                  <a:srgbClr val="002060"/>
                </a:solidFill>
                <a:effectLst/>
                <a:latin typeface="Open Sans"/>
                <a:cs typeface="Vrinda" panose="020B0502040204020203" pitchFamily="34" charset="0"/>
              </a:rPr>
              <a:t>৩। সমুদ্রের তলদেশ দিয়ে</a:t>
            </a:r>
            <a:r>
              <a:rPr kumimoji="0" lang="en-US" altLang="en-US" sz="2400" i="0" u="none" strike="noStrike" cap="none" normalizeH="0" baseline="0" dirty="0">
                <a:ln>
                  <a:noFill/>
                </a:ln>
                <a:solidFill>
                  <a:srgbClr val="002060"/>
                </a:solidFill>
                <a:effectLst/>
                <a:latin typeface="Open Sans"/>
                <a:cs typeface="Vrinda" panose="020B0502040204020203" pitchFamily="34" charset="0"/>
              </a:rPr>
              <a:t> </a:t>
            </a:r>
            <a:r>
              <a:rPr kumimoji="0" lang="bn-IN" altLang="en-US" sz="2400" i="0" u="none" strike="noStrike" cap="none" normalizeH="0" baseline="0" dirty="0">
                <a:ln>
                  <a:noFill/>
                </a:ln>
                <a:solidFill>
                  <a:srgbClr val="002060"/>
                </a:solidFill>
                <a:effectLst/>
                <a:latin typeface="Open Sans"/>
                <a:cs typeface="Vrinda" panose="020B0502040204020203" pitchFamily="34" charset="0"/>
              </a:rPr>
              <a:t>এক দেশের সাথে</a:t>
            </a:r>
            <a:r>
              <a:rPr kumimoji="0" lang="en-US" altLang="en-US" sz="2400" i="0" u="none" strike="noStrike" cap="none" normalizeH="0" baseline="0" dirty="0">
                <a:ln>
                  <a:noFill/>
                </a:ln>
                <a:solidFill>
                  <a:srgbClr val="002060"/>
                </a:solidFill>
                <a:effectLst/>
                <a:latin typeface="Open Sans"/>
                <a:cs typeface="Vrinda" panose="020B0502040204020203" pitchFamily="34" charset="0"/>
              </a:rPr>
              <a:t> </a:t>
            </a:r>
            <a:r>
              <a:rPr kumimoji="0" lang="bn-IN" altLang="en-US" sz="2400" i="0" u="none" strike="noStrike" cap="none" normalizeH="0" baseline="0" dirty="0">
                <a:ln>
                  <a:noFill/>
                </a:ln>
                <a:solidFill>
                  <a:srgbClr val="002060"/>
                </a:solidFill>
                <a:effectLst/>
                <a:latin typeface="Open Sans"/>
                <a:cs typeface="Vrinda" panose="020B0502040204020203" pitchFamily="34" charset="0"/>
              </a:rPr>
              <a:t>অন্য দেশের</a:t>
            </a:r>
            <a:r>
              <a:rPr kumimoji="0" lang="en-US" altLang="en-US" sz="2400" i="0" u="none" strike="noStrike" cap="none" normalizeH="0" baseline="0" dirty="0">
                <a:ln>
                  <a:noFill/>
                </a:ln>
                <a:solidFill>
                  <a:srgbClr val="002060"/>
                </a:solidFill>
                <a:effectLst/>
                <a:latin typeface="Open Sans"/>
                <a:cs typeface="Vrinda" panose="020B0502040204020203" pitchFamily="34" charset="0"/>
              </a:rPr>
              <a:t> </a:t>
            </a:r>
            <a:r>
              <a:rPr kumimoji="0" lang="bn-IN" altLang="en-US" sz="2400" i="0" u="none" strike="noStrike" cap="none" normalizeH="0" baseline="0" dirty="0">
                <a:ln>
                  <a:noFill/>
                </a:ln>
                <a:solidFill>
                  <a:srgbClr val="002060"/>
                </a:solidFill>
                <a:effectLst/>
                <a:latin typeface="Open Sans"/>
                <a:cs typeface="Vrinda" panose="020B0502040204020203" pitchFamily="34" charset="0"/>
              </a:rPr>
              <a:t>বা এক মহাদেশের সাথে অন্য মহাদেশের সংযোগে ব্যবহৃত হয়।</a:t>
            </a:r>
            <a:endParaRPr kumimoji="0" lang="en-US" altLang="en-US" sz="2400" i="0" u="none" strike="noStrike" cap="none" normalizeH="0" baseline="0" dirty="0">
              <a:ln>
                <a:noFill/>
              </a:ln>
              <a:solidFill>
                <a:srgbClr val="002060"/>
              </a:solidFill>
              <a:effectLst/>
              <a:latin typeface="Open Sans"/>
              <a:cs typeface="Vrinda"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2060"/>
                </a:solidFill>
                <a:latin typeface="Open Sans"/>
                <a:cs typeface="Vrinda" panose="020B0502040204020203" pitchFamily="34" charset="0"/>
              </a:rPr>
              <a:t>৪। </a:t>
            </a:r>
            <a:r>
              <a:rPr lang="en-US" altLang="en-US" sz="2400" dirty="0" err="1">
                <a:solidFill>
                  <a:srgbClr val="002060"/>
                </a:solidFill>
                <a:latin typeface="Open Sans"/>
                <a:cs typeface="Vrinda" panose="020B0502040204020203" pitchFamily="34" charset="0"/>
              </a:rPr>
              <a:t>চিকিৎসাক্ষেত্রে</a:t>
            </a:r>
            <a:r>
              <a:rPr lang="en-US" altLang="en-US" sz="2400" dirty="0">
                <a:solidFill>
                  <a:srgbClr val="002060"/>
                </a:solidFill>
                <a:latin typeface="Open Sans"/>
                <a:cs typeface="Vrinda" panose="020B0502040204020203" pitchFamily="34" charset="0"/>
              </a:rPr>
              <a:t> </a:t>
            </a:r>
            <a:r>
              <a:rPr lang="en-US" altLang="en-US" sz="2400" dirty="0" err="1">
                <a:solidFill>
                  <a:srgbClr val="002060"/>
                </a:solidFill>
                <a:latin typeface="Open Sans"/>
                <a:cs typeface="Vrinda" panose="020B0502040204020203" pitchFamily="34" charset="0"/>
              </a:rPr>
              <a:t>এই</a:t>
            </a:r>
            <a:r>
              <a:rPr lang="en-US" altLang="en-US" sz="2400" dirty="0">
                <a:solidFill>
                  <a:srgbClr val="002060"/>
                </a:solidFill>
                <a:latin typeface="Open Sans"/>
                <a:cs typeface="Vrinda" panose="020B0502040204020203" pitchFamily="34" charset="0"/>
              </a:rPr>
              <a:t> </a:t>
            </a:r>
            <a:r>
              <a:rPr lang="en-US" altLang="en-US" sz="2400" dirty="0" err="1">
                <a:solidFill>
                  <a:srgbClr val="002060"/>
                </a:solidFill>
                <a:latin typeface="Open Sans"/>
                <a:cs typeface="Vrinda" panose="020B0502040204020203" pitchFamily="34" charset="0"/>
              </a:rPr>
              <a:t>ক্যাবল</a:t>
            </a:r>
            <a:r>
              <a:rPr lang="en-US" altLang="en-US" sz="2400" dirty="0">
                <a:solidFill>
                  <a:srgbClr val="002060"/>
                </a:solidFill>
                <a:latin typeface="Open Sans"/>
                <a:cs typeface="Vrinda" panose="020B0502040204020203" pitchFamily="34" charset="0"/>
              </a:rPr>
              <a:t> </a:t>
            </a:r>
            <a:r>
              <a:rPr lang="en-US" altLang="en-US" sz="2400" dirty="0" err="1">
                <a:solidFill>
                  <a:srgbClr val="002060"/>
                </a:solidFill>
                <a:latin typeface="Open Sans"/>
                <a:cs typeface="Vrinda" panose="020B0502040204020203" pitchFamily="34" charset="0"/>
              </a:rPr>
              <a:t>ব্যবহৃত</a:t>
            </a:r>
            <a:r>
              <a:rPr lang="en-US" altLang="en-US" sz="2400" dirty="0">
                <a:solidFill>
                  <a:srgbClr val="002060"/>
                </a:solidFill>
                <a:latin typeface="Open Sans"/>
                <a:cs typeface="Vrinda" panose="020B0502040204020203" pitchFamily="34" charset="0"/>
              </a:rPr>
              <a:t> </a:t>
            </a:r>
            <a:r>
              <a:rPr lang="en-US" altLang="en-US" sz="2400" dirty="0" err="1">
                <a:solidFill>
                  <a:srgbClr val="002060"/>
                </a:solidFill>
                <a:latin typeface="Open Sans"/>
                <a:cs typeface="Vrinda" panose="020B0502040204020203" pitchFamily="34" charset="0"/>
              </a:rPr>
              <a:t>হয়</a:t>
            </a:r>
            <a:r>
              <a:rPr lang="en-US" altLang="en-US" sz="2400" dirty="0">
                <a:solidFill>
                  <a:srgbClr val="002060"/>
                </a:solidFill>
                <a:latin typeface="Open Sans"/>
                <a:cs typeface="Vrinda" panose="020B0502040204020203" pitchFamily="34" charset="0"/>
              </a:rPr>
              <a:t>।</a:t>
            </a:r>
          </a:p>
          <a:p>
            <a:pPr defTabSz="914400"/>
            <a:r>
              <a:rPr kumimoji="0" lang="en-US" altLang="en-US" sz="2400" i="0" u="none" strike="noStrike" cap="none" normalizeH="0" baseline="0" dirty="0">
                <a:ln>
                  <a:noFill/>
                </a:ln>
                <a:solidFill>
                  <a:srgbClr val="002060"/>
                </a:solidFill>
                <a:effectLst/>
                <a:latin typeface="Open Sans"/>
                <a:cs typeface="Vrinda" panose="020B0502040204020203" pitchFamily="34" charset="0"/>
              </a:rPr>
              <a:t>৫। </a:t>
            </a:r>
            <a:r>
              <a:rPr kumimoji="0" lang="en-US" altLang="en-US" sz="2400" i="0" u="none" strike="noStrike" cap="none" normalizeH="0" baseline="0" dirty="0" err="1">
                <a:ln>
                  <a:noFill/>
                </a:ln>
                <a:solidFill>
                  <a:srgbClr val="002060"/>
                </a:solidFill>
                <a:effectLst/>
                <a:latin typeface="Open Sans"/>
                <a:cs typeface="Vrinda" panose="020B0502040204020203" pitchFamily="34" charset="0"/>
              </a:rPr>
              <a:t>কমিউনিকেশন</a:t>
            </a:r>
            <a:r>
              <a:rPr kumimoji="0" lang="en-US" altLang="en-US" sz="2400" i="0" u="none" strike="noStrike" cap="none" normalizeH="0" baseline="0" dirty="0">
                <a:ln>
                  <a:noFill/>
                </a:ln>
                <a:solidFill>
                  <a:srgbClr val="002060"/>
                </a:solidFill>
                <a:effectLst/>
                <a:latin typeface="Open Sans"/>
                <a:cs typeface="Vrinda" panose="020B0502040204020203" pitchFamily="34" charset="0"/>
              </a:rPr>
              <a:t> </a:t>
            </a:r>
            <a:r>
              <a:rPr kumimoji="0" lang="en-US" altLang="en-US" sz="2400" i="0" u="none" strike="noStrike" cap="none" normalizeH="0" baseline="0" dirty="0" err="1">
                <a:ln>
                  <a:noFill/>
                </a:ln>
                <a:solidFill>
                  <a:srgbClr val="002060"/>
                </a:solidFill>
                <a:effectLst/>
                <a:latin typeface="Open Sans"/>
                <a:cs typeface="Vrinda" panose="020B0502040204020203" pitchFamily="34" charset="0"/>
              </a:rPr>
              <a:t>ব্যবস্থায়</a:t>
            </a:r>
            <a:r>
              <a:rPr kumimoji="0" lang="en-US" altLang="en-US" sz="2400" i="0" u="none" strike="noStrike" cap="none" normalizeH="0" baseline="0" dirty="0">
                <a:ln>
                  <a:noFill/>
                </a:ln>
                <a:solidFill>
                  <a:srgbClr val="002060"/>
                </a:solidFill>
                <a:effectLst/>
                <a:latin typeface="Open Sans"/>
                <a:cs typeface="Vrinda" panose="020B0502040204020203" pitchFamily="34" charset="0"/>
              </a:rPr>
              <a:t> </a:t>
            </a:r>
            <a:r>
              <a:rPr lang="en-US" altLang="en-US" sz="2400" dirty="0" err="1">
                <a:solidFill>
                  <a:srgbClr val="002060"/>
                </a:solidFill>
                <a:latin typeface="Open Sans"/>
                <a:cs typeface="Vrinda" panose="020B0502040204020203" pitchFamily="34" charset="0"/>
              </a:rPr>
              <a:t>এই</a:t>
            </a:r>
            <a:r>
              <a:rPr lang="en-US" altLang="en-US" sz="2400" dirty="0">
                <a:solidFill>
                  <a:srgbClr val="002060"/>
                </a:solidFill>
                <a:latin typeface="Open Sans"/>
                <a:cs typeface="Vrinda" panose="020B0502040204020203" pitchFamily="34" charset="0"/>
              </a:rPr>
              <a:t> </a:t>
            </a:r>
            <a:r>
              <a:rPr lang="en-US" altLang="en-US" sz="2400" dirty="0" err="1">
                <a:solidFill>
                  <a:srgbClr val="002060"/>
                </a:solidFill>
                <a:latin typeface="Open Sans"/>
                <a:cs typeface="Vrinda" panose="020B0502040204020203" pitchFamily="34" charset="0"/>
              </a:rPr>
              <a:t>ক্যাবল</a:t>
            </a:r>
            <a:r>
              <a:rPr lang="en-US" altLang="en-US" sz="2400" dirty="0">
                <a:solidFill>
                  <a:srgbClr val="002060"/>
                </a:solidFill>
                <a:latin typeface="Open Sans"/>
                <a:cs typeface="Vrinda" panose="020B0502040204020203" pitchFamily="34" charset="0"/>
              </a:rPr>
              <a:t> </a:t>
            </a:r>
            <a:r>
              <a:rPr lang="en-US" altLang="en-US" sz="2400" dirty="0" err="1">
                <a:solidFill>
                  <a:srgbClr val="002060"/>
                </a:solidFill>
                <a:latin typeface="Open Sans"/>
                <a:cs typeface="Vrinda" panose="020B0502040204020203" pitchFamily="34" charset="0"/>
              </a:rPr>
              <a:t>ব্যবহৃত</a:t>
            </a:r>
            <a:r>
              <a:rPr lang="en-US" altLang="en-US" sz="2400" dirty="0">
                <a:solidFill>
                  <a:srgbClr val="002060"/>
                </a:solidFill>
                <a:latin typeface="Open Sans"/>
                <a:cs typeface="Vrinda" panose="020B0502040204020203" pitchFamily="34" charset="0"/>
              </a:rPr>
              <a:t> </a:t>
            </a:r>
            <a:r>
              <a:rPr lang="en-US" altLang="en-US" sz="2400" dirty="0" err="1">
                <a:solidFill>
                  <a:srgbClr val="002060"/>
                </a:solidFill>
                <a:latin typeface="Open Sans"/>
                <a:cs typeface="Vrinda" panose="020B0502040204020203" pitchFamily="34" charset="0"/>
              </a:rPr>
              <a:t>হয়</a:t>
            </a:r>
            <a:r>
              <a:rPr lang="en-US" altLang="en-US" sz="2400" dirty="0">
                <a:solidFill>
                  <a:srgbClr val="002060"/>
                </a:solidFill>
                <a:latin typeface="Open Sans"/>
                <a:cs typeface="Vrinda" panose="020B0502040204020203" pitchFamily="34" charset="0"/>
              </a:rPr>
              <a:t>।</a:t>
            </a:r>
            <a:endParaRPr kumimoji="0" lang="en-US" altLang="en-US" sz="240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002060"/>
                </a:solidFill>
                <a:effectLst/>
                <a:latin typeface="Open Sans"/>
              </a:rPr>
              <a:t> </a:t>
            </a:r>
            <a:endParaRPr kumimoji="0" lang="en-US" altLang="en-US" sz="2400" i="0" u="none" strike="noStrike" cap="none" normalizeH="0" baseline="0" dirty="0">
              <a:ln>
                <a:noFill/>
              </a:ln>
              <a:solidFill>
                <a:srgbClr val="002060"/>
              </a:solidFill>
              <a:effectLst/>
            </a:endParaRPr>
          </a:p>
        </p:txBody>
      </p:sp>
      <p:pic>
        <p:nvPicPr>
          <p:cNvPr id="10" name="Picture 9">
            <a:extLst>
              <a:ext uri="{FF2B5EF4-FFF2-40B4-BE49-F238E27FC236}">
                <a16:creationId xmlns:a16="http://schemas.microsoft.com/office/drawing/2014/main" id="{A798BF82-ABED-44D0-BC04-B6EBDFAC4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233" y="1409075"/>
            <a:ext cx="4527028" cy="2338909"/>
          </a:xfrm>
          <a:prstGeom prst="rect">
            <a:avLst/>
          </a:prstGeom>
        </p:spPr>
      </p:pic>
      <p:pic>
        <p:nvPicPr>
          <p:cNvPr id="12" name="Picture 11">
            <a:extLst>
              <a:ext uri="{FF2B5EF4-FFF2-40B4-BE49-F238E27FC236}">
                <a16:creationId xmlns:a16="http://schemas.microsoft.com/office/drawing/2014/main" id="{E4213954-2216-4780-8A99-3353C55B9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232" y="3798457"/>
            <a:ext cx="4527029" cy="2481311"/>
          </a:xfrm>
          <a:prstGeom prst="rect">
            <a:avLst/>
          </a:prstGeom>
        </p:spPr>
      </p:pic>
    </p:spTree>
    <p:extLst>
      <p:ext uri="{BB962C8B-B14F-4D97-AF65-F5344CB8AC3E}">
        <p14:creationId xmlns:p14="http://schemas.microsoft.com/office/powerpoint/2010/main" val="2236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iterate type="wd">
                                    <p:tmPct val="10000"/>
                                  </p:iterate>
                                  <p:childTnLst>
                                    <p:set>
                                      <p:cBhvr>
                                        <p:cTn id="29" dur="1" fill="hold">
                                          <p:stCondLst>
                                            <p:cond delay="0"/>
                                          </p:stCondLst>
                                        </p:cTn>
                                        <p:tgtEl>
                                          <p:spTgt spid="8"/>
                                        </p:tgtEl>
                                        <p:attrNameLst>
                                          <p:attrName>style.visibility</p:attrName>
                                        </p:attrNameLst>
                                      </p:cBhvr>
                                      <p:to>
                                        <p:strVal val="visible"/>
                                      </p:to>
                                    </p:set>
                                    <p:anim calcmode="lin" valueType="num">
                                      <p:cBhvr>
                                        <p:cTn id="30" dur="750" fill="hold"/>
                                        <p:tgtEl>
                                          <p:spTgt spid="8"/>
                                        </p:tgtEl>
                                        <p:attrNameLst>
                                          <p:attrName>ppt_w</p:attrName>
                                        </p:attrNameLst>
                                      </p:cBhvr>
                                      <p:tavLst>
                                        <p:tav tm="0">
                                          <p:val>
                                            <p:fltVal val="0"/>
                                          </p:val>
                                        </p:tav>
                                        <p:tav tm="100000">
                                          <p:val>
                                            <p:strVal val="#ppt_w"/>
                                          </p:val>
                                        </p:tav>
                                      </p:tavLst>
                                    </p:anim>
                                    <p:anim calcmode="lin" valueType="num">
                                      <p:cBhvr>
                                        <p:cTn id="31" dur="750" fill="hold"/>
                                        <p:tgtEl>
                                          <p:spTgt spid="8"/>
                                        </p:tgtEl>
                                        <p:attrNameLst>
                                          <p:attrName>ppt_h</p:attrName>
                                        </p:attrNameLst>
                                      </p:cBhvr>
                                      <p:tavLst>
                                        <p:tav tm="0">
                                          <p:val>
                                            <p:fltVal val="0"/>
                                          </p:val>
                                        </p:tav>
                                        <p:tav tm="100000">
                                          <p:val>
                                            <p:strVal val="#ppt_h"/>
                                          </p:val>
                                        </p:tav>
                                      </p:tavLst>
                                    </p:anim>
                                    <p:animEffect transition="in" filter="fade">
                                      <p:cBhvr>
                                        <p:cTn id="3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9A05F-B029-4347-9DF2-9221E0EC500E}"/>
              </a:ext>
            </a:extLst>
          </p:cNvPr>
          <p:cNvSpPr txBox="1"/>
          <p:nvPr/>
        </p:nvSpPr>
        <p:spPr>
          <a:xfrm>
            <a:off x="4254274" y="749962"/>
            <a:ext cx="3683451" cy="769441"/>
          </a:xfrm>
          <a:prstGeom prst="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b="1" u="sng" dirty="0" err="1">
                <a:solidFill>
                  <a:srgbClr val="002060"/>
                </a:solidFill>
                <a:latin typeface="NikoshBAN"/>
              </a:rPr>
              <a:t>দলগত</a:t>
            </a:r>
            <a:r>
              <a:rPr lang="en-US" sz="4400" b="1" u="sng" dirty="0">
                <a:solidFill>
                  <a:srgbClr val="002060"/>
                </a:solidFill>
                <a:latin typeface="NikoshBAN"/>
              </a:rPr>
              <a:t> </a:t>
            </a:r>
            <a:r>
              <a:rPr lang="en-US" sz="4400" b="1" u="sng" dirty="0" err="1">
                <a:solidFill>
                  <a:srgbClr val="002060"/>
                </a:solidFill>
                <a:latin typeface="NikoshBAN"/>
              </a:rPr>
              <a:t>কাজ</a:t>
            </a:r>
            <a:endParaRPr lang="en-US" sz="4400" b="1" u="sng" dirty="0">
              <a:solidFill>
                <a:srgbClr val="002060"/>
              </a:solidFill>
              <a:latin typeface="NikoshBAN"/>
            </a:endParaRPr>
          </a:p>
        </p:txBody>
      </p:sp>
      <p:sp>
        <p:nvSpPr>
          <p:cNvPr id="3" name="TextBox 2">
            <a:extLst>
              <a:ext uri="{FF2B5EF4-FFF2-40B4-BE49-F238E27FC236}">
                <a16:creationId xmlns:a16="http://schemas.microsoft.com/office/drawing/2014/main" id="{DD8DD1EE-5446-46F9-B82E-8B85591E6A36}"/>
              </a:ext>
            </a:extLst>
          </p:cNvPr>
          <p:cNvSpPr txBox="1"/>
          <p:nvPr/>
        </p:nvSpPr>
        <p:spPr>
          <a:xfrm>
            <a:off x="1424607" y="2568498"/>
            <a:ext cx="9713085" cy="1323439"/>
          </a:xfrm>
          <a:prstGeom prst="rect">
            <a:avLst/>
          </a:prstGeom>
          <a:solidFill>
            <a:schemeClr val="bg1">
              <a:lumMod val="8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b="1" dirty="0" err="1">
                <a:solidFill>
                  <a:srgbClr val="7030A0"/>
                </a:solidFill>
                <a:latin typeface="NikoshBAN" pitchFamily="2" charset="0"/>
                <a:cs typeface="NikoshBAN" pitchFamily="2" charset="0"/>
              </a:rPr>
              <a:t>বিভিন্ন</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প্রকার</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ফাইবার</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অপটিক</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ক্যাবলের</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মধ্যে</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ভিন্নতা</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কী</a:t>
            </a:r>
            <a:r>
              <a:rPr lang="en-US" sz="4000" b="1" dirty="0">
                <a:solidFill>
                  <a:srgbClr val="7030A0"/>
                </a:solidFill>
                <a:latin typeface="NikoshBAN" pitchFamily="2" charset="0"/>
                <a:cs typeface="NikoshBAN" pitchFamily="2" charset="0"/>
              </a:rPr>
              <a:t> ? </a:t>
            </a:r>
            <a:r>
              <a:rPr lang="en-US" sz="4000" b="1" dirty="0" err="1">
                <a:solidFill>
                  <a:srgbClr val="7030A0"/>
                </a:solidFill>
                <a:latin typeface="NikoshBAN" pitchFamily="2" charset="0"/>
                <a:cs typeface="NikoshBAN" pitchFamily="2" charset="0"/>
              </a:rPr>
              <a:t>ব্যাখ্যা</a:t>
            </a:r>
            <a:r>
              <a:rPr lang="en-US" sz="4000" b="1" dirty="0">
                <a:solidFill>
                  <a:srgbClr val="7030A0"/>
                </a:solidFill>
                <a:latin typeface="NikoshBAN" pitchFamily="2" charset="0"/>
                <a:cs typeface="NikoshBAN" pitchFamily="2" charset="0"/>
              </a:rPr>
              <a:t> </a:t>
            </a:r>
            <a:r>
              <a:rPr lang="en-US" sz="4000" b="1" dirty="0" err="1">
                <a:solidFill>
                  <a:srgbClr val="7030A0"/>
                </a:solidFill>
                <a:latin typeface="NikoshBAN" pitchFamily="2" charset="0"/>
                <a:cs typeface="NikoshBAN" pitchFamily="2" charset="0"/>
              </a:rPr>
              <a:t>কর</a:t>
            </a:r>
            <a:r>
              <a:rPr lang="en-US" sz="4000" b="1" dirty="0">
                <a:solidFill>
                  <a:srgbClr val="7030A0"/>
                </a:solidFill>
                <a:latin typeface="NikoshBAN" pitchFamily="2" charset="0"/>
                <a:cs typeface="NikoshBAN" pitchFamily="2" charset="0"/>
              </a:rPr>
              <a:t>।</a:t>
            </a:r>
          </a:p>
        </p:txBody>
      </p:sp>
    </p:spTree>
    <p:extLst>
      <p:ext uri="{BB962C8B-B14F-4D97-AF65-F5344CB8AC3E}">
        <p14:creationId xmlns:p14="http://schemas.microsoft.com/office/powerpoint/2010/main" val="29864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Effect transition="in" filter="fade">
                                      <p:cBhvr>
                                        <p:cTn id="16" dur="1000"/>
                                        <p:tgtEl>
                                          <p:spTgt spid="3">
                                            <p:bg/>
                                          </p:spTgt>
                                        </p:tgtEl>
                                      </p:cBhvr>
                                    </p:animEffect>
                                  </p:childTnLst>
                                </p:cTn>
                              </p:par>
                            </p:childTnLst>
                          </p:cTn>
                        </p:par>
                        <p:par>
                          <p:cTn id="17" fill="hold">
                            <p:stCondLst>
                              <p:cond delay="20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sz="half" idx="1"/>
          </p:nvPr>
        </p:nvSpPr>
        <p:spPr>
          <a:xfrm>
            <a:off x="1440875" y="2410711"/>
            <a:ext cx="5334000" cy="3738300"/>
          </a:xfrm>
          <a:solidFill>
            <a:schemeClr val="accent3">
              <a:lumMod val="20000"/>
              <a:lumOff val="80000"/>
            </a:schemeClr>
          </a:solidFill>
          <a:ln>
            <a:solidFill>
              <a:schemeClr val="accent2">
                <a:lumMod val="75000"/>
              </a:schemeClr>
            </a:solidFill>
          </a:ln>
        </p:spPr>
        <p:txBody>
          <a:bodyPr>
            <a:normAutofit/>
          </a:bodyPr>
          <a:lstStyle/>
          <a:p>
            <a:pPr algn="ctr">
              <a:buNone/>
            </a:pPr>
            <a:r>
              <a:rPr lang="bn-IN" sz="2400" b="1" dirty="0">
                <a:latin typeface="NikoshBAN" pitchFamily="2" charset="0"/>
                <a:cs typeface="NikoshBAN" pitchFamily="2" charset="0"/>
              </a:rPr>
              <a:t>বিপ্লব রায় </a:t>
            </a:r>
          </a:p>
          <a:p>
            <a:pPr algn="ctr">
              <a:buNone/>
            </a:pPr>
            <a:r>
              <a:rPr lang="bn-IN" sz="2400" b="1" dirty="0">
                <a:latin typeface="NikoshBAN" pitchFamily="2" charset="0"/>
                <a:cs typeface="NikoshBAN" pitchFamily="2" charset="0"/>
              </a:rPr>
              <a:t>প্রভাষক(আইসিটি)</a:t>
            </a:r>
          </a:p>
          <a:p>
            <a:pPr algn="ctr">
              <a:buNone/>
            </a:pPr>
            <a:r>
              <a:rPr lang="bn-IN" sz="2400" b="1" dirty="0">
                <a:latin typeface="NikoshBAN" pitchFamily="2" charset="0"/>
                <a:cs typeface="NikoshBAN" pitchFamily="2" charset="0"/>
              </a:rPr>
              <a:t>ছাতক সরকারি কলেজ, </a:t>
            </a:r>
            <a:endParaRPr lang="en-US" sz="2400" b="1" dirty="0">
              <a:latin typeface="NikoshBAN" pitchFamily="2" charset="0"/>
              <a:cs typeface="NikoshBAN" pitchFamily="2" charset="0"/>
            </a:endParaRPr>
          </a:p>
          <a:p>
            <a:pPr algn="ctr">
              <a:buNone/>
            </a:pPr>
            <a:r>
              <a:rPr lang="bn-IN" sz="2400" b="1" dirty="0">
                <a:latin typeface="NikoshBAN" pitchFamily="2" charset="0"/>
                <a:cs typeface="NikoshBAN" pitchFamily="2" charset="0"/>
              </a:rPr>
              <a:t>ছাতক, সুনামগঞ্জ ।</a:t>
            </a:r>
            <a:endParaRPr lang="en-US" sz="2400" b="1" dirty="0">
              <a:latin typeface="NikoshBAN" pitchFamily="2" charset="0"/>
              <a:cs typeface="NikoshBAN" pitchFamily="2" charset="0"/>
            </a:endParaRPr>
          </a:p>
          <a:p>
            <a:pPr algn="ctr">
              <a:buNone/>
            </a:pPr>
            <a:r>
              <a:rPr lang="en-US" sz="2400" b="1" dirty="0" err="1">
                <a:latin typeface="NikoshBAN" pitchFamily="2" charset="0"/>
                <a:cs typeface="NikoshBAN" pitchFamily="2" charset="0"/>
              </a:rPr>
              <a:t>প্রধান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পরীক্ষক</a:t>
            </a:r>
            <a:r>
              <a:rPr lang="en-US" sz="2400" b="1" dirty="0">
                <a:latin typeface="NikoshBAN" pitchFamily="2" charset="0"/>
                <a:cs typeface="NikoshBAN" pitchFamily="2" charset="0"/>
              </a:rPr>
              <a:t> ও </a:t>
            </a:r>
            <a:r>
              <a:rPr lang="en-US" sz="2400" b="1" dirty="0" err="1">
                <a:latin typeface="NikoshBAN" pitchFamily="2" charset="0"/>
                <a:cs typeface="NikoshBAN" pitchFamily="2" charset="0"/>
              </a:rPr>
              <a:t>পরীক্ষক</a:t>
            </a:r>
            <a:r>
              <a:rPr lang="en-US" sz="2400" b="1" dirty="0">
                <a:latin typeface="NikoshBAN" pitchFamily="2" charset="0"/>
                <a:cs typeface="NikoshBAN" pitchFamily="2" charset="0"/>
              </a:rPr>
              <a:t> (ICT)</a:t>
            </a:r>
          </a:p>
          <a:p>
            <a:pPr algn="ctr">
              <a:buNone/>
            </a:pPr>
            <a:r>
              <a:rPr lang="en-US" sz="2400" b="1" dirty="0" err="1">
                <a:latin typeface="NikoshBAN" pitchFamily="2" charset="0"/>
                <a:cs typeface="NikoshBAN" pitchFamily="2" charset="0"/>
              </a:rPr>
              <a:t>সিলেট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বোর্ড</a:t>
            </a:r>
            <a:r>
              <a:rPr lang="en-US" sz="2400" b="1" dirty="0">
                <a:latin typeface="NikoshBAN" pitchFamily="2" charset="0"/>
                <a:cs typeface="NikoshBAN" pitchFamily="2" charset="0"/>
              </a:rPr>
              <a:t> </a:t>
            </a:r>
            <a:endParaRPr lang="bn-IN" sz="2400" b="1" dirty="0">
              <a:latin typeface="NikoshBAN" pitchFamily="2" charset="0"/>
              <a:cs typeface="NikoshBAN" pitchFamily="2" charset="0"/>
            </a:endParaRPr>
          </a:p>
          <a:p>
            <a:pPr algn="ctr">
              <a:buNone/>
            </a:pPr>
            <a:r>
              <a:rPr lang="bn-IN" sz="2400" dirty="0">
                <a:latin typeface="NikoshBAN" pitchFamily="2" charset="0"/>
                <a:cs typeface="NikoshBAN" pitchFamily="2" charset="0"/>
                <a:hlinkClick r:id="rId2"/>
              </a:rPr>
              <a:t>ই-মেইলঃ</a:t>
            </a:r>
            <a:r>
              <a:rPr lang="en-US" sz="2400" dirty="0">
                <a:latin typeface="NikoshBAN" pitchFamily="2" charset="0"/>
                <a:cs typeface="NikoshBAN" pitchFamily="2" charset="0"/>
                <a:hlinkClick r:id="rId2"/>
              </a:rPr>
              <a:t>biplobroy78ccf@gmail.com</a:t>
            </a:r>
            <a:endParaRPr lang="en-US" sz="2400" dirty="0">
              <a:latin typeface="NikoshBAN" pitchFamily="2" charset="0"/>
              <a:cs typeface="NikoshBAN" pitchFamily="2" charset="0"/>
            </a:endParaRPr>
          </a:p>
          <a:p>
            <a:pPr algn="ctr">
              <a:buNone/>
            </a:pPr>
            <a:endParaRPr lang="en-US" sz="3200" dirty="0">
              <a:latin typeface="NikoshBAN" pitchFamily="2" charset="0"/>
              <a:cs typeface="NikoshBAN" pitchFamily="2" charset="0"/>
            </a:endParaRPr>
          </a:p>
          <a:p>
            <a:pPr algn="ctr">
              <a:buNone/>
            </a:pPr>
            <a:endParaRPr lang="en-US" sz="3200" dirty="0">
              <a:latin typeface="NikoshBAN" pitchFamily="2" charset="0"/>
              <a:cs typeface="NikoshBAN" pitchFamily="2" charset="0"/>
            </a:endParaRPr>
          </a:p>
          <a:p>
            <a:pPr algn="ctr">
              <a:buNone/>
            </a:pPr>
            <a:endParaRPr lang="en-US" sz="4800" dirty="0">
              <a:latin typeface="NikoshBAN" pitchFamily="2" charset="0"/>
              <a:cs typeface="NikoshBAN" pitchFamily="2" charset="0"/>
            </a:endParaRPr>
          </a:p>
        </p:txBody>
      </p:sp>
      <p:sp>
        <p:nvSpPr>
          <p:cNvPr id="4" name="Content Placeholder 3"/>
          <p:cNvSpPr>
            <a:spLocks noGrp="1"/>
          </p:cNvSpPr>
          <p:nvPr>
            <p:ph sz="half" idx="2"/>
          </p:nvPr>
        </p:nvSpPr>
        <p:spPr>
          <a:xfrm>
            <a:off x="6774876" y="2411106"/>
            <a:ext cx="4578924" cy="3737904"/>
          </a:xfrm>
          <a:solidFill>
            <a:schemeClr val="accent3">
              <a:lumMod val="20000"/>
              <a:lumOff val="80000"/>
            </a:schemeClr>
          </a:solidFill>
          <a:ln>
            <a:solidFill>
              <a:schemeClr val="accent2">
                <a:lumMod val="50000"/>
              </a:schemeClr>
            </a:solidFill>
          </a:ln>
        </p:spPr>
        <p:txBody>
          <a:bodyPr>
            <a:normAutofit/>
          </a:bodyPr>
          <a:lstStyle/>
          <a:p>
            <a:pPr algn="ctr">
              <a:buNone/>
            </a:pPr>
            <a:endParaRPr lang="en-US" sz="1500" dirty="0">
              <a:latin typeface="NikoshBAN" pitchFamily="2" charset="0"/>
              <a:cs typeface="NikoshBAN" pitchFamily="2" charset="0"/>
            </a:endParaRPr>
          </a:p>
          <a:p>
            <a:pPr algn="ctr">
              <a:buNone/>
            </a:pPr>
            <a:r>
              <a:rPr lang="bn-BD" sz="3000" dirty="0">
                <a:latin typeface="NikoshBAN" pitchFamily="2" charset="0"/>
                <a:cs typeface="NikoshBAN" pitchFamily="2" charset="0"/>
              </a:rPr>
              <a:t>শ্রে</a:t>
            </a:r>
            <a:r>
              <a:rPr lang="bn-IN" sz="3000" dirty="0">
                <a:latin typeface="NikoshBAN" pitchFamily="2" charset="0"/>
                <a:cs typeface="NikoshBAN" pitchFamily="2" charset="0"/>
              </a:rPr>
              <a:t>ণিঃ</a:t>
            </a:r>
            <a:r>
              <a:rPr lang="en-US" sz="3000" dirty="0">
                <a:latin typeface="NikoshBAN" pitchFamily="2" charset="0"/>
                <a:cs typeface="NikoshBAN" pitchFamily="2" charset="0"/>
              </a:rPr>
              <a:t> </a:t>
            </a:r>
            <a:r>
              <a:rPr lang="en-US" sz="3000" dirty="0" err="1">
                <a:latin typeface="NikoshBAN" pitchFamily="2" charset="0"/>
                <a:cs typeface="NikoshBAN" pitchFamily="2" charset="0"/>
              </a:rPr>
              <a:t>একাদশ</a:t>
            </a:r>
            <a:r>
              <a:rPr lang="en-US" sz="3000" dirty="0">
                <a:latin typeface="NikoshBAN" pitchFamily="2" charset="0"/>
                <a:cs typeface="NikoshBAN" pitchFamily="2" charset="0"/>
              </a:rPr>
              <a:t> ও </a:t>
            </a:r>
            <a:r>
              <a:rPr lang="en-US" sz="3000" dirty="0" err="1">
                <a:latin typeface="NikoshBAN" pitchFamily="2" charset="0"/>
                <a:cs typeface="NikoshBAN" pitchFamily="2" charset="0"/>
              </a:rPr>
              <a:t>দ্বাদশ</a:t>
            </a:r>
            <a:r>
              <a:rPr lang="en-US" sz="3000" dirty="0">
                <a:latin typeface="NikoshBAN" pitchFamily="2" charset="0"/>
                <a:cs typeface="NikoshBAN" pitchFamily="2" charset="0"/>
              </a:rPr>
              <a:t> </a:t>
            </a:r>
            <a:endParaRPr lang="bn-BD" sz="3000" dirty="0">
              <a:latin typeface="NikoshBAN" pitchFamily="2" charset="0"/>
              <a:cs typeface="NikoshBAN" pitchFamily="2" charset="0"/>
            </a:endParaRPr>
          </a:p>
          <a:p>
            <a:pPr algn="ctr">
              <a:buNone/>
            </a:pPr>
            <a:r>
              <a:rPr lang="bn-BD" sz="3000" dirty="0">
                <a:latin typeface="NikoshBAN" pitchFamily="2" charset="0"/>
                <a:cs typeface="NikoshBAN" pitchFamily="2" charset="0"/>
              </a:rPr>
              <a:t> বিষয়ঃ </a:t>
            </a:r>
            <a:r>
              <a:rPr lang="bn-IN" sz="3000" dirty="0">
                <a:latin typeface="NikoshBAN" pitchFamily="2" charset="0"/>
                <a:cs typeface="NikoshBAN" pitchFamily="2" charset="0"/>
              </a:rPr>
              <a:t>আইসিটি</a:t>
            </a:r>
            <a:endParaRPr lang="en-US" sz="3000" dirty="0">
              <a:latin typeface="NikoshBAN" pitchFamily="2" charset="0"/>
              <a:cs typeface="NikoshBAN" pitchFamily="2" charset="0"/>
            </a:endParaRPr>
          </a:p>
          <a:p>
            <a:pPr algn="ctr">
              <a:buNone/>
            </a:pPr>
            <a:r>
              <a:rPr lang="bn-BD" sz="3000" dirty="0">
                <a:latin typeface="NikoshBAN" pitchFamily="2" charset="0"/>
                <a:cs typeface="NikoshBAN" pitchFamily="2" charset="0"/>
              </a:rPr>
              <a:t>অধ্যায়</a:t>
            </a:r>
            <a:r>
              <a:rPr lang="en-US" sz="3000" dirty="0">
                <a:latin typeface="NikoshBAN" pitchFamily="2" charset="0"/>
                <a:cs typeface="NikoshBAN" pitchFamily="2" charset="0"/>
              </a:rPr>
              <a:t>ঃ </a:t>
            </a:r>
            <a:r>
              <a:rPr lang="bn-BD" sz="3000" dirty="0">
                <a:latin typeface="NikoshBAN" pitchFamily="2" charset="0"/>
                <a:cs typeface="NikoshBAN" pitchFamily="2" charset="0"/>
              </a:rPr>
              <a:t>দ্বিতীয় </a:t>
            </a:r>
          </a:p>
          <a:p>
            <a:pPr algn="ctr">
              <a:buNone/>
            </a:pPr>
            <a:r>
              <a:rPr lang="bn-BD" sz="3000" dirty="0">
                <a:latin typeface="NikoshBAN" pitchFamily="2" charset="0"/>
                <a:cs typeface="NikoshBAN" pitchFamily="2" charset="0"/>
              </a:rPr>
              <a:t> </a:t>
            </a:r>
            <a:r>
              <a:rPr lang="bn-BD" sz="3600" dirty="0">
                <a:latin typeface="NikoshBAN" pitchFamily="2" charset="0"/>
                <a:cs typeface="NikoshBAN" pitchFamily="2" charset="0"/>
              </a:rPr>
              <a:t>  </a:t>
            </a:r>
          </a:p>
          <a:p>
            <a:pPr>
              <a:buNone/>
            </a:pPr>
            <a:r>
              <a:rPr lang="bn-BD" sz="4000" dirty="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5" name="Title 1"/>
          <p:cNvSpPr txBox="1">
            <a:spLocks/>
          </p:cNvSpPr>
          <p:nvPr/>
        </p:nvSpPr>
        <p:spPr>
          <a:xfrm>
            <a:off x="1440875" y="-13647"/>
            <a:ext cx="9912923" cy="1815151"/>
          </a:xfrm>
          <a:prstGeom prst="rect">
            <a:avLst/>
          </a:prstGeom>
          <a:solidFill>
            <a:schemeClr val="accent2">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p>
            <a:pPr algn="ctr">
              <a:spcBef>
                <a:spcPct val="0"/>
              </a:spcBef>
              <a:defRPr/>
            </a:pPr>
            <a:r>
              <a:rPr lang="bn-BD" sz="9800" dirty="0">
                <a:solidFill>
                  <a:srgbClr val="0070C0"/>
                </a:solidFill>
                <a:latin typeface="NikoshBAN" pitchFamily="2" charset="0"/>
                <a:cs typeface="NikoshBAN" pitchFamily="2" charset="0"/>
              </a:rPr>
              <a:t>পরিচিতি</a:t>
            </a:r>
            <a:endParaRPr lang="en-US" sz="4400" dirty="0">
              <a:solidFill>
                <a:srgbClr val="0070C0"/>
              </a:solidFill>
              <a:latin typeface="NikoshBAN" pitchFamily="2" charset="0"/>
              <a:cs typeface="NikoshBAN" pitchFamily="2" charset="0"/>
            </a:endParaRPr>
          </a:p>
        </p:txBody>
      </p:sp>
      <p:sp>
        <p:nvSpPr>
          <p:cNvPr id="6" name="Rectangle 5"/>
          <p:cNvSpPr/>
          <p:nvPr/>
        </p:nvSpPr>
        <p:spPr>
          <a:xfrm>
            <a:off x="1440875" y="1801901"/>
            <a:ext cx="53340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prstClr val="white"/>
                </a:solidFill>
                <a:latin typeface="NikoshBAN" pitchFamily="2" charset="0"/>
                <a:cs typeface="NikoshBAN" pitchFamily="2" charset="0"/>
              </a:rPr>
              <a:t>শিক্ষক পরিচিতি</a:t>
            </a:r>
            <a:endParaRPr lang="en-US" sz="4000" dirty="0">
              <a:solidFill>
                <a:prstClr val="white"/>
              </a:solidFill>
              <a:latin typeface="NikoshBAN" pitchFamily="2" charset="0"/>
              <a:cs typeface="NikoshBAN" pitchFamily="2" charset="0"/>
            </a:endParaRPr>
          </a:p>
        </p:txBody>
      </p:sp>
      <p:sp>
        <p:nvSpPr>
          <p:cNvPr id="7" name="Rectangle 6"/>
          <p:cNvSpPr/>
          <p:nvPr/>
        </p:nvSpPr>
        <p:spPr>
          <a:xfrm>
            <a:off x="6774877" y="1792181"/>
            <a:ext cx="4578921" cy="618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prstClr val="white"/>
                </a:solidFill>
                <a:latin typeface="NikoshBAN" pitchFamily="2" charset="0"/>
                <a:cs typeface="NikoshBAN" pitchFamily="2" charset="0"/>
              </a:rPr>
              <a:t>পাঠ পরিচিতি</a:t>
            </a:r>
            <a:endParaRPr lang="en-US" sz="3600" b="1" dirty="0">
              <a:solidFill>
                <a:prstClr val="white"/>
              </a:solidFill>
              <a:latin typeface="NikoshBAN" pitchFamily="2" charset="0"/>
              <a:cs typeface="NikoshBAN" pitchFamily="2" charset="0"/>
            </a:endParaRPr>
          </a:p>
        </p:txBody>
      </p:sp>
      <p:pic>
        <p:nvPicPr>
          <p:cNvPr id="9" name="Picture 8">
            <a:extLst>
              <a:ext uri="{FF2B5EF4-FFF2-40B4-BE49-F238E27FC236}">
                <a16:creationId xmlns:a16="http://schemas.microsoft.com/office/drawing/2014/main" id="{C519D9D7-9465-46DE-8D5D-546AA0CCA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873" y="0"/>
            <a:ext cx="1781262" cy="1801504"/>
          </a:xfrm>
          <a:prstGeom prst="rect">
            <a:avLst/>
          </a:prstGeom>
        </p:spPr>
      </p:pic>
    </p:spTree>
    <p:extLst>
      <p:ext uri="{BB962C8B-B14F-4D97-AF65-F5344CB8AC3E}">
        <p14:creationId xmlns:p14="http://schemas.microsoft.com/office/powerpoint/2010/main" val="1424196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p:cTn id="19" dur="500" fill="hold"/>
                                        <p:tgtEl>
                                          <p:spTgt spid="3">
                                            <p:bg/>
                                          </p:spTgt>
                                        </p:tgtEl>
                                        <p:attrNameLst>
                                          <p:attrName>ppt_w</p:attrName>
                                        </p:attrNameLst>
                                      </p:cBhvr>
                                      <p:tavLst>
                                        <p:tav tm="0">
                                          <p:val>
                                            <p:fltVal val="0"/>
                                          </p:val>
                                        </p:tav>
                                        <p:tav tm="100000">
                                          <p:val>
                                            <p:strVal val="#ppt_w"/>
                                          </p:val>
                                        </p:tav>
                                      </p:tavLst>
                                    </p:anim>
                                    <p:anim calcmode="lin" valueType="num">
                                      <p:cBhvr>
                                        <p:cTn id="20" dur="500" fill="hold"/>
                                        <p:tgtEl>
                                          <p:spTgt spid="3">
                                            <p:bg/>
                                          </p:spTgt>
                                        </p:tgtEl>
                                        <p:attrNameLst>
                                          <p:attrName>ppt_h</p:attrName>
                                        </p:attrNameLst>
                                      </p:cBhvr>
                                      <p:tavLst>
                                        <p:tav tm="0">
                                          <p:val>
                                            <p:fltVal val="0"/>
                                          </p:val>
                                        </p:tav>
                                        <p:tav tm="100000">
                                          <p:val>
                                            <p:strVal val="#ppt_h"/>
                                          </p:val>
                                        </p:tav>
                                      </p:tavLst>
                                    </p:anim>
                                    <p:animEffect transition="in" filter="fade">
                                      <p:cBhvr>
                                        <p:cTn id="21" dur="500"/>
                                        <p:tgtEl>
                                          <p:spTgt spid="3">
                                            <p:bg/>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3">
                                            <p:txEl>
                                              <p:pRg st="1" end="1"/>
                                            </p:txEl>
                                          </p:spTgt>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3">
                                            <p:txEl>
                                              <p:pRg st="2" end="2"/>
                                            </p:txEl>
                                          </p:spTgt>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3">
                                            <p:txEl>
                                              <p:pRg st="3" end="3"/>
                                            </p:txEl>
                                          </p:spTgt>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3">
                                            <p:txEl>
                                              <p:pRg st="4" end="4"/>
                                            </p:txEl>
                                          </p:spTgt>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7" dur="500"/>
                                        <p:tgtEl>
                                          <p:spTgt spid="3">
                                            <p:txEl>
                                              <p:pRg st="5" end="5"/>
                                            </p:txEl>
                                          </p:spTgt>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3" dur="500"/>
                                        <p:tgtEl>
                                          <p:spTgt spid="3">
                                            <p:txEl>
                                              <p:pRg st="6" end="6"/>
                                            </p:txEl>
                                          </p:spTgt>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par>
                          <p:cTn id="70" fill="hold">
                            <p:stCondLst>
                              <p:cond delay="6000"/>
                            </p:stCondLst>
                            <p:childTnLst>
                              <p:par>
                                <p:cTn id="71" presetID="6" presetClass="entr" presetSubtype="16" fill="hold" grpId="0" nodeType="afterEffect">
                                  <p:stCondLst>
                                    <p:cond delay="0"/>
                                  </p:stCondLst>
                                  <p:childTnLst>
                                    <p:set>
                                      <p:cBhvr>
                                        <p:cTn id="72" dur="1" fill="hold">
                                          <p:stCondLst>
                                            <p:cond delay="0"/>
                                          </p:stCondLst>
                                        </p:cTn>
                                        <p:tgtEl>
                                          <p:spTgt spid="4">
                                            <p:bg/>
                                          </p:spTgt>
                                        </p:tgtEl>
                                        <p:attrNameLst>
                                          <p:attrName>style.visibility</p:attrName>
                                        </p:attrNameLst>
                                      </p:cBhvr>
                                      <p:to>
                                        <p:strVal val="visible"/>
                                      </p:to>
                                    </p:set>
                                    <p:animEffect transition="in" filter="circle(in)">
                                      <p:cBhvr>
                                        <p:cTn id="73" dur="2000"/>
                                        <p:tgtEl>
                                          <p:spTgt spid="4">
                                            <p:bg/>
                                          </p:spTgt>
                                        </p:tgtEl>
                                      </p:cBhvr>
                                    </p:animEffect>
                                  </p:childTnLst>
                                </p:cTn>
                              </p:par>
                            </p:childTnLst>
                          </p:cTn>
                        </p:par>
                        <p:par>
                          <p:cTn id="74" fill="hold">
                            <p:stCondLst>
                              <p:cond delay="8000"/>
                            </p:stCondLst>
                            <p:childTnLst>
                              <p:par>
                                <p:cTn id="75" presetID="6" presetClass="entr" presetSubtype="16" fill="hold" grpId="0" nodeType="after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animEffect transition="in" filter="circle(in)">
                                      <p:cBhvr>
                                        <p:cTn id="77" dur="2000"/>
                                        <p:tgtEl>
                                          <p:spTgt spid="4">
                                            <p:txEl>
                                              <p:pRg st="1" end="1"/>
                                            </p:txEl>
                                          </p:spTgt>
                                        </p:tgtEl>
                                      </p:cBhvr>
                                    </p:animEffect>
                                  </p:childTnLst>
                                </p:cTn>
                              </p:par>
                            </p:childTnLst>
                          </p:cTn>
                        </p:par>
                        <p:par>
                          <p:cTn id="78" fill="hold">
                            <p:stCondLst>
                              <p:cond delay="10000"/>
                            </p:stCondLst>
                            <p:childTnLst>
                              <p:par>
                                <p:cTn id="79" presetID="6" presetClass="entr" presetSubtype="16" fill="hold" grpId="0" nodeType="afterEffect">
                                  <p:stCondLst>
                                    <p:cond delay="0"/>
                                  </p:stCondLst>
                                  <p:childTnLst>
                                    <p:set>
                                      <p:cBhvr>
                                        <p:cTn id="80" dur="1" fill="hold">
                                          <p:stCondLst>
                                            <p:cond delay="0"/>
                                          </p:stCondLst>
                                        </p:cTn>
                                        <p:tgtEl>
                                          <p:spTgt spid="4">
                                            <p:txEl>
                                              <p:pRg st="2" end="2"/>
                                            </p:txEl>
                                          </p:spTgt>
                                        </p:tgtEl>
                                        <p:attrNameLst>
                                          <p:attrName>style.visibility</p:attrName>
                                        </p:attrNameLst>
                                      </p:cBhvr>
                                      <p:to>
                                        <p:strVal val="visible"/>
                                      </p:to>
                                    </p:set>
                                    <p:animEffect transition="in" filter="circle(in)">
                                      <p:cBhvr>
                                        <p:cTn id="81" dur="2000"/>
                                        <p:tgtEl>
                                          <p:spTgt spid="4">
                                            <p:txEl>
                                              <p:pRg st="2" end="2"/>
                                            </p:txEl>
                                          </p:spTgt>
                                        </p:tgtEl>
                                      </p:cBhvr>
                                    </p:animEffect>
                                  </p:childTnLst>
                                </p:cTn>
                              </p:par>
                            </p:childTnLst>
                          </p:cTn>
                        </p:par>
                        <p:par>
                          <p:cTn id="82" fill="hold">
                            <p:stCondLst>
                              <p:cond delay="12000"/>
                            </p:stCondLst>
                            <p:childTnLst>
                              <p:par>
                                <p:cTn id="83" presetID="6" presetClass="entr" presetSubtype="16" fill="hold" grpId="0" nodeType="afterEffect">
                                  <p:stCondLst>
                                    <p:cond delay="0"/>
                                  </p:stCondLst>
                                  <p:childTnLst>
                                    <p:set>
                                      <p:cBhvr>
                                        <p:cTn id="84" dur="1" fill="hold">
                                          <p:stCondLst>
                                            <p:cond delay="0"/>
                                          </p:stCondLst>
                                        </p:cTn>
                                        <p:tgtEl>
                                          <p:spTgt spid="4">
                                            <p:txEl>
                                              <p:pRg st="3" end="3"/>
                                            </p:txEl>
                                          </p:spTgt>
                                        </p:tgtEl>
                                        <p:attrNameLst>
                                          <p:attrName>style.visibility</p:attrName>
                                        </p:attrNameLst>
                                      </p:cBhvr>
                                      <p:to>
                                        <p:strVal val="visible"/>
                                      </p:to>
                                    </p:set>
                                    <p:animEffect transition="in" filter="circle(in)">
                                      <p:cBhvr>
                                        <p:cTn id="85" dur="2000"/>
                                        <p:tgtEl>
                                          <p:spTgt spid="4">
                                            <p:txEl>
                                              <p:pRg st="3" end="3"/>
                                            </p:txEl>
                                          </p:spTgt>
                                        </p:tgtEl>
                                      </p:cBhvr>
                                    </p:animEffect>
                                  </p:childTnLst>
                                </p:cTn>
                              </p:par>
                            </p:childTnLst>
                          </p:cTn>
                        </p:par>
                        <p:par>
                          <p:cTn id="86" fill="hold">
                            <p:stCondLst>
                              <p:cond delay="14000"/>
                            </p:stCondLst>
                            <p:childTnLst>
                              <p:par>
                                <p:cTn id="87" presetID="6" presetClass="entr" presetSubtype="16" fill="hold" grpId="0" nodeType="afterEffect">
                                  <p:stCondLst>
                                    <p:cond delay="0"/>
                                  </p:stCondLst>
                                  <p:childTnLst>
                                    <p:set>
                                      <p:cBhvr>
                                        <p:cTn id="88" dur="1" fill="hold">
                                          <p:stCondLst>
                                            <p:cond delay="0"/>
                                          </p:stCondLst>
                                        </p:cTn>
                                        <p:tgtEl>
                                          <p:spTgt spid="4">
                                            <p:txEl>
                                              <p:pRg st="4" end="4"/>
                                            </p:txEl>
                                          </p:spTgt>
                                        </p:tgtEl>
                                        <p:attrNameLst>
                                          <p:attrName>style.visibility</p:attrName>
                                        </p:attrNameLst>
                                      </p:cBhvr>
                                      <p:to>
                                        <p:strVal val="visible"/>
                                      </p:to>
                                    </p:set>
                                    <p:animEffect transition="in" filter="circle(in)">
                                      <p:cBhvr>
                                        <p:cTn id="89" dur="2000"/>
                                        <p:tgtEl>
                                          <p:spTgt spid="4">
                                            <p:txEl>
                                              <p:pRg st="4" end="4"/>
                                            </p:txEl>
                                          </p:spTgt>
                                        </p:tgtEl>
                                      </p:cBhvr>
                                    </p:animEffect>
                                  </p:childTnLst>
                                </p:cTn>
                              </p:par>
                            </p:childTnLst>
                          </p:cTn>
                        </p:par>
                        <p:par>
                          <p:cTn id="90" fill="hold">
                            <p:stCondLst>
                              <p:cond delay="16000"/>
                            </p:stCondLst>
                            <p:childTnLst>
                              <p:par>
                                <p:cTn id="91" presetID="6" presetClass="entr" presetSubtype="16" fill="hold" grpId="0" nodeType="afterEffect">
                                  <p:stCondLst>
                                    <p:cond delay="0"/>
                                  </p:stCondLst>
                                  <p:childTnLst>
                                    <p:set>
                                      <p:cBhvr>
                                        <p:cTn id="92" dur="1" fill="hold">
                                          <p:stCondLst>
                                            <p:cond delay="0"/>
                                          </p:stCondLst>
                                        </p:cTn>
                                        <p:tgtEl>
                                          <p:spTgt spid="4">
                                            <p:txEl>
                                              <p:pRg st="5" end="5"/>
                                            </p:txEl>
                                          </p:spTgt>
                                        </p:tgtEl>
                                        <p:attrNameLst>
                                          <p:attrName>style.visibility</p:attrName>
                                        </p:attrNameLst>
                                      </p:cBhvr>
                                      <p:to>
                                        <p:strVal val="visible"/>
                                      </p:to>
                                    </p:set>
                                    <p:animEffect transition="in" filter="circle(in)">
                                      <p:cBhvr>
                                        <p:cTn id="93"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4">
            <a:extLst>
              <a:ext uri="{FF2B5EF4-FFF2-40B4-BE49-F238E27FC236}">
                <a16:creationId xmlns:a16="http://schemas.microsoft.com/office/drawing/2014/main" id="{8336F615-47D7-4E3E-AF01-D84BD883ADDF}"/>
              </a:ext>
            </a:extLst>
          </p:cNvPr>
          <p:cNvSpPr/>
          <p:nvPr/>
        </p:nvSpPr>
        <p:spPr>
          <a:xfrm>
            <a:off x="2087820" y="672316"/>
            <a:ext cx="8229600" cy="1600200"/>
          </a:xfrm>
          <a:prstGeom prst="wedgeRectCallout">
            <a:avLst>
              <a:gd name="adj1" fmla="val -28897"/>
              <a:gd name="adj2" fmla="val 92586"/>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bn-BD" sz="8800" b="1" dirty="0">
                <a:solidFill>
                  <a:schemeClr val="accent2">
                    <a:lumMod val="20000"/>
                    <a:lumOff val="80000"/>
                  </a:schemeClr>
                </a:solidFill>
                <a:latin typeface="NikoshBAN" pitchFamily="2" charset="0"/>
                <a:cs typeface="NikoshBAN" pitchFamily="2" charset="0"/>
              </a:rPr>
              <a:t>মূল্যায়ণ</a:t>
            </a:r>
            <a:endParaRPr lang="en-US" sz="4400" b="1" dirty="0">
              <a:solidFill>
                <a:schemeClr val="accent2">
                  <a:lumMod val="20000"/>
                  <a:lumOff val="80000"/>
                </a:schemeClr>
              </a:solidFill>
              <a:latin typeface="NikoshBAN" pitchFamily="2" charset="0"/>
              <a:cs typeface="NikoshBAN" pitchFamily="2" charset="0"/>
            </a:endParaRPr>
          </a:p>
        </p:txBody>
      </p:sp>
      <p:sp>
        <p:nvSpPr>
          <p:cNvPr id="3" name="TextBox 2">
            <a:extLst>
              <a:ext uri="{FF2B5EF4-FFF2-40B4-BE49-F238E27FC236}">
                <a16:creationId xmlns:a16="http://schemas.microsoft.com/office/drawing/2014/main" id="{8F937743-3903-4714-B477-343171DA7236}"/>
              </a:ext>
            </a:extLst>
          </p:cNvPr>
          <p:cNvSpPr txBox="1"/>
          <p:nvPr/>
        </p:nvSpPr>
        <p:spPr>
          <a:xfrm>
            <a:off x="813276" y="2991446"/>
            <a:ext cx="10565447" cy="2062103"/>
          </a:xfrm>
          <a:prstGeom prst="rect">
            <a:avLst/>
          </a:prstGeom>
          <a:solidFill>
            <a:schemeClr val="bg2">
              <a:lumMod val="9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457200" indent="-457200">
              <a:buFont typeface="Wingdings" pitchFamily="2" charset="2"/>
              <a:buChar char="Ø"/>
            </a:pPr>
            <a:r>
              <a:rPr lang="en-US" sz="3200" b="1" dirty="0" err="1">
                <a:solidFill>
                  <a:srgbClr val="002060"/>
                </a:solidFill>
                <a:latin typeface="NikoshBAN" pitchFamily="2" charset="0"/>
                <a:cs typeface="NikoshBAN" pitchFamily="2" charset="0"/>
              </a:rPr>
              <a:t>ফাইবার</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অপটিক</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ক্যাবল</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কী</a:t>
            </a:r>
            <a:r>
              <a:rPr lang="bn-BD" sz="3200" b="1" dirty="0">
                <a:solidFill>
                  <a:srgbClr val="002060"/>
                </a:solidFill>
                <a:latin typeface="NikoshBAN" pitchFamily="2" charset="0"/>
                <a:cs typeface="NikoshBAN" pitchFamily="2" charset="0"/>
              </a:rPr>
              <a:t>? </a:t>
            </a:r>
            <a:r>
              <a:rPr lang="en-US" sz="3200" b="1" dirty="0">
                <a:solidFill>
                  <a:srgbClr val="002060"/>
                </a:solidFill>
                <a:latin typeface="NikoshBAN" pitchFamily="2" charset="0"/>
                <a:cs typeface="NikoshBAN" pitchFamily="2" charset="0"/>
              </a:rPr>
              <a:t> </a:t>
            </a:r>
            <a:endParaRPr lang="bn-BD" sz="3200" b="1" dirty="0">
              <a:solidFill>
                <a:srgbClr val="002060"/>
              </a:solidFill>
              <a:latin typeface="NikoshBAN" pitchFamily="2" charset="0"/>
              <a:cs typeface="NikoshBAN" pitchFamily="2" charset="0"/>
            </a:endParaRPr>
          </a:p>
          <a:p>
            <a:pPr marL="457200" indent="-457200">
              <a:buFont typeface="Wingdings" pitchFamily="2" charset="2"/>
              <a:buChar char="Ø"/>
            </a:pPr>
            <a:r>
              <a:rPr lang="en-US" sz="3200" b="1" dirty="0" err="1">
                <a:solidFill>
                  <a:srgbClr val="002060"/>
                </a:solidFill>
                <a:latin typeface="NikoshBAN" pitchFamily="2" charset="0"/>
                <a:cs typeface="NikoshBAN" pitchFamily="2" charset="0"/>
              </a:rPr>
              <a:t>ফাইবার</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অপটিক</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ক্যাবলের</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শ্রেণিবিন্যাস</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কর</a:t>
            </a:r>
            <a:r>
              <a:rPr lang="bn-BD" sz="3200" b="1" dirty="0">
                <a:solidFill>
                  <a:srgbClr val="002060"/>
                </a:solidFill>
                <a:latin typeface="NikoshBAN" pitchFamily="2" charset="0"/>
                <a:cs typeface="NikoshBAN" pitchFamily="2" charset="0"/>
              </a:rPr>
              <a:t>?</a:t>
            </a:r>
            <a:endParaRPr lang="en-US" sz="3200" b="1" dirty="0">
              <a:solidFill>
                <a:srgbClr val="002060"/>
              </a:solidFill>
              <a:latin typeface="NikoshBAN" pitchFamily="2" charset="0"/>
              <a:cs typeface="NikoshBAN" pitchFamily="2" charset="0"/>
            </a:endParaRPr>
          </a:p>
          <a:p>
            <a:pPr marL="457200" indent="-457200">
              <a:buFont typeface="Wingdings" pitchFamily="2" charset="2"/>
              <a:buChar char="Ø"/>
            </a:pP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ফাইবার</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অপটিক</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ক্যাবলের</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সুবিধা</a:t>
            </a:r>
            <a:r>
              <a:rPr lang="en-US" sz="3200" b="1" dirty="0">
                <a:solidFill>
                  <a:srgbClr val="002060"/>
                </a:solidFill>
                <a:latin typeface="NikoshBAN" pitchFamily="2" charset="0"/>
                <a:cs typeface="NikoshBAN" pitchFamily="2" charset="0"/>
              </a:rPr>
              <a:t> ও </a:t>
            </a:r>
            <a:r>
              <a:rPr lang="en-US" sz="3200" b="1" dirty="0" err="1">
                <a:solidFill>
                  <a:srgbClr val="002060"/>
                </a:solidFill>
                <a:latin typeface="NikoshBAN" pitchFamily="2" charset="0"/>
                <a:cs typeface="NikoshBAN" pitchFamily="2" charset="0"/>
              </a:rPr>
              <a:t>অসুবিধা</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বর্ণনা</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কর</a:t>
            </a:r>
            <a:r>
              <a:rPr lang="en-US" sz="3200" b="1" dirty="0">
                <a:solidFill>
                  <a:srgbClr val="002060"/>
                </a:solidFill>
                <a:latin typeface="NikoshBAN" pitchFamily="2" charset="0"/>
                <a:cs typeface="NikoshBAN" pitchFamily="2" charset="0"/>
              </a:rPr>
              <a:t>?   </a:t>
            </a:r>
            <a:endParaRPr lang="bn-BD" sz="32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8318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4">
            <a:extLst>
              <a:ext uri="{FF2B5EF4-FFF2-40B4-BE49-F238E27FC236}">
                <a16:creationId xmlns:a16="http://schemas.microsoft.com/office/drawing/2014/main" id="{C34695B2-8C25-4BFD-91D3-76B00302442F}"/>
              </a:ext>
            </a:extLst>
          </p:cNvPr>
          <p:cNvSpPr/>
          <p:nvPr/>
        </p:nvSpPr>
        <p:spPr>
          <a:xfrm>
            <a:off x="4046883" y="702365"/>
            <a:ext cx="3886200" cy="167640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latin typeface="NikoshBAN" pitchFamily="2" charset="0"/>
                <a:cs typeface="NikoshBAN" pitchFamily="2" charset="0"/>
              </a:rPr>
              <a:t>বাড়ির কাজ </a:t>
            </a:r>
            <a:endParaRPr lang="en-US" sz="4800" dirty="0">
              <a:solidFill>
                <a:schemeClr val="tx1"/>
              </a:solidFill>
              <a:latin typeface="NikoshBAN" pitchFamily="2" charset="0"/>
              <a:cs typeface="NikoshBAN" pitchFamily="2" charset="0"/>
            </a:endParaRPr>
          </a:p>
        </p:txBody>
      </p:sp>
      <p:sp>
        <p:nvSpPr>
          <p:cNvPr id="3" name="TextBox 2">
            <a:extLst>
              <a:ext uri="{FF2B5EF4-FFF2-40B4-BE49-F238E27FC236}">
                <a16:creationId xmlns:a16="http://schemas.microsoft.com/office/drawing/2014/main" id="{60F714EE-4660-4BDA-B404-BF13110EE02A}"/>
              </a:ext>
            </a:extLst>
          </p:cNvPr>
          <p:cNvSpPr txBox="1"/>
          <p:nvPr/>
        </p:nvSpPr>
        <p:spPr>
          <a:xfrm>
            <a:off x="1162878" y="3182301"/>
            <a:ext cx="9866244"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4000" b="1" dirty="0" err="1">
                <a:solidFill>
                  <a:schemeClr val="tx2">
                    <a:lumMod val="10000"/>
                    <a:lumOff val="90000"/>
                  </a:schemeClr>
                </a:solidFill>
                <a:latin typeface="NikoshBAN" pitchFamily="2" charset="0"/>
                <a:cs typeface="NikoshBAN" pitchFamily="2" charset="0"/>
              </a:rPr>
              <a:t>ডেটা</a:t>
            </a:r>
            <a:r>
              <a:rPr lang="en-US" sz="4000" b="1" dirty="0">
                <a:solidFill>
                  <a:schemeClr val="tx2">
                    <a:lumMod val="10000"/>
                    <a:lumOff val="90000"/>
                  </a:schemeClr>
                </a:solidFill>
                <a:latin typeface="NikoshBAN" pitchFamily="2" charset="0"/>
                <a:cs typeface="NikoshBAN" pitchFamily="2" charset="0"/>
              </a:rPr>
              <a:t> </a:t>
            </a:r>
            <a:r>
              <a:rPr lang="en-US" sz="4000" b="1" dirty="0" err="1">
                <a:solidFill>
                  <a:schemeClr val="tx2">
                    <a:lumMod val="10000"/>
                    <a:lumOff val="90000"/>
                  </a:schemeClr>
                </a:solidFill>
                <a:latin typeface="NikoshBAN" pitchFamily="2" charset="0"/>
                <a:cs typeface="NikoshBAN" pitchFamily="2" charset="0"/>
              </a:rPr>
              <a:t>কমিউনিকেশনে</a:t>
            </a:r>
            <a:r>
              <a:rPr lang="en-US" sz="4000" b="1" dirty="0">
                <a:solidFill>
                  <a:schemeClr val="tx2">
                    <a:lumMod val="10000"/>
                    <a:lumOff val="90000"/>
                  </a:schemeClr>
                </a:solidFill>
                <a:latin typeface="NikoshBAN" pitchFamily="2" charset="0"/>
                <a:cs typeface="NikoshBAN" pitchFamily="2" charset="0"/>
              </a:rPr>
              <a:t> </a:t>
            </a:r>
            <a:r>
              <a:rPr lang="en-US" sz="4000" b="1" dirty="0" err="1">
                <a:solidFill>
                  <a:schemeClr val="tx2">
                    <a:lumMod val="10000"/>
                    <a:lumOff val="90000"/>
                  </a:schemeClr>
                </a:solidFill>
                <a:latin typeface="NikoshBAN" pitchFamily="2" charset="0"/>
                <a:cs typeface="NikoshBAN" pitchFamily="2" charset="0"/>
              </a:rPr>
              <a:t>ফাইবার</a:t>
            </a:r>
            <a:r>
              <a:rPr lang="en-US" sz="4000" b="1" dirty="0">
                <a:solidFill>
                  <a:schemeClr val="tx2">
                    <a:lumMod val="10000"/>
                    <a:lumOff val="90000"/>
                  </a:schemeClr>
                </a:solidFill>
                <a:latin typeface="NikoshBAN" pitchFamily="2" charset="0"/>
                <a:cs typeface="NikoshBAN" pitchFamily="2" charset="0"/>
              </a:rPr>
              <a:t> </a:t>
            </a:r>
            <a:r>
              <a:rPr lang="en-US" sz="4000" b="1" dirty="0" err="1">
                <a:solidFill>
                  <a:schemeClr val="tx2">
                    <a:lumMod val="10000"/>
                    <a:lumOff val="90000"/>
                  </a:schemeClr>
                </a:solidFill>
                <a:latin typeface="NikoshBAN" pitchFamily="2" charset="0"/>
                <a:cs typeface="NikoshBAN" pitchFamily="2" charset="0"/>
              </a:rPr>
              <a:t>অপটিক</a:t>
            </a:r>
            <a:r>
              <a:rPr lang="en-US" sz="4000" b="1" dirty="0">
                <a:solidFill>
                  <a:schemeClr val="tx2">
                    <a:lumMod val="10000"/>
                    <a:lumOff val="90000"/>
                  </a:schemeClr>
                </a:solidFill>
                <a:latin typeface="NikoshBAN" pitchFamily="2" charset="0"/>
                <a:cs typeface="NikoshBAN" pitchFamily="2" charset="0"/>
              </a:rPr>
              <a:t> </a:t>
            </a:r>
            <a:r>
              <a:rPr lang="en-US" sz="4000" b="1" dirty="0" err="1">
                <a:solidFill>
                  <a:schemeClr val="tx2">
                    <a:lumMod val="10000"/>
                    <a:lumOff val="90000"/>
                  </a:schemeClr>
                </a:solidFill>
                <a:latin typeface="NikoshBAN" pitchFamily="2" charset="0"/>
                <a:cs typeface="NikoshBAN" pitchFamily="2" charset="0"/>
              </a:rPr>
              <a:t>ক্যাবলের</a:t>
            </a:r>
            <a:r>
              <a:rPr lang="en-US" sz="4000" b="1" dirty="0">
                <a:solidFill>
                  <a:schemeClr val="tx2">
                    <a:lumMod val="10000"/>
                    <a:lumOff val="90000"/>
                  </a:schemeClr>
                </a:solidFill>
                <a:latin typeface="NikoshBAN" pitchFamily="2" charset="0"/>
                <a:cs typeface="NikoshBAN" pitchFamily="2" charset="0"/>
              </a:rPr>
              <a:t> </a:t>
            </a:r>
            <a:r>
              <a:rPr lang="en-US" sz="4000" b="1" dirty="0" err="1">
                <a:solidFill>
                  <a:schemeClr val="tx2">
                    <a:lumMod val="10000"/>
                    <a:lumOff val="90000"/>
                  </a:schemeClr>
                </a:solidFill>
                <a:latin typeface="NikoshBAN" pitchFamily="2" charset="0"/>
                <a:cs typeface="NikoshBAN" pitchFamily="2" charset="0"/>
              </a:rPr>
              <a:t>গুরুত্ব</a:t>
            </a:r>
            <a:r>
              <a:rPr lang="en-US" sz="4000" b="1" dirty="0">
                <a:solidFill>
                  <a:schemeClr val="tx2">
                    <a:lumMod val="10000"/>
                    <a:lumOff val="90000"/>
                  </a:schemeClr>
                </a:solidFill>
                <a:latin typeface="NikoshBAN" pitchFamily="2" charset="0"/>
                <a:cs typeface="NikoshBAN" pitchFamily="2" charset="0"/>
              </a:rPr>
              <a:t> </a:t>
            </a:r>
            <a:r>
              <a:rPr lang="en-US" sz="4000" b="1" dirty="0" err="1">
                <a:solidFill>
                  <a:schemeClr val="tx2">
                    <a:lumMod val="10000"/>
                    <a:lumOff val="90000"/>
                  </a:schemeClr>
                </a:solidFill>
                <a:latin typeface="NikoshBAN" pitchFamily="2" charset="0"/>
                <a:cs typeface="NikoshBAN" pitchFamily="2" charset="0"/>
              </a:rPr>
              <a:t>বর্ণনা</a:t>
            </a:r>
            <a:r>
              <a:rPr lang="en-US" sz="4000" b="1" dirty="0">
                <a:solidFill>
                  <a:schemeClr val="tx2">
                    <a:lumMod val="10000"/>
                    <a:lumOff val="90000"/>
                  </a:schemeClr>
                </a:solidFill>
                <a:latin typeface="NikoshBAN" pitchFamily="2" charset="0"/>
                <a:cs typeface="NikoshBAN" pitchFamily="2" charset="0"/>
              </a:rPr>
              <a:t> </a:t>
            </a:r>
            <a:r>
              <a:rPr lang="en-US" sz="4000" b="1" dirty="0" err="1">
                <a:solidFill>
                  <a:schemeClr val="tx2">
                    <a:lumMod val="10000"/>
                    <a:lumOff val="90000"/>
                  </a:schemeClr>
                </a:solidFill>
                <a:latin typeface="NikoshBAN" pitchFamily="2" charset="0"/>
                <a:cs typeface="NikoshBAN" pitchFamily="2" charset="0"/>
              </a:rPr>
              <a:t>কর</a:t>
            </a:r>
            <a:r>
              <a:rPr lang="en-US" sz="4000" b="1" dirty="0">
                <a:solidFill>
                  <a:schemeClr val="tx2">
                    <a:lumMod val="10000"/>
                    <a:lumOff val="90000"/>
                  </a:schemeClr>
                </a:solidFill>
                <a:latin typeface="NikoshBAN" pitchFamily="2" charset="0"/>
                <a:cs typeface="NikoshBAN" pitchFamily="2" charset="0"/>
              </a:rPr>
              <a:t> ? </a:t>
            </a:r>
          </a:p>
        </p:txBody>
      </p:sp>
    </p:spTree>
    <p:extLst>
      <p:ext uri="{BB962C8B-B14F-4D97-AF65-F5344CB8AC3E}">
        <p14:creationId xmlns:p14="http://schemas.microsoft.com/office/powerpoint/2010/main" val="21308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1000" fill="hold"/>
                                        <p:tgtEl>
                                          <p:spTgt spid="3">
                                            <p:bg/>
                                          </p:spTgt>
                                        </p:tgtEl>
                                        <p:attrNameLst>
                                          <p:attrName>ppt_w</p:attrName>
                                        </p:attrNameLst>
                                      </p:cBhvr>
                                      <p:tavLst>
                                        <p:tav tm="0">
                                          <p:val>
                                            <p:fltVal val="0"/>
                                          </p:val>
                                        </p:tav>
                                        <p:tav tm="100000">
                                          <p:val>
                                            <p:strVal val="#ppt_w"/>
                                          </p:val>
                                        </p:tav>
                                      </p:tavLst>
                                    </p:anim>
                                    <p:anim calcmode="lin" valueType="num">
                                      <p:cBhvr>
                                        <p:cTn id="12" dur="1000" fill="hold"/>
                                        <p:tgtEl>
                                          <p:spTgt spid="3">
                                            <p:bg/>
                                          </p:spTgt>
                                        </p:tgtEl>
                                        <p:attrNameLst>
                                          <p:attrName>ppt_h</p:attrName>
                                        </p:attrNameLst>
                                      </p:cBhvr>
                                      <p:tavLst>
                                        <p:tav tm="0">
                                          <p:val>
                                            <p:fltVal val="0"/>
                                          </p:val>
                                        </p:tav>
                                        <p:tav tm="100000">
                                          <p:val>
                                            <p:strVal val="#ppt_h"/>
                                          </p:val>
                                        </p:tav>
                                      </p:tavLst>
                                    </p:anim>
                                    <p:anim calcmode="lin" valueType="num">
                                      <p:cBhvr>
                                        <p:cTn id="13" dur="1000" fill="hold"/>
                                        <p:tgtEl>
                                          <p:spTgt spid="3">
                                            <p:bg/>
                                          </p:spTgt>
                                        </p:tgtEl>
                                        <p:attrNameLst>
                                          <p:attrName>style.rotation</p:attrName>
                                        </p:attrNameLst>
                                      </p:cBhvr>
                                      <p:tavLst>
                                        <p:tav tm="0">
                                          <p:val>
                                            <p:fltVal val="90"/>
                                          </p:val>
                                        </p:tav>
                                        <p:tav tm="100000">
                                          <p:val>
                                            <p:fltVal val="0"/>
                                          </p:val>
                                        </p:tav>
                                      </p:tavLst>
                                    </p:anim>
                                    <p:animEffect transition="in" filter="fade">
                                      <p:cBhvr>
                                        <p:cTn id="14" dur="1000"/>
                                        <p:tgtEl>
                                          <p:spTgt spid="3">
                                            <p:bg/>
                                          </p:spTgt>
                                        </p:tgtEl>
                                      </p:cBhvr>
                                    </p:animEffect>
                                  </p:childTnLst>
                                </p:cTn>
                              </p:par>
                            </p:childTnLst>
                          </p:cTn>
                        </p:par>
                        <p:par>
                          <p:cTn id="15" fill="hold">
                            <p:stCondLst>
                              <p:cond delay="20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bldLvl="5"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361259-EEC7-4901-8FCD-41B93C9C0825}"/>
              </a:ext>
            </a:extLst>
          </p:cNvPr>
          <p:cNvSpPr txBox="1"/>
          <p:nvPr/>
        </p:nvSpPr>
        <p:spPr>
          <a:xfrm>
            <a:off x="1775791" y="1815547"/>
            <a:ext cx="8203096" cy="461665"/>
          </a:xfrm>
          <a:prstGeom prst="rect">
            <a:avLst/>
          </a:prstGeom>
          <a:noFill/>
        </p:spPr>
        <p:txBody>
          <a:bodyPr wrap="square" rtlCol="0">
            <a:spAutoFit/>
          </a:bodyPr>
          <a:lstStyle/>
          <a:p>
            <a:r>
              <a:rPr lang="en-US" dirty="0"/>
              <a:t>https://www.</a:t>
            </a:r>
            <a:r>
              <a:rPr lang="en-US" sz="2400" dirty="0"/>
              <a:t>edupointbd</a:t>
            </a:r>
            <a:r>
              <a:rPr lang="en-US" dirty="0"/>
              <a:t>.com/data-communication-wired-medium/</a:t>
            </a:r>
          </a:p>
        </p:txBody>
      </p:sp>
      <p:sp>
        <p:nvSpPr>
          <p:cNvPr id="3" name="TextBox 2">
            <a:extLst>
              <a:ext uri="{FF2B5EF4-FFF2-40B4-BE49-F238E27FC236}">
                <a16:creationId xmlns:a16="http://schemas.microsoft.com/office/drawing/2014/main" id="{519E3B2C-6C05-4790-8BDF-AEF646DCB20E}"/>
              </a:ext>
            </a:extLst>
          </p:cNvPr>
          <p:cNvSpPr txBox="1"/>
          <p:nvPr/>
        </p:nvSpPr>
        <p:spPr>
          <a:xfrm>
            <a:off x="1815547" y="2307607"/>
            <a:ext cx="8560905" cy="461665"/>
          </a:xfrm>
          <a:prstGeom prst="rect">
            <a:avLst/>
          </a:prstGeom>
          <a:noFill/>
        </p:spPr>
        <p:txBody>
          <a:bodyPr wrap="square" rtlCol="0">
            <a:spAutoFit/>
          </a:bodyPr>
          <a:lstStyle/>
          <a:p>
            <a:r>
              <a:rPr lang="en-US" sz="2400" dirty="0"/>
              <a:t>https://bn.wikipedia.org/wiki/</a:t>
            </a:r>
          </a:p>
        </p:txBody>
      </p:sp>
      <p:sp>
        <p:nvSpPr>
          <p:cNvPr id="4" name="TextBox 3">
            <a:extLst>
              <a:ext uri="{FF2B5EF4-FFF2-40B4-BE49-F238E27FC236}">
                <a16:creationId xmlns:a16="http://schemas.microsoft.com/office/drawing/2014/main" id="{37B65EC6-7F71-4010-89AB-76F76F149703}"/>
              </a:ext>
            </a:extLst>
          </p:cNvPr>
          <p:cNvSpPr txBox="1"/>
          <p:nvPr/>
        </p:nvSpPr>
        <p:spPr>
          <a:xfrm>
            <a:off x="3313042" y="874643"/>
            <a:ext cx="5870714" cy="707886"/>
          </a:xfrm>
          <a:prstGeom prst="rect">
            <a:avLst/>
          </a:prstGeom>
          <a:noFill/>
        </p:spPr>
        <p:txBody>
          <a:bodyPr wrap="square" rtlCol="0">
            <a:spAutoFit/>
          </a:bodyPr>
          <a:lstStyle/>
          <a:p>
            <a:pPr algn="ctr"/>
            <a:r>
              <a:rPr lang="en-US" sz="4000" dirty="0" err="1"/>
              <a:t>তথ্যসূত্রঃ</a:t>
            </a:r>
            <a:r>
              <a:rPr lang="en-US" sz="4000" dirty="0"/>
              <a:t>- </a:t>
            </a:r>
          </a:p>
        </p:txBody>
      </p:sp>
    </p:spTree>
    <p:extLst>
      <p:ext uri="{BB962C8B-B14F-4D97-AF65-F5344CB8AC3E}">
        <p14:creationId xmlns:p14="http://schemas.microsoft.com/office/powerpoint/2010/main" val="1424532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80551" y="648209"/>
            <a:ext cx="10549449" cy="1569660"/>
          </a:xfrm>
          <a:prstGeom prst="rect">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9600" dirty="0">
                <a:solidFill>
                  <a:srgbClr val="0070C0"/>
                </a:solidFill>
                <a:latin typeface="NikoshBAN" pitchFamily="2" charset="0"/>
                <a:cs typeface="NikoshBAN" pitchFamily="2" charset="0"/>
              </a:rPr>
              <a:t>ধন্যবাদ</a:t>
            </a:r>
            <a:endParaRPr lang="en-US" sz="7200" dirty="0">
              <a:solidFill>
                <a:srgbClr val="0070C0"/>
              </a:solidFill>
              <a:latin typeface="NikoshBAN" pitchFamily="2" charset="0"/>
              <a:cs typeface="NikoshBAN"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573" y="2378765"/>
            <a:ext cx="2144840" cy="2573808"/>
          </a:xfrm>
          <a:prstGeom prst="rect">
            <a:avLst/>
          </a:prstGeom>
        </p:spPr>
      </p:pic>
      <p:cxnSp>
        <p:nvCxnSpPr>
          <p:cNvPr id="13" name="Straight Connector 12"/>
          <p:cNvCxnSpPr>
            <a:cxnSpLocks/>
          </p:cNvCxnSpPr>
          <p:nvPr/>
        </p:nvCxnSpPr>
        <p:spPr>
          <a:xfrm>
            <a:off x="999102" y="4854589"/>
            <a:ext cx="582656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99102" y="5113469"/>
            <a:ext cx="5826564" cy="762000"/>
          </a:xfrm>
          <a:prstGeom prst="rect">
            <a:avLst/>
          </a:prstGeom>
          <a:solidFill>
            <a:schemeClr val="tx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t>Walk for knowledge</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666" y="2217869"/>
            <a:ext cx="4604334" cy="3657600"/>
          </a:xfrm>
          <a:prstGeom prst="rect">
            <a:avLst/>
          </a:prstGeom>
          <a:ln w="28575">
            <a:noFill/>
          </a:ln>
        </p:spPr>
      </p:pic>
    </p:spTree>
    <p:extLst>
      <p:ext uri="{BB962C8B-B14F-4D97-AF65-F5344CB8AC3E}">
        <p14:creationId xmlns:p14="http://schemas.microsoft.com/office/powerpoint/2010/main" val="2997407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52B3DB-BB83-4DCC-AC95-54390A599959}"/>
              </a:ext>
            </a:extLst>
          </p:cNvPr>
          <p:cNvSpPr txBox="1"/>
          <p:nvPr/>
        </p:nvSpPr>
        <p:spPr>
          <a:xfrm>
            <a:off x="2116111" y="545715"/>
            <a:ext cx="7959777" cy="1015663"/>
          </a:xfrm>
          <a:prstGeom prst="rect">
            <a:avLst/>
          </a:prstGeom>
          <a:noFill/>
        </p:spPr>
        <p:txBody>
          <a:bodyPr wrap="square" rtlCol="0">
            <a:spAutoFit/>
          </a:bodyPr>
          <a:lstStyle/>
          <a:p>
            <a:pPr algn="ctr"/>
            <a:r>
              <a:rPr lang="bn-IN" sz="6000" b="1" dirty="0">
                <a:solidFill>
                  <a:schemeClr val="accent6">
                    <a:lumMod val="50000"/>
                  </a:schemeClr>
                </a:solidFill>
                <a:latin typeface="NikoshBAN" panose="02000000000000000000" pitchFamily="2" charset="0"/>
                <a:cs typeface="NikoshBAN" panose="02000000000000000000" pitchFamily="2" charset="0"/>
              </a:rPr>
              <a:t>ভিডিওটি দেখি</a:t>
            </a:r>
            <a:endParaRPr lang="en-US" sz="6000" b="1" dirty="0">
              <a:solidFill>
                <a:schemeClr val="accent6">
                  <a:lumMod val="50000"/>
                </a:schemeClr>
              </a:solidFill>
              <a:latin typeface="NikoshBAN" panose="02000000000000000000" pitchFamily="2" charset="0"/>
              <a:cs typeface="NikoshBAN" panose="02000000000000000000" pitchFamily="2" charset="0"/>
            </a:endParaRPr>
          </a:p>
        </p:txBody>
      </p:sp>
      <p:pic>
        <p:nvPicPr>
          <p:cNvPr id="3" name="optical2">
            <a:hlinkClick r:id="" action="ppaction://media"/>
            <a:extLst>
              <a:ext uri="{FF2B5EF4-FFF2-40B4-BE49-F238E27FC236}">
                <a16:creationId xmlns:a16="http://schemas.microsoft.com/office/drawing/2014/main" id="{4A045713-7092-414D-A531-CB39C08FBA1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82318" y="1461053"/>
            <a:ext cx="7627362" cy="4290391"/>
          </a:xfrm>
          <a:prstGeom prst="rect">
            <a:avLst/>
          </a:prstGeom>
        </p:spPr>
      </p:pic>
    </p:spTree>
    <p:extLst>
      <p:ext uri="{BB962C8B-B14F-4D97-AF65-F5344CB8AC3E}">
        <p14:creationId xmlns:p14="http://schemas.microsoft.com/office/powerpoint/2010/main" val="36785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3"/>
                </p:tgtEl>
              </p:cMediaNode>
            </p:video>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212014B-7118-45A0-B303-8D4F93AB71E7}"/>
              </a:ext>
            </a:extLst>
          </p:cNvPr>
          <p:cNvSpPr/>
          <p:nvPr/>
        </p:nvSpPr>
        <p:spPr>
          <a:xfrm>
            <a:off x="755374" y="3429000"/>
            <a:ext cx="10575235" cy="127220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err="1">
                <a:solidFill>
                  <a:schemeClr val="accent2">
                    <a:lumMod val="75000"/>
                  </a:schemeClr>
                </a:solidFill>
                <a:latin typeface="NikoshBAN" panose="02000000000000000000"/>
              </a:rPr>
              <a:t>ডেটা</a:t>
            </a:r>
            <a:r>
              <a:rPr lang="en-US" sz="4000" b="1" dirty="0">
                <a:solidFill>
                  <a:schemeClr val="accent2">
                    <a:lumMod val="75000"/>
                  </a:schemeClr>
                </a:solidFill>
                <a:latin typeface="NikoshBAN" panose="02000000000000000000"/>
              </a:rPr>
              <a:t> </a:t>
            </a:r>
            <a:r>
              <a:rPr lang="en-US" sz="4000" b="1" dirty="0" err="1">
                <a:solidFill>
                  <a:schemeClr val="accent2">
                    <a:lumMod val="75000"/>
                  </a:schemeClr>
                </a:solidFill>
                <a:latin typeface="NikoshBAN" panose="02000000000000000000"/>
              </a:rPr>
              <a:t>কমিউনিকেশন</a:t>
            </a:r>
            <a:r>
              <a:rPr lang="en-US" sz="4000" b="1" dirty="0">
                <a:solidFill>
                  <a:schemeClr val="accent2">
                    <a:lumMod val="75000"/>
                  </a:schemeClr>
                </a:solidFill>
                <a:latin typeface="NikoshBAN" panose="02000000000000000000"/>
              </a:rPr>
              <a:t> </a:t>
            </a:r>
            <a:r>
              <a:rPr lang="en-US" sz="4000" b="1" dirty="0" err="1">
                <a:solidFill>
                  <a:schemeClr val="accent2">
                    <a:lumMod val="75000"/>
                  </a:schemeClr>
                </a:solidFill>
                <a:latin typeface="NikoshBAN" panose="02000000000000000000"/>
              </a:rPr>
              <a:t>মাধ্যম</a:t>
            </a:r>
            <a:r>
              <a:rPr lang="en-US" sz="4000" b="1" dirty="0">
                <a:solidFill>
                  <a:schemeClr val="accent2">
                    <a:lumMod val="75000"/>
                  </a:schemeClr>
                </a:solidFill>
                <a:latin typeface="NikoshBAN" panose="02000000000000000000"/>
              </a:rPr>
              <a:t> ( </a:t>
            </a:r>
            <a:r>
              <a:rPr lang="en-US" sz="4000" b="1" dirty="0" err="1">
                <a:solidFill>
                  <a:schemeClr val="accent2">
                    <a:lumMod val="75000"/>
                  </a:schemeClr>
                </a:solidFill>
                <a:latin typeface="NikoshBAN" panose="02000000000000000000"/>
              </a:rPr>
              <a:t>ফাইবার</a:t>
            </a:r>
            <a:r>
              <a:rPr lang="en-US" sz="4000" b="1" dirty="0">
                <a:solidFill>
                  <a:schemeClr val="accent2">
                    <a:lumMod val="75000"/>
                  </a:schemeClr>
                </a:solidFill>
                <a:latin typeface="NikoshBAN" panose="02000000000000000000"/>
              </a:rPr>
              <a:t> </a:t>
            </a:r>
            <a:r>
              <a:rPr lang="en-US" sz="4000" b="1" dirty="0" err="1">
                <a:solidFill>
                  <a:schemeClr val="accent2">
                    <a:lumMod val="75000"/>
                  </a:schemeClr>
                </a:solidFill>
                <a:latin typeface="NikoshBAN" panose="02000000000000000000"/>
              </a:rPr>
              <a:t>অপটিক</a:t>
            </a:r>
            <a:r>
              <a:rPr lang="en-US" sz="4000" b="1" dirty="0">
                <a:solidFill>
                  <a:schemeClr val="accent2">
                    <a:lumMod val="75000"/>
                  </a:schemeClr>
                </a:solidFill>
                <a:latin typeface="NikoshBAN" panose="02000000000000000000"/>
              </a:rPr>
              <a:t> </a:t>
            </a:r>
            <a:r>
              <a:rPr lang="en-US" sz="4000" b="1" dirty="0" err="1">
                <a:solidFill>
                  <a:schemeClr val="accent2">
                    <a:lumMod val="75000"/>
                  </a:schemeClr>
                </a:solidFill>
                <a:latin typeface="NikoshBAN" panose="02000000000000000000"/>
              </a:rPr>
              <a:t>ক্যাবল</a:t>
            </a:r>
            <a:r>
              <a:rPr lang="en-US" sz="4000" b="1" dirty="0">
                <a:solidFill>
                  <a:schemeClr val="accent2">
                    <a:lumMod val="75000"/>
                  </a:schemeClr>
                </a:solidFill>
                <a:latin typeface="NikoshBAN" panose="02000000000000000000"/>
              </a:rPr>
              <a:t> )    </a:t>
            </a:r>
          </a:p>
        </p:txBody>
      </p:sp>
      <p:sp>
        <p:nvSpPr>
          <p:cNvPr id="5" name="Rectangle 4">
            <a:extLst>
              <a:ext uri="{FF2B5EF4-FFF2-40B4-BE49-F238E27FC236}">
                <a16:creationId xmlns:a16="http://schemas.microsoft.com/office/drawing/2014/main" id="{1A635839-F5B9-411E-933D-9B2D682AE961}"/>
              </a:ext>
            </a:extLst>
          </p:cNvPr>
          <p:cNvSpPr/>
          <p:nvPr/>
        </p:nvSpPr>
        <p:spPr>
          <a:xfrm>
            <a:off x="2948608" y="1364974"/>
            <a:ext cx="6294782" cy="1272209"/>
          </a:xfrm>
          <a:prstGeom prst="rect">
            <a:avLst/>
          </a:prstGeom>
          <a:solidFill>
            <a:schemeClr val="tx2">
              <a:lumMod val="10000"/>
              <a:lumOff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bn-IN" sz="5400" b="1" dirty="0">
                <a:solidFill>
                  <a:srgbClr val="002060"/>
                </a:solidFill>
                <a:latin typeface="NikoshBAN" panose="02000000000000000000" pitchFamily="2" charset="0"/>
                <a:cs typeface="NikoshBAN" panose="02000000000000000000" pitchFamily="2" charset="0"/>
              </a:rPr>
              <a:t>আজকের পাঠ</a:t>
            </a:r>
            <a:endParaRPr lang="en-US" sz="5400" dirty="0"/>
          </a:p>
        </p:txBody>
      </p:sp>
    </p:spTree>
    <p:extLst>
      <p:ext uri="{BB962C8B-B14F-4D97-AF65-F5344CB8AC3E}">
        <p14:creationId xmlns:p14="http://schemas.microsoft.com/office/powerpoint/2010/main" val="23257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50B2B5-40A4-4D0A-B5A4-81813B9962CE}"/>
              </a:ext>
            </a:extLst>
          </p:cNvPr>
          <p:cNvSpPr txBox="1"/>
          <p:nvPr/>
        </p:nvSpPr>
        <p:spPr>
          <a:xfrm>
            <a:off x="3286539" y="490330"/>
            <a:ext cx="5393635" cy="923330"/>
          </a:xfrm>
          <a:prstGeom prst="rect">
            <a:avLst/>
          </a:prstGeom>
          <a:solidFill>
            <a:schemeClr val="accent4">
              <a:lumMod val="20000"/>
              <a:lumOff val="8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5400" dirty="0">
                <a:solidFill>
                  <a:srgbClr val="002060"/>
                </a:solidFill>
                <a:latin typeface="NikoshBAN" pitchFamily="2" charset="0"/>
                <a:cs typeface="NikoshBAN" pitchFamily="2" charset="0"/>
              </a:rPr>
              <a:t>শিখনফল</a:t>
            </a:r>
            <a:endParaRPr lang="en-US" sz="5400" dirty="0">
              <a:solidFill>
                <a:srgbClr val="002060"/>
              </a:solidFill>
              <a:latin typeface="NikoshBAN" pitchFamily="2" charset="0"/>
              <a:cs typeface="NikoshBAN" pitchFamily="2" charset="0"/>
            </a:endParaRPr>
          </a:p>
        </p:txBody>
      </p:sp>
      <p:sp>
        <p:nvSpPr>
          <p:cNvPr id="3" name="TextBox 2">
            <a:extLst>
              <a:ext uri="{FF2B5EF4-FFF2-40B4-BE49-F238E27FC236}">
                <a16:creationId xmlns:a16="http://schemas.microsoft.com/office/drawing/2014/main" id="{DDB959BD-D84C-4C06-992E-C4ECC61BAA06}"/>
              </a:ext>
            </a:extLst>
          </p:cNvPr>
          <p:cNvSpPr txBox="1"/>
          <p:nvPr/>
        </p:nvSpPr>
        <p:spPr>
          <a:xfrm>
            <a:off x="622852" y="1831733"/>
            <a:ext cx="10946295" cy="4093428"/>
          </a:xfrm>
          <a:prstGeom prst="rect">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IN" sz="3200" b="1" dirty="0">
                <a:solidFill>
                  <a:srgbClr val="7030A0"/>
                </a:solidFill>
                <a:latin typeface="NikoshBAN" pitchFamily="2" charset="0"/>
                <a:cs typeface="NikoshBAN" pitchFamily="2" charset="0"/>
              </a:rPr>
              <a:t>এই পাঠ শেষে শিক্ষার্থীরা-</a:t>
            </a:r>
            <a:r>
              <a:rPr lang="bn-BD" sz="3200" b="1" dirty="0">
                <a:solidFill>
                  <a:srgbClr val="7030A0"/>
                </a:solidFill>
                <a:latin typeface="NikoshBAN" pitchFamily="2" charset="0"/>
                <a:cs typeface="NikoshBAN" pitchFamily="2" charset="0"/>
              </a:rPr>
              <a:t>-- </a:t>
            </a:r>
            <a:endParaRPr lang="en-US" sz="3200" dirty="0">
              <a:solidFill>
                <a:srgbClr val="7030A0"/>
              </a:solidFill>
              <a:latin typeface="NikoshBAN" pitchFamily="2" charset="0"/>
              <a:cs typeface="NikoshBAN" pitchFamily="2" charset="0"/>
            </a:endParaRPr>
          </a:p>
          <a:p>
            <a:pPr marL="571500" indent="-571500">
              <a:buFont typeface="Wingdings" pitchFamily="2" charset="2"/>
              <a:buChar char="Ø"/>
            </a:pPr>
            <a:r>
              <a:rPr lang="en-US" sz="3200" dirty="0" err="1">
                <a:solidFill>
                  <a:srgbClr val="7030A0"/>
                </a:solidFill>
                <a:latin typeface="NikoshBAN" pitchFamily="2" charset="0"/>
                <a:cs typeface="NikoshBAN" pitchFamily="2" charset="0"/>
              </a:rPr>
              <a:t>ফাইবার</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অপটিক</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ক্যাবলের</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ধারণা</a:t>
            </a:r>
            <a:r>
              <a:rPr lang="en-US" sz="3200" dirty="0">
                <a:solidFill>
                  <a:srgbClr val="7030A0"/>
                </a:solidFill>
                <a:latin typeface="NikoshBAN" pitchFamily="2" charset="0"/>
                <a:cs typeface="NikoshBAN" pitchFamily="2" charset="0"/>
              </a:rPr>
              <a:t> </a:t>
            </a:r>
            <a:r>
              <a:rPr lang="bn-IN" sz="3200" dirty="0">
                <a:solidFill>
                  <a:srgbClr val="7030A0"/>
                </a:solidFill>
                <a:latin typeface="NikoshBAN" pitchFamily="2" charset="0"/>
                <a:cs typeface="NikoshBAN" pitchFamily="2" charset="0"/>
              </a:rPr>
              <a:t>ব্যাখ্যা করতে পারবে।</a:t>
            </a:r>
            <a:r>
              <a:rPr lang="en-US" sz="3200" dirty="0">
                <a:solidFill>
                  <a:srgbClr val="7030A0"/>
                </a:solidFill>
                <a:latin typeface="NikoshBAN" pitchFamily="2" charset="0"/>
                <a:cs typeface="NikoshBAN" pitchFamily="2" charset="0"/>
              </a:rPr>
              <a:t>   </a:t>
            </a:r>
          </a:p>
          <a:p>
            <a:pPr marL="571500" indent="-571500">
              <a:buFont typeface="Wingdings" pitchFamily="2" charset="2"/>
              <a:buChar char="Ø"/>
            </a:pPr>
            <a:r>
              <a:rPr lang="en-US" sz="3200" dirty="0" err="1">
                <a:solidFill>
                  <a:srgbClr val="7030A0"/>
                </a:solidFill>
                <a:latin typeface="NikoshBAN" pitchFamily="2" charset="0"/>
                <a:cs typeface="NikoshBAN" pitchFamily="2" charset="0"/>
              </a:rPr>
              <a:t>ফাইবার</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অপটিক</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ক্যাবল</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ব্যবহারের</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ক্ষেত্রগুলো</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চিহ্নিত</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করতে</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পারবে</a:t>
            </a:r>
            <a:r>
              <a:rPr lang="en-US" sz="3200" dirty="0">
                <a:solidFill>
                  <a:srgbClr val="7030A0"/>
                </a:solidFill>
                <a:latin typeface="NikoshBAN" pitchFamily="2" charset="0"/>
                <a:cs typeface="NikoshBAN" pitchFamily="2" charset="0"/>
              </a:rPr>
              <a:t> </a:t>
            </a:r>
            <a:r>
              <a:rPr lang="bn-IN" sz="3200" dirty="0">
                <a:solidFill>
                  <a:srgbClr val="7030A0"/>
                </a:solidFill>
                <a:latin typeface="NikoshBAN" pitchFamily="2" charset="0"/>
                <a:cs typeface="NikoshBAN" pitchFamily="2" charset="0"/>
              </a:rPr>
              <a:t>।</a:t>
            </a:r>
            <a:endParaRPr lang="en-US" sz="3200" dirty="0">
              <a:solidFill>
                <a:srgbClr val="7030A0"/>
              </a:solidFill>
              <a:latin typeface="NikoshBAN" pitchFamily="2" charset="0"/>
              <a:cs typeface="NikoshBAN" pitchFamily="2" charset="0"/>
            </a:endParaRPr>
          </a:p>
          <a:p>
            <a:pPr marL="571500" indent="-571500">
              <a:buFont typeface="Wingdings" pitchFamily="2" charset="2"/>
              <a:buChar char="Ø"/>
            </a:pPr>
            <a:r>
              <a:rPr lang="en-US" sz="3200" dirty="0" err="1">
                <a:solidFill>
                  <a:srgbClr val="7030A0"/>
                </a:solidFill>
                <a:latin typeface="NikoshBAN" pitchFamily="2" charset="0"/>
                <a:cs typeface="NikoshBAN" pitchFamily="2" charset="0"/>
              </a:rPr>
              <a:t>ডেটা</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কমিউনিকেশনে</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বিভিন্ন</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প্রকার</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ফাইবার</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অপটিক</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ক্যাবলের</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মধ্যে</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তুলনা</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করতে</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পারবে</a:t>
            </a:r>
            <a:r>
              <a:rPr lang="bn-IN" sz="3200" dirty="0">
                <a:solidFill>
                  <a:srgbClr val="7030A0"/>
                </a:solidFill>
                <a:latin typeface="NikoshBAN" pitchFamily="2" charset="0"/>
                <a:cs typeface="NikoshBAN" pitchFamily="2" charset="0"/>
              </a:rPr>
              <a:t>।</a:t>
            </a:r>
            <a:r>
              <a:rPr lang="en-US" sz="3200" dirty="0">
                <a:solidFill>
                  <a:srgbClr val="7030A0"/>
                </a:solidFill>
                <a:latin typeface="NikoshBAN" pitchFamily="2" charset="0"/>
                <a:cs typeface="NikoshBAN" pitchFamily="2" charset="0"/>
              </a:rPr>
              <a:t>  </a:t>
            </a:r>
            <a:endParaRPr lang="bn-BD" sz="3200" dirty="0">
              <a:solidFill>
                <a:srgbClr val="7030A0"/>
              </a:solidFill>
              <a:latin typeface="NikoshBAN" pitchFamily="2" charset="0"/>
              <a:cs typeface="NikoshBAN" pitchFamily="2" charset="0"/>
            </a:endParaRPr>
          </a:p>
          <a:p>
            <a:pPr marL="571500" indent="-571500">
              <a:buFont typeface="Wingdings" pitchFamily="2" charset="2"/>
              <a:buChar char="Ø"/>
            </a:pPr>
            <a:r>
              <a:rPr lang="en-US" sz="3200" dirty="0" err="1">
                <a:solidFill>
                  <a:srgbClr val="7030A0"/>
                </a:solidFill>
                <a:latin typeface="NikoshBAN" pitchFamily="2" charset="0"/>
                <a:cs typeface="NikoshBAN" pitchFamily="2" charset="0"/>
              </a:rPr>
              <a:t>ডেটা</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কমিউনিকেশনে</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ফাইবার</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অপটিক</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ক্যাবলের</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গুরুত্ব</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বিশ্লেষণ</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করতে</a:t>
            </a:r>
            <a:r>
              <a:rPr lang="en-US" sz="3200" dirty="0">
                <a:solidFill>
                  <a:srgbClr val="7030A0"/>
                </a:solidFill>
                <a:latin typeface="NikoshBAN" pitchFamily="2" charset="0"/>
                <a:cs typeface="NikoshBAN" pitchFamily="2" charset="0"/>
              </a:rPr>
              <a:t> </a:t>
            </a:r>
            <a:r>
              <a:rPr lang="en-US" sz="3200" dirty="0" err="1">
                <a:solidFill>
                  <a:srgbClr val="7030A0"/>
                </a:solidFill>
                <a:latin typeface="NikoshBAN" pitchFamily="2" charset="0"/>
                <a:cs typeface="NikoshBAN" pitchFamily="2" charset="0"/>
              </a:rPr>
              <a:t>পারবে</a:t>
            </a:r>
            <a:r>
              <a:rPr lang="bn-IN" sz="3200" dirty="0">
                <a:solidFill>
                  <a:srgbClr val="7030A0"/>
                </a:solidFill>
                <a:latin typeface="NikoshBAN" pitchFamily="2" charset="0"/>
                <a:cs typeface="NikoshBAN" pitchFamily="2" charset="0"/>
              </a:rPr>
              <a:t>।</a:t>
            </a:r>
            <a:endParaRPr lang="bn-BD" sz="32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28152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1000"/>
                                        <p:tgtEl>
                                          <p:spTgt spid="3">
                                            <p:bg/>
                                          </p:spTgt>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1000"/>
                                        <p:tgtEl>
                                          <p:spTgt spid="3">
                                            <p:txEl>
                                              <p:pRg st="0" end="0"/>
                                            </p:txEl>
                                          </p:spTgt>
                                        </p:tgtEl>
                                      </p:cBhvr>
                                    </p:animEffect>
                                  </p:childTnLst>
                                </p:cTn>
                              </p:par>
                            </p:childTnLst>
                          </p:cTn>
                        </p:par>
                        <p:par>
                          <p:cTn id="16" fill="hold">
                            <p:stCondLst>
                              <p:cond delay="25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1000"/>
                                        <p:tgtEl>
                                          <p:spTgt spid="3">
                                            <p:txEl>
                                              <p:pRg st="1" end="1"/>
                                            </p:txEl>
                                          </p:spTgt>
                                        </p:tgtEl>
                                      </p:cBhvr>
                                    </p:animEffect>
                                  </p:childTnLst>
                                </p:cTn>
                              </p:par>
                            </p:childTnLst>
                          </p:cTn>
                        </p:par>
                        <p:par>
                          <p:cTn id="20" fill="hold">
                            <p:stCondLst>
                              <p:cond delay="35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1000"/>
                                        <p:tgtEl>
                                          <p:spTgt spid="3">
                                            <p:txEl>
                                              <p:pRg st="2" end="2"/>
                                            </p:txEl>
                                          </p:spTgt>
                                        </p:tgtEl>
                                      </p:cBhvr>
                                    </p:animEffect>
                                  </p:childTnLst>
                                </p:cTn>
                              </p:par>
                            </p:childTnLst>
                          </p:cTn>
                        </p:par>
                        <p:par>
                          <p:cTn id="24" fill="hold">
                            <p:stCondLst>
                              <p:cond delay="4500"/>
                            </p:stCondLst>
                            <p:childTnLst>
                              <p:par>
                                <p:cTn id="25" presetID="6"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1000"/>
                                        <p:tgtEl>
                                          <p:spTgt spid="3">
                                            <p:txEl>
                                              <p:pRg st="3" end="3"/>
                                            </p:txEl>
                                          </p:spTgt>
                                        </p:tgtEl>
                                      </p:cBhvr>
                                    </p:animEffect>
                                  </p:childTnLst>
                                </p:cTn>
                              </p:par>
                            </p:childTnLst>
                          </p:cTn>
                        </p:par>
                        <p:par>
                          <p:cTn id="28" fill="hold">
                            <p:stCondLst>
                              <p:cond delay="5500"/>
                            </p:stCondLst>
                            <p:childTnLst>
                              <p:par>
                                <p:cTn id="29" presetID="6"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DC247F-3BDB-4A66-8D1E-A2482FAD6DB4}"/>
              </a:ext>
            </a:extLst>
          </p:cNvPr>
          <p:cNvSpPr txBox="1"/>
          <p:nvPr/>
        </p:nvSpPr>
        <p:spPr>
          <a:xfrm>
            <a:off x="6361045" y="2067340"/>
            <a:ext cx="5049077" cy="3046988"/>
          </a:xfrm>
          <a:prstGeom prst="rect">
            <a:avLst/>
          </a:prstGeom>
          <a:noFill/>
        </p:spPr>
        <p:txBody>
          <a:bodyPr wrap="square" rtlCol="0">
            <a:spAutoFit/>
          </a:bodyPr>
          <a:lstStyle/>
          <a:p>
            <a:r>
              <a:rPr lang="en-US" sz="3200" dirty="0" err="1">
                <a:solidFill>
                  <a:srgbClr val="7030A0"/>
                </a:solidFill>
                <a:latin typeface="NikoshBAN" panose="02000000000000000000"/>
              </a:rPr>
              <a:t>ফাইবার</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অপটিক</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ক্যাবল</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হলো</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এমন</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এক</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ধরনের</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ক্যাবল</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যা</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সিলিকা,কাঁচ</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অথবা</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স্বচ্ছ</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প্লাস্টিক</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দিয়ে</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তৈরি</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এবং</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যার</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মধ্য</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দিয়ে</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ডেটা</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আলোক</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সিগনালে</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স্থানান্তরিত</a:t>
            </a:r>
            <a:r>
              <a:rPr lang="en-US" sz="3200" dirty="0">
                <a:solidFill>
                  <a:srgbClr val="7030A0"/>
                </a:solidFill>
                <a:latin typeface="NikoshBAN" panose="02000000000000000000"/>
              </a:rPr>
              <a:t> </a:t>
            </a:r>
            <a:r>
              <a:rPr lang="en-US" sz="3200" dirty="0" err="1">
                <a:solidFill>
                  <a:srgbClr val="7030A0"/>
                </a:solidFill>
                <a:latin typeface="NikoshBAN" panose="02000000000000000000"/>
              </a:rPr>
              <a:t>হয়</a:t>
            </a:r>
            <a:r>
              <a:rPr lang="en-US" sz="3200" dirty="0">
                <a:solidFill>
                  <a:srgbClr val="7030A0"/>
                </a:solidFill>
                <a:latin typeface="NikoshBAN" panose="02000000000000000000"/>
              </a:rPr>
              <a:t>।  </a:t>
            </a:r>
          </a:p>
        </p:txBody>
      </p:sp>
      <p:pic>
        <p:nvPicPr>
          <p:cNvPr id="6" name="Picture 5">
            <a:extLst>
              <a:ext uri="{FF2B5EF4-FFF2-40B4-BE49-F238E27FC236}">
                <a16:creationId xmlns:a16="http://schemas.microsoft.com/office/drawing/2014/main" id="{CE3D4686-8A60-442A-B9FA-17A55E074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83" y="1863082"/>
            <a:ext cx="5287617" cy="3455504"/>
          </a:xfrm>
          <a:prstGeom prst="rect">
            <a:avLst/>
          </a:prstGeom>
        </p:spPr>
      </p:pic>
      <p:sp>
        <p:nvSpPr>
          <p:cNvPr id="7" name="TextBox 6">
            <a:extLst>
              <a:ext uri="{FF2B5EF4-FFF2-40B4-BE49-F238E27FC236}">
                <a16:creationId xmlns:a16="http://schemas.microsoft.com/office/drawing/2014/main" id="{A0EAC621-267A-43D4-B236-9A3AB39A585E}"/>
              </a:ext>
            </a:extLst>
          </p:cNvPr>
          <p:cNvSpPr txBox="1"/>
          <p:nvPr/>
        </p:nvSpPr>
        <p:spPr>
          <a:xfrm>
            <a:off x="3501884" y="524803"/>
            <a:ext cx="4923183" cy="830997"/>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dirty="0">
                <a:latin typeface="NikoshBAN" panose="02000000000000000000"/>
              </a:rPr>
              <a:t>Fiber Optic Cable</a:t>
            </a:r>
            <a:endParaRPr lang="en-US" sz="4800" b="1" dirty="0">
              <a:solidFill>
                <a:srgbClr val="FFFF00"/>
              </a:solidFill>
            </a:endParaRPr>
          </a:p>
        </p:txBody>
      </p:sp>
    </p:spTree>
    <p:extLst>
      <p:ext uri="{BB962C8B-B14F-4D97-AF65-F5344CB8AC3E}">
        <p14:creationId xmlns:p14="http://schemas.microsoft.com/office/powerpoint/2010/main" val="192651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31"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E5D775-3156-4D0B-8135-8862A282F72C}"/>
              </a:ext>
            </a:extLst>
          </p:cNvPr>
          <p:cNvSpPr txBox="1"/>
          <p:nvPr/>
        </p:nvSpPr>
        <p:spPr>
          <a:xfrm>
            <a:off x="4736893" y="1589392"/>
            <a:ext cx="6910464" cy="5262979"/>
          </a:xfrm>
          <a:prstGeom prst="rect">
            <a:avLst/>
          </a:prstGeom>
          <a:noFill/>
        </p:spPr>
        <p:txBody>
          <a:bodyPr wrap="square" rtlCol="0">
            <a:spAutoFit/>
          </a:bodyPr>
          <a:lstStyle/>
          <a:p>
            <a:pPr fontAlgn="base"/>
            <a:r>
              <a:rPr lang="as-IN" sz="2400" b="1" dirty="0"/>
              <a:t>ফাইবার অপটিক ক্যাবল কতোগুলো অপটিক্যাল ফাইবারের সমন্বয়ে তৈরি। ফাইবার হ’ল ট্রান্সমিশন ক্যাবল প্রযুক্তির নতুনতম রূপ। ফাইবারগুলো এক ধরনের ডাই-ইলেকট্রিক (অন্তরক) পদার্থ বা সিলিকা বা মাল্টি কম্পোনেন্ট কাঁচ দ্বারা তৈরি, যা রাসায়নিকভাবে নিরপেক্ষ হয় এবং আলো পরিবহনে সক্ষম। অপটিক্যাল ফাইবারের সবচেয়ে বড় বৈশিষ্ট্য হলো এটি তড়িৎ সিগন্যালের পরিবর্তে আলোক বা লাইট সিগন্যাল ট্রান্সমিট করে। পৃথকভাবে প্রতিটি ফাইবার প্লাস্টিকের স্তর দ্বারা আবৃত থাকে এবং একটি প্রতিরক্ষামূলক টিউবে থাকে যা বাহ্যিক হস্তক্ষেপের জন্য অত্যন্ত প্রতিরোধী করে তোলে।</a:t>
            </a:r>
          </a:p>
          <a:p>
            <a:br>
              <a:rPr lang="as-IN" sz="2400" b="1" dirty="0"/>
            </a:br>
            <a:endParaRPr lang="en-US" sz="2400" b="1" dirty="0"/>
          </a:p>
        </p:txBody>
      </p:sp>
      <p:pic>
        <p:nvPicPr>
          <p:cNvPr id="4" name="Picture 3">
            <a:extLst>
              <a:ext uri="{FF2B5EF4-FFF2-40B4-BE49-F238E27FC236}">
                <a16:creationId xmlns:a16="http://schemas.microsoft.com/office/drawing/2014/main" id="{32BB29B5-C331-4487-87D7-09BE0602F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44" y="1600635"/>
            <a:ext cx="4002157" cy="3970140"/>
          </a:xfrm>
          <a:prstGeom prst="rect">
            <a:avLst/>
          </a:prstGeom>
        </p:spPr>
      </p:pic>
      <p:sp>
        <p:nvSpPr>
          <p:cNvPr id="5" name="TextBox 4">
            <a:extLst>
              <a:ext uri="{FF2B5EF4-FFF2-40B4-BE49-F238E27FC236}">
                <a16:creationId xmlns:a16="http://schemas.microsoft.com/office/drawing/2014/main" id="{B0A9D6B6-497B-46FE-B3C0-7B92B86393F1}"/>
              </a:ext>
            </a:extLst>
          </p:cNvPr>
          <p:cNvSpPr txBox="1"/>
          <p:nvPr/>
        </p:nvSpPr>
        <p:spPr>
          <a:xfrm>
            <a:off x="3501884" y="524803"/>
            <a:ext cx="4923183" cy="830997"/>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800" dirty="0">
                <a:latin typeface="NikoshBAN" panose="02000000000000000000"/>
              </a:rPr>
              <a:t>Fiber Optic Cable</a:t>
            </a:r>
            <a:endParaRPr lang="en-US" sz="4800" b="1" dirty="0">
              <a:solidFill>
                <a:srgbClr val="FFFF00"/>
              </a:solidFill>
            </a:endParaRPr>
          </a:p>
        </p:txBody>
      </p:sp>
    </p:spTree>
    <p:extLst>
      <p:ext uri="{BB962C8B-B14F-4D97-AF65-F5344CB8AC3E}">
        <p14:creationId xmlns:p14="http://schemas.microsoft.com/office/powerpoint/2010/main" val="423826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wd">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8DBC2E4-526B-48BB-8C78-47E7B6669C59}"/>
              </a:ext>
            </a:extLst>
          </p:cNvPr>
          <p:cNvCxnSpPr/>
          <p:nvPr/>
        </p:nvCxnSpPr>
        <p:spPr>
          <a:xfrm>
            <a:off x="1192696" y="3008243"/>
            <a:ext cx="38298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 name="Straight Arrow Connector 4">
            <a:extLst>
              <a:ext uri="{FF2B5EF4-FFF2-40B4-BE49-F238E27FC236}">
                <a16:creationId xmlns:a16="http://schemas.microsoft.com/office/drawing/2014/main" id="{FDE2EF9F-C4CF-4608-ABC9-7F89C1266F3E}"/>
              </a:ext>
            </a:extLst>
          </p:cNvPr>
          <p:cNvCxnSpPr/>
          <p:nvPr/>
        </p:nvCxnSpPr>
        <p:spPr>
          <a:xfrm>
            <a:off x="1126435" y="1961322"/>
            <a:ext cx="1749287" cy="1033669"/>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a:extLst>
              <a:ext uri="{FF2B5EF4-FFF2-40B4-BE49-F238E27FC236}">
                <a16:creationId xmlns:a16="http://schemas.microsoft.com/office/drawing/2014/main" id="{FD7D5B2B-CA48-46FE-A9AB-1911DC685CFC}"/>
              </a:ext>
            </a:extLst>
          </p:cNvPr>
          <p:cNvCxnSpPr/>
          <p:nvPr/>
        </p:nvCxnSpPr>
        <p:spPr>
          <a:xfrm>
            <a:off x="2875722" y="1722783"/>
            <a:ext cx="0" cy="2796208"/>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Arrow Connector 8">
            <a:extLst>
              <a:ext uri="{FF2B5EF4-FFF2-40B4-BE49-F238E27FC236}">
                <a16:creationId xmlns:a16="http://schemas.microsoft.com/office/drawing/2014/main" id="{31D9D896-5E54-4700-A830-ABC778BDADB2}"/>
              </a:ext>
            </a:extLst>
          </p:cNvPr>
          <p:cNvCxnSpPr/>
          <p:nvPr/>
        </p:nvCxnSpPr>
        <p:spPr>
          <a:xfrm>
            <a:off x="1828800" y="1722783"/>
            <a:ext cx="1046922" cy="1272208"/>
          </a:xfrm>
          <a:prstGeom prst="straightConnector1">
            <a:avLst/>
          </a:prstGeom>
          <a:ln w="952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25D40FB1-A11B-4018-BF54-0C2DE75ADE7A}"/>
              </a:ext>
            </a:extLst>
          </p:cNvPr>
          <p:cNvCxnSpPr/>
          <p:nvPr/>
        </p:nvCxnSpPr>
        <p:spPr>
          <a:xfrm>
            <a:off x="2875722" y="3008243"/>
            <a:ext cx="1643269" cy="1033670"/>
          </a:xfrm>
          <a:prstGeom prst="straightConnector1">
            <a:avLst/>
          </a:prstGeom>
          <a:ln w="952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E6996C48-2F31-468C-A629-9E54CF05B149}"/>
              </a:ext>
            </a:extLst>
          </p:cNvPr>
          <p:cNvCxnSpPr/>
          <p:nvPr/>
        </p:nvCxnSpPr>
        <p:spPr>
          <a:xfrm>
            <a:off x="2875722" y="3008243"/>
            <a:ext cx="1364974" cy="0"/>
          </a:xfrm>
          <a:prstGeom prst="straightConnector1">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3B1D4A35-D8A1-40F6-A44E-EDD984DB6C8C}"/>
              </a:ext>
            </a:extLst>
          </p:cNvPr>
          <p:cNvCxnSpPr/>
          <p:nvPr/>
        </p:nvCxnSpPr>
        <p:spPr>
          <a:xfrm flipV="1">
            <a:off x="2875722" y="2199861"/>
            <a:ext cx="1987826" cy="79513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a:extLst>
              <a:ext uri="{FF2B5EF4-FFF2-40B4-BE49-F238E27FC236}">
                <a16:creationId xmlns:a16="http://schemas.microsoft.com/office/drawing/2014/main" id="{87BE1244-D469-4140-AEBD-7CE29C8C9A9B}"/>
              </a:ext>
            </a:extLst>
          </p:cNvPr>
          <p:cNvCxnSpPr>
            <a:cxnSpLocks/>
          </p:cNvCxnSpPr>
          <p:nvPr/>
        </p:nvCxnSpPr>
        <p:spPr>
          <a:xfrm>
            <a:off x="1126435" y="2411896"/>
            <a:ext cx="1749287" cy="596347"/>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19" name="Arrow: Right 18">
            <a:extLst>
              <a:ext uri="{FF2B5EF4-FFF2-40B4-BE49-F238E27FC236}">
                <a16:creationId xmlns:a16="http://schemas.microsoft.com/office/drawing/2014/main" id="{6C49935C-52C0-4BBE-A42C-9199B97DBFC6}"/>
              </a:ext>
            </a:extLst>
          </p:cNvPr>
          <p:cNvSpPr/>
          <p:nvPr/>
        </p:nvSpPr>
        <p:spPr>
          <a:xfrm rot="1949092">
            <a:off x="4046067" y="3838513"/>
            <a:ext cx="485500" cy="134860"/>
          </a:xfrm>
          <a:prstGeom prst="rightArrow">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5F056B09-8E92-4967-A43E-590EDCFD89B6}"/>
              </a:ext>
            </a:extLst>
          </p:cNvPr>
          <p:cNvSpPr/>
          <p:nvPr/>
        </p:nvSpPr>
        <p:spPr>
          <a:xfrm>
            <a:off x="3539850" y="2991729"/>
            <a:ext cx="429934" cy="4974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462A0E9-30A0-4BFB-B3BE-2B1FBBE46706}"/>
              </a:ext>
            </a:extLst>
          </p:cNvPr>
          <p:cNvSpPr txBox="1"/>
          <p:nvPr/>
        </p:nvSpPr>
        <p:spPr>
          <a:xfrm>
            <a:off x="5724940" y="1261999"/>
            <a:ext cx="5953046" cy="1754326"/>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as-IN" b="1" dirty="0">
                <a:solidFill>
                  <a:schemeClr val="accent6">
                    <a:lumMod val="75000"/>
                  </a:schemeClr>
                </a:solidFill>
              </a:rPr>
              <a:t>নির্দিষ্ট রঙের আলোক রশ্মি ঘন মাধ্যম থেকে হালকা মাধ্যমে প্রতিসরিত হওয়ার সময় আপতন কোণের যে মানের জন্য প্রতিসরণ কোণের মান এক সমকোণ হয় অর্থাৎ প্রতিসরিত রশ্মি বিভেদ তল ঘেঁষে চলে যায় তাকে ঐ রঙের জন্য হালকা মাধ্যমের সাপেক্ষে ঘন মাধ্যমের সংকট কোণ বা ক্রান্তি কোণ (</a:t>
            </a:r>
            <a:r>
              <a:rPr lang="en-US" b="1" dirty="0">
                <a:solidFill>
                  <a:schemeClr val="accent6">
                    <a:lumMod val="75000"/>
                  </a:schemeClr>
                </a:solidFill>
              </a:rPr>
              <a:t>critical angle) </a:t>
            </a:r>
            <a:r>
              <a:rPr lang="as-IN" b="1" dirty="0">
                <a:solidFill>
                  <a:schemeClr val="accent6">
                    <a:lumMod val="75000"/>
                  </a:schemeClr>
                </a:solidFill>
              </a:rPr>
              <a:t>বলে।</a:t>
            </a:r>
            <a:endParaRPr lang="en-US" b="1" dirty="0">
              <a:solidFill>
                <a:schemeClr val="accent6">
                  <a:lumMod val="75000"/>
                </a:schemeClr>
              </a:solidFill>
            </a:endParaRPr>
          </a:p>
        </p:txBody>
      </p:sp>
      <p:sp>
        <p:nvSpPr>
          <p:cNvPr id="24" name="TextBox 23">
            <a:extLst>
              <a:ext uri="{FF2B5EF4-FFF2-40B4-BE49-F238E27FC236}">
                <a16:creationId xmlns:a16="http://schemas.microsoft.com/office/drawing/2014/main" id="{C3850C87-10B6-4C44-8B76-D72394F1B64C}"/>
              </a:ext>
            </a:extLst>
          </p:cNvPr>
          <p:cNvSpPr txBox="1"/>
          <p:nvPr/>
        </p:nvSpPr>
        <p:spPr>
          <a:xfrm>
            <a:off x="5701911" y="3061855"/>
            <a:ext cx="5953045" cy="175432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as-IN" b="1" dirty="0"/>
              <a:t>ঘন মাধ্যম থেকে লঘু মাধ্যমে প্রতিসৃত হওয়ার সময় আলোক রশ্মি দুই মাধ্যমে বিভেদ তলে মাধ্যম দুটির সংকট কোণ অপেক্ষা বেশি কোণে আপতিত হলে আপতিত আলোকরশ্মির প্রায় সবটুকু অংশই বিভেদ তল থেকে প্রতিফলিত হয়ে পুনরায় ঘন মাধ্যমে ফিরে আসে। এই আলোকীয় ঘটনাকেই অভ্যন্তরীণ পূর্ণ প্রতিফলন বলে।</a:t>
            </a:r>
            <a:endParaRPr lang="en-US" b="1" dirty="0"/>
          </a:p>
        </p:txBody>
      </p:sp>
      <p:sp>
        <p:nvSpPr>
          <p:cNvPr id="25" name="TextBox 24">
            <a:extLst>
              <a:ext uri="{FF2B5EF4-FFF2-40B4-BE49-F238E27FC236}">
                <a16:creationId xmlns:a16="http://schemas.microsoft.com/office/drawing/2014/main" id="{F1303365-2C37-48F3-BC07-5B9E2F45AA41}"/>
              </a:ext>
            </a:extLst>
          </p:cNvPr>
          <p:cNvSpPr txBox="1"/>
          <p:nvPr/>
        </p:nvSpPr>
        <p:spPr>
          <a:xfrm>
            <a:off x="944382" y="4869792"/>
            <a:ext cx="10658000" cy="1200329"/>
          </a:xfrm>
          <a:prstGeom prst="rect">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as-IN" dirty="0"/>
              <a:t>অপটিকাল ফাইবার হল একধরনের অতিসূক্ষ্ম এবং নমনীয় কাচ তন্তু। এর মাধ্যমে আলোর পূর্ণ অভ্যন্তরীণ প্র</a:t>
            </a:r>
            <a:r>
              <a:rPr lang="en-US" dirty="0" err="1"/>
              <a:t>তি</a:t>
            </a:r>
            <a:r>
              <a:rPr lang="as-IN" dirty="0"/>
              <a:t>ফলনের ধর্মকে কাজে লাগিয়ে আলো বহনের কাজ করা হয়। আলোক রশ্মি যখন কাচ তন্তুর এক প্রান্ত</a:t>
            </a:r>
            <a:r>
              <a:rPr lang="en-US" dirty="0"/>
              <a:t> </a:t>
            </a:r>
            <a:r>
              <a:rPr lang="as-IN" dirty="0"/>
              <a:t>দিয়ে প্রবেশ করে তখন তন্তুর ভিতরের পৃষ্ঠে </a:t>
            </a:r>
            <a:r>
              <a:rPr lang="en-US" sz="1600" dirty="0" err="1"/>
              <a:t>বারবার</a:t>
            </a:r>
            <a:r>
              <a:rPr lang="en-US" sz="1600" dirty="0"/>
              <a:t> </a:t>
            </a:r>
            <a:r>
              <a:rPr lang="as-IN" dirty="0"/>
              <a:t>এর পূর্ণ অভ্যন্তরীণ প্রতিফলন ঘটে ঠিক যতক্ষন না তা অপর প্রান্ত দিয়ে নির্গত হয়। এভাবে আলোকরশ্মি ফাইবারটির সম্পুর্ণ দৈর্ঘ্য অতিক্রম করে।</a:t>
            </a:r>
            <a:endParaRPr lang="en-US" dirty="0"/>
          </a:p>
        </p:txBody>
      </p:sp>
      <p:sp>
        <p:nvSpPr>
          <p:cNvPr id="26" name="TextBox 25">
            <a:extLst>
              <a:ext uri="{FF2B5EF4-FFF2-40B4-BE49-F238E27FC236}">
                <a16:creationId xmlns:a16="http://schemas.microsoft.com/office/drawing/2014/main" id="{818BBA4A-8B45-42D9-8FE7-A88338DF6698}"/>
              </a:ext>
            </a:extLst>
          </p:cNvPr>
          <p:cNvSpPr txBox="1"/>
          <p:nvPr/>
        </p:nvSpPr>
        <p:spPr>
          <a:xfrm>
            <a:off x="3143480" y="581417"/>
            <a:ext cx="5618814" cy="58477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rgbClr val="0070C0"/>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as-IN" sz="3200" b="1" u="sng" dirty="0">
                <a:solidFill>
                  <a:srgbClr val="FFFF00"/>
                </a:solidFill>
              </a:rPr>
              <a:t>অপটিক্যাল ফাইবারের মূলনীতি</a:t>
            </a:r>
          </a:p>
        </p:txBody>
      </p:sp>
    </p:spTree>
    <p:extLst>
      <p:ext uri="{BB962C8B-B14F-4D97-AF65-F5344CB8AC3E}">
        <p14:creationId xmlns:p14="http://schemas.microsoft.com/office/powerpoint/2010/main" val="189573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repeatCount="indefinite"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par>
                          <p:cTn id="25" fill="hold">
                            <p:stCondLst>
                              <p:cond delay="2000"/>
                            </p:stCondLst>
                            <p:childTnLst>
                              <p:par>
                                <p:cTn id="26" presetID="10" presetClass="entr" presetSubtype="0" repeatCount="indefinite"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50"/>
                                        <p:tgtEl>
                                          <p:spTgt spid="19"/>
                                        </p:tgtEl>
                                      </p:cBhvr>
                                    </p:animEffect>
                                  </p:childTnLst>
                                </p:cTn>
                              </p:par>
                              <p:par>
                                <p:cTn id="32" presetID="63" presetClass="path" presetSubtype="0" repeatCount="indefinite" accel="50000" decel="50000" fill="hold" grpId="1" nodeType="withEffect">
                                  <p:stCondLst>
                                    <p:cond delay="0"/>
                                  </p:stCondLst>
                                  <p:childTnLst>
                                    <p:animMotion origin="layout" path="M -0.09609 -0.10231 L -2.91667E-6 -4.44444E-6 " pathEditMode="relative" rAng="0" ptsTypes="AA">
                                      <p:cBhvr>
                                        <p:cTn id="33" dur="3000" fill="hold"/>
                                        <p:tgtEl>
                                          <p:spTgt spid="19"/>
                                        </p:tgtEl>
                                        <p:attrNameLst>
                                          <p:attrName>ppt_x</p:attrName>
                                          <p:attrName>ppt_y</p:attrName>
                                        </p:attrNameLst>
                                      </p:cBhvr>
                                      <p:rCtr x="4805" y="5116"/>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repeatCount="indefinite"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childTnLst>
                                </p:cTn>
                              </p:par>
                            </p:childTnLst>
                          </p:cTn>
                        </p:par>
                        <p:par>
                          <p:cTn id="39" fill="hold">
                            <p:stCondLst>
                              <p:cond delay="2000"/>
                            </p:stCondLst>
                            <p:childTnLst>
                              <p:par>
                                <p:cTn id="40" presetID="53" presetClass="entr" presetSubtype="16" repeatCount="indefinite"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50"/>
                                        <p:tgtEl>
                                          <p:spTgt spid="20"/>
                                        </p:tgtEl>
                                      </p:cBhvr>
                                    </p:animEffect>
                                  </p:childTnLst>
                                </p:cTn>
                              </p:par>
                              <p:par>
                                <p:cTn id="48" presetID="63" presetClass="path" presetSubtype="0" repeatCount="indefinite" accel="50000" decel="50000" fill="hold" grpId="1" nodeType="withEffect">
                                  <p:stCondLst>
                                    <p:cond delay="0"/>
                                  </p:stCondLst>
                                  <p:childTnLst>
                                    <p:animMotion origin="layout" path="M -0.06419 -4.81481E-6 L 0.10404 -4.81481E-6 " pathEditMode="relative" rAng="0" ptsTypes="AA">
                                      <p:cBhvr>
                                        <p:cTn id="49" dur="3000" fill="hold"/>
                                        <p:tgtEl>
                                          <p:spTgt spid="20"/>
                                        </p:tgtEl>
                                        <p:attrNameLst>
                                          <p:attrName>ppt_x</p:attrName>
                                          <p:attrName>ppt_y</p:attrName>
                                        </p:attrNameLst>
                                      </p:cBhvr>
                                      <p:rCtr x="8411" y="0"/>
                                    </p:animMotion>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repeatCount="300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repeatCount="indefinite"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2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3" grpId="0" animBg="1"/>
      <p:bldP spid="24" grpId="0"/>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101EE0-B8B9-4740-A262-836361ED349B}"/>
              </a:ext>
            </a:extLst>
          </p:cNvPr>
          <p:cNvSpPr txBox="1"/>
          <p:nvPr/>
        </p:nvSpPr>
        <p:spPr>
          <a:xfrm>
            <a:off x="2692803" y="682698"/>
            <a:ext cx="7320627"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base"/>
            <a:r>
              <a:rPr lang="as-IN" sz="3200" b="1" dirty="0">
                <a:solidFill>
                  <a:srgbClr val="00B0F0"/>
                </a:solidFill>
              </a:rPr>
              <a:t>ফাইবার অপটিক ক্যাবলের বিভিন্ন অংশ:</a:t>
            </a:r>
          </a:p>
        </p:txBody>
      </p:sp>
      <p:sp>
        <p:nvSpPr>
          <p:cNvPr id="10" name="Rectangle 2">
            <a:extLst>
              <a:ext uri="{FF2B5EF4-FFF2-40B4-BE49-F238E27FC236}">
                <a16:creationId xmlns:a16="http://schemas.microsoft.com/office/drawing/2014/main" id="{E3892E7D-B24D-4356-99ED-2EF68CDAD86E}"/>
              </a:ext>
            </a:extLst>
          </p:cNvPr>
          <p:cNvSpPr>
            <a:spLocks noChangeArrowheads="1"/>
          </p:cNvSpPr>
          <p:nvPr/>
        </p:nvSpPr>
        <p:spPr bwMode="auto">
          <a:xfrm>
            <a:off x="4868774" y="1581977"/>
            <a:ext cx="6806393" cy="1231106"/>
          </a:xfrm>
          <a:prstGeom prst="rect">
            <a:avLst/>
          </a:prstGeom>
          <a:ln>
            <a:solidFill>
              <a:srgbClr val="7030A0"/>
            </a:solidFill>
          </a:ln>
        </p:spPr>
        <p:style>
          <a:lnRef idx="1">
            <a:schemeClr val="accent2"/>
          </a:lnRef>
          <a:fillRef idx="2">
            <a:schemeClr val="accent2"/>
          </a:fillRef>
          <a:effectRef idx="1">
            <a:schemeClr val="accent2"/>
          </a:effectRef>
          <a:fontRef idx="minor">
            <a:schemeClr val="dk1"/>
          </a:fontRef>
        </p:style>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2000" b="1" i="0" u="none" strike="noStrike" cap="none" normalizeH="0" baseline="0" dirty="0">
                <a:ln>
                  <a:noFill/>
                </a:ln>
                <a:solidFill>
                  <a:schemeClr val="accent6">
                    <a:lumMod val="50000"/>
                  </a:schemeClr>
                </a:solidFill>
                <a:effectLst/>
                <a:latin typeface="inherit"/>
                <a:cs typeface="Vrinda" panose="020B0502040204020203" pitchFamily="34" charset="0"/>
              </a:rPr>
              <a:t>কোর</a:t>
            </a:r>
            <a:r>
              <a:rPr kumimoji="0" lang="en-US" altLang="en-US" sz="2000" b="1" i="0" u="none" strike="noStrike" cap="none" normalizeH="0" baseline="0" dirty="0">
                <a:ln>
                  <a:noFill/>
                </a:ln>
                <a:solidFill>
                  <a:schemeClr val="accent6">
                    <a:lumMod val="50000"/>
                  </a:schemeClr>
                </a:solidFill>
                <a:effectLst/>
                <a:latin typeface="inherit"/>
                <a:cs typeface="Vrinda" panose="020B0502040204020203" pitchFamily="34" charset="0"/>
              </a:rPr>
              <a:t>:</a:t>
            </a:r>
            <a:r>
              <a:rPr kumimoji="0" lang="en-US" altLang="en-US" sz="2000" b="0" i="0" u="none" strike="noStrike" cap="none" normalizeH="0" baseline="0" dirty="0">
                <a:ln>
                  <a:noFill/>
                </a:ln>
                <a:solidFill>
                  <a:schemeClr val="accent6">
                    <a:lumMod val="50000"/>
                  </a:schemeClr>
                </a:solidFill>
                <a:effectLst/>
                <a:latin typeface="Open Sans"/>
              </a:rPr>
              <a:t> </a:t>
            </a:r>
            <a:r>
              <a:rPr kumimoji="0" lang="bn-IN" altLang="en-US" sz="2000" b="0" i="0" u="none" strike="noStrike" cap="none" normalizeH="0" baseline="0" dirty="0">
                <a:ln>
                  <a:noFill/>
                </a:ln>
                <a:solidFill>
                  <a:schemeClr val="accent6">
                    <a:lumMod val="50000"/>
                  </a:schemeClr>
                </a:solidFill>
                <a:effectLst/>
                <a:latin typeface="Open Sans"/>
                <a:cs typeface="Vrinda" panose="020B0502040204020203" pitchFamily="34" charset="0"/>
              </a:rPr>
              <a:t>ভিতরের ডাই</a:t>
            </a:r>
            <a:r>
              <a:rPr kumimoji="0" lang="en-US" altLang="en-US" sz="2000" b="0" i="0" u="none" strike="noStrike" cap="none" normalizeH="0" baseline="0" dirty="0">
                <a:ln>
                  <a:noFill/>
                </a:ln>
                <a:solidFill>
                  <a:schemeClr val="accent6">
                    <a:lumMod val="50000"/>
                  </a:schemeClr>
                </a:solidFill>
                <a:effectLst/>
                <a:latin typeface="Open Sans"/>
                <a:cs typeface="Vrinda" panose="020B0502040204020203" pitchFamily="34" charset="0"/>
              </a:rPr>
              <a:t>-</a:t>
            </a:r>
            <a:r>
              <a:rPr kumimoji="0" lang="bn-IN" altLang="en-US" sz="2000" b="0" i="0" u="none" strike="noStrike" cap="none" normalizeH="0" baseline="0" dirty="0">
                <a:ln>
                  <a:noFill/>
                </a:ln>
                <a:solidFill>
                  <a:schemeClr val="accent6">
                    <a:lumMod val="50000"/>
                  </a:schemeClr>
                </a:solidFill>
                <a:effectLst/>
                <a:latin typeface="Open Sans"/>
                <a:cs typeface="Vrinda" panose="020B0502040204020203" pitchFamily="34" charset="0"/>
              </a:rPr>
              <a:t>ইলেকট্রিক পদার্থ যা প্রধানত সিলিকা</a:t>
            </a:r>
            <a:r>
              <a:rPr kumimoji="0" lang="en-US" altLang="en-US" sz="2000" b="0" i="0" u="none" strike="noStrike" cap="none" normalizeH="0" baseline="0" dirty="0">
                <a:ln>
                  <a:noFill/>
                </a:ln>
                <a:solidFill>
                  <a:schemeClr val="accent6">
                    <a:lumMod val="50000"/>
                  </a:schemeClr>
                </a:solidFill>
                <a:effectLst/>
                <a:latin typeface="Open Sans"/>
                <a:cs typeface="Vrinda" panose="020B0502040204020203" pitchFamily="34" charset="0"/>
              </a:rPr>
              <a:t>, </a:t>
            </a:r>
            <a:r>
              <a:rPr kumimoji="0" lang="bn-IN" altLang="en-US" sz="2000" b="0" i="0" u="none" strike="noStrike" cap="none" normalizeH="0" baseline="0" dirty="0">
                <a:ln>
                  <a:noFill/>
                </a:ln>
                <a:solidFill>
                  <a:schemeClr val="accent6">
                    <a:lumMod val="50000"/>
                  </a:schemeClr>
                </a:solidFill>
                <a:effectLst/>
                <a:latin typeface="Open Sans"/>
                <a:cs typeface="Vrinda" panose="020B0502040204020203" pitchFamily="34" charset="0"/>
              </a:rPr>
              <a:t>প্লাস্টিক ও অন্যান্য উপাদানের মিশ্রনে তৈরি হয়। যার ব্যাস ৮</a:t>
            </a:r>
            <a:r>
              <a:rPr kumimoji="0" lang="en-US" altLang="en-US" sz="2000" b="0" i="0" u="none" strike="noStrike" cap="none" normalizeH="0" baseline="0" dirty="0">
                <a:ln>
                  <a:noFill/>
                </a:ln>
                <a:solidFill>
                  <a:schemeClr val="accent6">
                    <a:lumMod val="50000"/>
                  </a:schemeClr>
                </a:solidFill>
                <a:effectLst/>
                <a:latin typeface="Open Sans"/>
                <a:cs typeface="Vrinda" panose="020B0502040204020203" pitchFamily="34" charset="0"/>
              </a:rPr>
              <a:t>-</a:t>
            </a:r>
            <a:r>
              <a:rPr kumimoji="0" lang="bn-IN" altLang="en-US" sz="2000" b="0" i="0" u="none" strike="noStrike" cap="none" normalizeH="0" baseline="0" dirty="0">
                <a:ln>
                  <a:noFill/>
                </a:ln>
                <a:solidFill>
                  <a:schemeClr val="accent6">
                    <a:lumMod val="50000"/>
                  </a:schemeClr>
                </a:solidFill>
                <a:effectLst/>
                <a:latin typeface="Open Sans"/>
                <a:cs typeface="Vrinda" panose="020B0502040204020203" pitchFamily="34" charset="0"/>
              </a:rPr>
              <a:t>১০০ মাইক্রন হয়ে থাকে। কোরের মধ্য দিয়ে লাইট সিগন্যাল প্রবাহিত হয়। কোরের ক্ষেত্র যত বেশি হয়</a:t>
            </a:r>
            <a:r>
              <a:rPr kumimoji="0" lang="en-US" altLang="en-US" sz="2000" b="0" i="0" u="none" strike="noStrike" cap="none" normalizeH="0" baseline="0" dirty="0">
                <a:ln>
                  <a:noFill/>
                </a:ln>
                <a:solidFill>
                  <a:schemeClr val="accent6">
                    <a:lumMod val="50000"/>
                  </a:schemeClr>
                </a:solidFill>
                <a:effectLst/>
                <a:latin typeface="Open Sans"/>
                <a:cs typeface="Vrinda" panose="020B0502040204020203" pitchFamily="34" charset="0"/>
              </a:rPr>
              <a:t> </a:t>
            </a:r>
            <a:r>
              <a:rPr kumimoji="0" lang="bn-IN" altLang="en-US" sz="2000" b="0" i="0" u="none" strike="noStrike" cap="none" normalizeH="0" baseline="0" dirty="0">
                <a:ln>
                  <a:noFill/>
                </a:ln>
                <a:solidFill>
                  <a:schemeClr val="accent6">
                    <a:lumMod val="50000"/>
                  </a:schemeClr>
                </a:solidFill>
                <a:effectLst/>
                <a:latin typeface="Open Sans"/>
                <a:cs typeface="Vrinda" panose="020B0502040204020203" pitchFamily="34" charset="0"/>
              </a:rPr>
              <a:t>তত বেশি লাইট সিগন্যাল প্রবাহিত হয়।</a:t>
            </a:r>
            <a:endParaRPr kumimoji="0" lang="en-US" altLang="en-US" sz="2000" b="0" i="0" u="none" strike="noStrike" cap="none" normalizeH="0" baseline="0" dirty="0">
              <a:ln>
                <a:noFill/>
              </a:ln>
              <a:solidFill>
                <a:schemeClr val="accent6">
                  <a:lumMod val="50000"/>
                </a:schemeClr>
              </a:solidFill>
              <a:effectLst/>
              <a:latin typeface="Open Sans"/>
              <a:cs typeface="Vrinda" panose="020B0502040204020203" pitchFamily="34" charset="0"/>
            </a:endParaRPr>
          </a:p>
        </p:txBody>
      </p:sp>
      <p:pic>
        <p:nvPicPr>
          <p:cNvPr id="12" name="Picture 11">
            <a:extLst>
              <a:ext uri="{FF2B5EF4-FFF2-40B4-BE49-F238E27FC236}">
                <a16:creationId xmlns:a16="http://schemas.microsoft.com/office/drawing/2014/main" id="{F14F5EA3-DDE7-4C39-B730-A13A43022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24" y="1597803"/>
            <a:ext cx="3920158" cy="38535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id="{418D3603-1CB8-4192-B125-E61115664B74}"/>
              </a:ext>
            </a:extLst>
          </p:cNvPr>
          <p:cNvSpPr txBox="1"/>
          <p:nvPr/>
        </p:nvSpPr>
        <p:spPr>
          <a:xfrm>
            <a:off x="4850296" y="2857316"/>
            <a:ext cx="6824871"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defTabSz="914400" eaLnBrk="0" fontAlgn="base" hangingPunct="0">
              <a:spcBef>
                <a:spcPct val="0"/>
              </a:spcBef>
              <a:spcAft>
                <a:spcPct val="0"/>
              </a:spcAft>
            </a:pPr>
            <a:r>
              <a:rPr lang="bn-IN" altLang="en-US" b="1" dirty="0">
                <a:solidFill>
                  <a:srgbClr val="444444"/>
                </a:solidFill>
                <a:latin typeface="inherit"/>
              </a:rPr>
              <a:t>ক্ল্যাডিং</a:t>
            </a:r>
            <a:r>
              <a:rPr lang="en-US" altLang="en-US" b="1" dirty="0">
                <a:solidFill>
                  <a:srgbClr val="444444"/>
                </a:solidFill>
                <a:latin typeface="inherit"/>
                <a:cs typeface="Vrinda" panose="020B0502040204020203" pitchFamily="34" charset="0"/>
              </a:rPr>
              <a:t>: </a:t>
            </a:r>
            <a:r>
              <a:rPr lang="bn-IN" altLang="en-US" dirty="0">
                <a:solidFill>
                  <a:srgbClr val="444444"/>
                </a:solidFill>
                <a:latin typeface="Open Sans"/>
              </a:rPr>
              <a:t>ক্ল্যাডিং</a:t>
            </a:r>
            <a:r>
              <a:rPr lang="en-US" altLang="en-US" dirty="0">
                <a:solidFill>
                  <a:srgbClr val="444444"/>
                </a:solidFill>
                <a:latin typeface="Open Sans"/>
                <a:cs typeface="Vrinda" panose="020B0502040204020203" pitchFamily="34" charset="0"/>
              </a:rPr>
              <a:t> </a:t>
            </a:r>
            <a:r>
              <a:rPr lang="bn-IN" altLang="en-US" dirty="0">
                <a:solidFill>
                  <a:srgbClr val="444444"/>
                </a:solidFill>
                <a:latin typeface="Open Sans"/>
              </a:rPr>
              <a:t>কাচের ঘনক স্তর হিসাবে পরিচিত।</a:t>
            </a:r>
            <a:r>
              <a:rPr lang="en-US" altLang="en-US" dirty="0">
                <a:solidFill>
                  <a:srgbClr val="444444"/>
                </a:solidFill>
                <a:latin typeface="Open Sans"/>
                <a:cs typeface="Vrinda" panose="020B0502040204020203" pitchFamily="34" charset="0"/>
              </a:rPr>
              <a:t> </a:t>
            </a:r>
            <a:r>
              <a:rPr lang="bn-IN" altLang="en-US" dirty="0">
                <a:solidFill>
                  <a:srgbClr val="444444"/>
                </a:solidFill>
                <a:latin typeface="Open Sans"/>
              </a:rPr>
              <a:t>কোরকে আবদ্ধ করে রাখা বাইরের ডাই</a:t>
            </a:r>
            <a:r>
              <a:rPr lang="en-US" altLang="en-US" dirty="0">
                <a:solidFill>
                  <a:srgbClr val="444444"/>
                </a:solidFill>
                <a:latin typeface="Open Sans"/>
                <a:cs typeface="Vrinda" panose="020B0502040204020203" pitchFamily="34" charset="0"/>
              </a:rPr>
              <a:t>-</a:t>
            </a:r>
            <a:r>
              <a:rPr lang="bn-IN" altLang="en-US" dirty="0">
                <a:solidFill>
                  <a:srgbClr val="444444"/>
                </a:solidFill>
                <a:latin typeface="Open Sans"/>
              </a:rPr>
              <a:t>ইলেকট্রিক পদার্থ যা আলোর প্রতিফলন করতে পারে। ক্ল্যাডিং এর প্রধান কাজ হ</a:t>
            </a:r>
            <a:r>
              <a:rPr lang="en-US" altLang="en-US" dirty="0">
                <a:solidFill>
                  <a:srgbClr val="444444"/>
                </a:solidFill>
                <a:latin typeface="Open Sans"/>
                <a:cs typeface="Vrinda" panose="020B0502040204020203" pitchFamily="34" charset="0"/>
              </a:rPr>
              <a:t>’</a:t>
            </a:r>
            <a:r>
              <a:rPr lang="bn-IN" altLang="en-US" dirty="0">
                <a:solidFill>
                  <a:srgbClr val="444444"/>
                </a:solidFill>
                <a:latin typeface="Open Sans"/>
              </a:rPr>
              <a:t>ল কোর ইন্টারফেসে নিম্ন প্রতিসরাঙ্ক সরবরাহ করা</a:t>
            </a:r>
            <a:r>
              <a:rPr lang="en-US" altLang="en-US" dirty="0">
                <a:solidFill>
                  <a:srgbClr val="444444"/>
                </a:solidFill>
                <a:latin typeface="Open Sans"/>
                <a:cs typeface="Vrinda" panose="020B0502040204020203" pitchFamily="34" charset="0"/>
              </a:rPr>
              <a:t>, </a:t>
            </a:r>
            <a:r>
              <a:rPr lang="bn-IN" altLang="en-US" dirty="0">
                <a:solidFill>
                  <a:srgbClr val="444444"/>
                </a:solidFill>
                <a:latin typeface="Open Sans"/>
              </a:rPr>
              <a:t>যাতে কোরের প্রতিসরাঙ্ক ক্ল্যাডিংয়ের প্রতিসরাংকের তুলনায় বেশি হয়।</a:t>
            </a:r>
            <a:r>
              <a:rPr lang="en-US" altLang="en-US" dirty="0">
                <a:solidFill>
                  <a:srgbClr val="444444"/>
                </a:solidFill>
                <a:latin typeface="Open Sans"/>
                <a:cs typeface="Vrinda" panose="020B0502040204020203" pitchFamily="34" charset="0"/>
              </a:rPr>
              <a:t> </a:t>
            </a:r>
            <a:r>
              <a:rPr lang="bn-IN" altLang="en-US" dirty="0">
                <a:solidFill>
                  <a:srgbClr val="444444"/>
                </a:solidFill>
                <a:latin typeface="Open Sans"/>
              </a:rPr>
              <a:t>ফলে কোরের মধ্য দিয়ে পূর্ণ অভ্যন্তরীণ প্রতিফলনের মাধ্যমে লাইট সিগন্যাল ট্রান্সফার হয়।</a:t>
            </a:r>
            <a:endParaRPr lang="en-US" altLang="en-US" dirty="0"/>
          </a:p>
        </p:txBody>
      </p:sp>
      <p:sp>
        <p:nvSpPr>
          <p:cNvPr id="14" name="TextBox 13">
            <a:extLst>
              <a:ext uri="{FF2B5EF4-FFF2-40B4-BE49-F238E27FC236}">
                <a16:creationId xmlns:a16="http://schemas.microsoft.com/office/drawing/2014/main" id="{944D2F09-E4FD-48C5-AC76-0BB725AD0B86}"/>
              </a:ext>
            </a:extLst>
          </p:cNvPr>
          <p:cNvSpPr txBox="1"/>
          <p:nvPr/>
        </p:nvSpPr>
        <p:spPr>
          <a:xfrm>
            <a:off x="4850295" y="4648632"/>
            <a:ext cx="6824871" cy="369332"/>
          </a:xfrm>
          <a:prstGeom prst="rect">
            <a:avLst/>
          </a:prstGeom>
          <a:ln>
            <a:solidFill>
              <a:srgbClr val="FFFF0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lvl="0" defTabSz="914400" eaLnBrk="0" fontAlgn="base" hangingPunct="0">
              <a:spcBef>
                <a:spcPct val="0"/>
              </a:spcBef>
              <a:spcAft>
                <a:spcPct val="0"/>
              </a:spcAft>
            </a:pPr>
            <a:r>
              <a:rPr lang="bn-IN" altLang="en-US" b="1" dirty="0">
                <a:solidFill>
                  <a:srgbClr val="444444"/>
                </a:solidFill>
                <a:latin typeface="inherit"/>
              </a:rPr>
              <a:t>বাফারঃ</a:t>
            </a:r>
            <a:r>
              <a:rPr lang="en-US" altLang="en-US" b="1" dirty="0">
                <a:solidFill>
                  <a:srgbClr val="444444"/>
                </a:solidFill>
                <a:latin typeface="inherit"/>
              </a:rPr>
              <a:t> </a:t>
            </a:r>
            <a:r>
              <a:rPr lang="bn-IN" altLang="en-US" dirty="0">
                <a:solidFill>
                  <a:srgbClr val="444444"/>
                </a:solidFill>
                <a:latin typeface="Open Sans"/>
              </a:rPr>
              <a:t>তন্তুকে বাইরের পরিবেশের ক্ষতিকর প্রভাব থেকে রক্ষা করে।</a:t>
            </a:r>
            <a:endParaRPr lang="en-US" altLang="en-US" dirty="0"/>
          </a:p>
        </p:txBody>
      </p:sp>
      <p:sp>
        <p:nvSpPr>
          <p:cNvPr id="15" name="TextBox 14">
            <a:extLst>
              <a:ext uri="{FF2B5EF4-FFF2-40B4-BE49-F238E27FC236}">
                <a16:creationId xmlns:a16="http://schemas.microsoft.com/office/drawing/2014/main" id="{EFE8C102-7A5F-42FC-A51B-D7A7002F7E84}"/>
              </a:ext>
            </a:extLst>
          </p:cNvPr>
          <p:cNvSpPr txBox="1"/>
          <p:nvPr/>
        </p:nvSpPr>
        <p:spPr>
          <a:xfrm>
            <a:off x="4887253" y="5051213"/>
            <a:ext cx="6787914" cy="400110"/>
          </a:xfrm>
          <a:prstGeom prst="rect">
            <a:avLst/>
          </a:prstGeom>
          <a:ln>
            <a:solidFill>
              <a:srgbClr val="7030A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lvl="0" defTabSz="914400" eaLnBrk="0" fontAlgn="base" hangingPunct="0">
              <a:spcBef>
                <a:spcPct val="0"/>
              </a:spcBef>
              <a:spcAft>
                <a:spcPct val="0"/>
              </a:spcAft>
            </a:pPr>
            <a:r>
              <a:rPr lang="bn-IN" altLang="en-US" sz="2000" b="1" dirty="0">
                <a:solidFill>
                  <a:srgbClr val="FFC000"/>
                </a:solidFill>
                <a:latin typeface="inherit"/>
              </a:rPr>
              <a:t>জ্যাকেট</a:t>
            </a:r>
            <a:r>
              <a:rPr lang="en-US" altLang="en-US" sz="2000" b="1" dirty="0">
                <a:solidFill>
                  <a:srgbClr val="FFC000"/>
                </a:solidFill>
                <a:latin typeface="inherit"/>
                <a:cs typeface="Vrinda" panose="020B0502040204020203" pitchFamily="34" charset="0"/>
              </a:rPr>
              <a:t>:</a:t>
            </a:r>
            <a:r>
              <a:rPr lang="en-US" altLang="en-US" sz="2000" dirty="0">
                <a:solidFill>
                  <a:srgbClr val="FFC000"/>
                </a:solidFill>
                <a:latin typeface="Open Sans"/>
              </a:rPr>
              <a:t> </a:t>
            </a:r>
            <a:r>
              <a:rPr lang="bn-IN" altLang="en-US" sz="2000" dirty="0">
                <a:solidFill>
                  <a:srgbClr val="FFC000"/>
                </a:solidFill>
                <a:latin typeface="Open Sans"/>
              </a:rPr>
              <a:t>এক বা একাধিক তন্তুকে ক্যাবলের মধ্যে ধারণ করে।</a:t>
            </a:r>
            <a:endParaRPr lang="en-US" altLang="en-US" sz="2000" dirty="0">
              <a:solidFill>
                <a:srgbClr val="FFC000"/>
              </a:solidFill>
            </a:endParaRPr>
          </a:p>
        </p:txBody>
      </p:sp>
    </p:spTree>
    <p:extLst>
      <p:ext uri="{BB962C8B-B14F-4D97-AF65-F5344CB8AC3E}">
        <p14:creationId xmlns:p14="http://schemas.microsoft.com/office/powerpoint/2010/main" val="47112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wd">
                                    <p:tmPct val="5000"/>
                                  </p:iterate>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iterate type="wd">
                                    <p:tmPct val="10000"/>
                                  </p:iterate>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Effect transition="in" filter="fade">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iterate type="lt">
                                    <p:tmPct val="5000"/>
                                  </p:iterate>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style.rotation</p:attrName>
                                        </p:attrNameLst>
                                      </p:cBhvr>
                                      <p:tavLst>
                                        <p:tav tm="0">
                                          <p:val>
                                            <p:fltVal val="90"/>
                                          </p:val>
                                        </p:tav>
                                        <p:tav tm="100000">
                                          <p:val>
                                            <p:fltVal val="0"/>
                                          </p:val>
                                        </p:tav>
                                      </p:tavLst>
                                    </p:anim>
                                    <p:animEffect transition="in" filter="fade">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4" grpId="0" animBg="1"/>
      <p:bldP spid="1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96856</TotalTime>
  <Words>978</Words>
  <Application>Microsoft Office PowerPoint</Application>
  <PresentationFormat>Widescreen</PresentationFormat>
  <Paragraphs>90</Paragraphs>
  <Slides>23</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Garamond</vt:lpstr>
      <vt:lpstr>inherit</vt:lpstr>
      <vt:lpstr>NikoshBAN</vt:lpstr>
      <vt:lpstr>Open Sans</vt:lpstr>
      <vt:lpstr>Wingdings</vt:lpstr>
      <vt:lpstr>Organic</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biplob roy</dc:creator>
  <cp:lastModifiedBy>biplob roy</cp:lastModifiedBy>
  <cp:revision>134</cp:revision>
  <dcterms:created xsi:type="dcterms:W3CDTF">2020-10-08T19:12:16Z</dcterms:created>
  <dcterms:modified xsi:type="dcterms:W3CDTF">2021-04-22T08:15:33Z</dcterms:modified>
</cp:coreProperties>
</file>