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8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9" r:id="rId22"/>
    <p:sldId id="278" r:id="rId23"/>
    <p:sldId id="284"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9" d="100"/>
          <a:sy n="69" d="100"/>
        </p:scale>
        <p:origin x="-534" y="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3765-5325-4718-A192-835DF96F7F10}" type="datetimeFigureOut">
              <a:rPr lang="en-US" smtClean="0"/>
              <a:pPr/>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58926-4784-46D6-AD8F-91FC4111F841}" type="slidenum">
              <a:rPr lang="en-US" smtClean="0"/>
              <a:pPr/>
              <a:t>‹#›</a:t>
            </a:fld>
            <a:endParaRPr lang="en-US"/>
          </a:p>
        </p:txBody>
      </p:sp>
    </p:spTree>
    <p:extLst>
      <p:ext uri="{BB962C8B-B14F-4D97-AF65-F5344CB8AC3E}">
        <p14:creationId xmlns="" xmlns:p14="http://schemas.microsoft.com/office/powerpoint/2010/main" val="229574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উপরোক্ত</a:t>
            </a:r>
            <a:r>
              <a:rPr lang="en-US" sz="120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ভিডিও</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আনবেন</a:t>
            </a:r>
            <a:r>
              <a:rPr lang="en-US" sz="1200" baseline="0" dirty="0" smtClean="0">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pPr/>
              <a:t>3</a:t>
            </a:fld>
            <a:endParaRPr lang="en-US"/>
          </a:p>
        </p:txBody>
      </p:sp>
    </p:spTree>
    <p:extLst>
      <p:ext uri="{BB962C8B-B14F-4D97-AF65-F5344CB8AC3E}">
        <p14:creationId xmlns="" xmlns:p14="http://schemas.microsoft.com/office/powerpoint/2010/main" val="7686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pPr/>
              <a:t>22</a:t>
            </a:fld>
            <a:endParaRPr lang="en-US"/>
          </a:p>
        </p:txBody>
      </p:sp>
    </p:spTree>
    <p:extLst>
      <p:ext uri="{BB962C8B-B14F-4D97-AF65-F5344CB8AC3E}">
        <p14:creationId xmlns="" xmlns:p14="http://schemas.microsoft.com/office/powerpoint/2010/main" val="311567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4</a:t>
            </a:fld>
            <a:endParaRPr lang="en-US"/>
          </a:p>
        </p:txBody>
      </p:sp>
    </p:spTree>
    <p:extLst>
      <p:ext uri="{BB962C8B-B14F-4D97-AF65-F5344CB8AC3E}">
        <p14:creationId xmlns="" xmlns:p14="http://schemas.microsoft.com/office/powerpoint/2010/main" val="56357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একক</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7</a:t>
            </a:fld>
            <a:endParaRPr lang="en-US"/>
          </a:p>
        </p:txBody>
      </p:sp>
    </p:spTree>
    <p:extLst>
      <p:ext uri="{BB962C8B-B14F-4D97-AF65-F5344CB8AC3E}">
        <p14:creationId xmlns="" xmlns:p14="http://schemas.microsoft.com/office/powerpoint/2010/main" val="15701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pPr/>
              <a:t>8</a:t>
            </a:fld>
            <a:endParaRPr lang="en-US"/>
          </a:p>
        </p:txBody>
      </p:sp>
    </p:spTree>
    <p:extLst>
      <p:ext uri="{BB962C8B-B14F-4D97-AF65-F5344CB8AC3E}">
        <p14:creationId xmlns="" xmlns:p14="http://schemas.microsoft.com/office/powerpoint/2010/main" val="350678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9</a:t>
            </a:fld>
            <a:endParaRPr lang="en-US"/>
          </a:p>
        </p:txBody>
      </p:sp>
    </p:spTree>
    <p:extLst>
      <p:ext uri="{BB962C8B-B14F-4D97-AF65-F5344CB8AC3E}">
        <p14:creationId xmlns="" xmlns:p14="http://schemas.microsoft.com/office/powerpoint/2010/main" val="380425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10</a:t>
            </a:fld>
            <a:endParaRPr lang="en-US"/>
          </a:p>
        </p:txBody>
      </p:sp>
    </p:spTree>
    <p:extLst>
      <p:ext uri="{BB962C8B-B14F-4D97-AF65-F5344CB8AC3E}">
        <p14:creationId xmlns="" xmlns:p14="http://schemas.microsoft.com/office/powerpoint/2010/main" val="222369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জোড়ায়</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11</a:t>
            </a:fld>
            <a:endParaRPr lang="en-US"/>
          </a:p>
        </p:txBody>
      </p:sp>
    </p:spTree>
    <p:extLst>
      <p:ext uri="{BB962C8B-B14F-4D97-AF65-F5344CB8AC3E}">
        <p14:creationId xmlns="" xmlns:p14="http://schemas.microsoft.com/office/powerpoint/2010/main" val="49227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a:t>
            </a:r>
            <a:r>
              <a:rPr lang="en-US" sz="1200" kern="1200" dirty="0" err="1" smtClean="0">
                <a:solidFill>
                  <a:schemeClr val="tx1"/>
                </a:solidFill>
                <a:effectLst/>
                <a:latin typeface="+mn-lt"/>
                <a:ea typeface="+mn-ea"/>
                <a:cs typeface="+mn-cs"/>
              </a:rPr>
              <a:t>দলীয়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কাজের</a:t>
            </a:r>
            <a:r>
              <a:rPr lang="bn-BD" sz="1200" kern="1200" dirty="0" smtClean="0">
                <a:solidFill>
                  <a:schemeClr val="tx1"/>
                </a:solidFill>
                <a:effectLst/>
                <a:latin typeface="+mn-lt"/>
                <a:ea typeface="+mn-ea"/>
                <a:cs typeface="+mn-cs"/>
              </a:rPr>
              <a:t> প্রশ্ন পরিবর্তন করে নিতে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pPr/>
              <a:t>20</a:t>
            </a:fld>
            <a:endParaRPr lang="en-US"/>
          </a:p>
        </p:txBody>
      </p:sp>
    </p:spTree>
    <p:extLst>
      <p:ext uri="{BB962C8B-B14F-4D97-AF65-F5344CB8AC3E}">
        <p14:creationId xmlns="" xmlns:p14="http://schemas.microsoft.com/office/powerpoint/2010/main" val="269592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baseline="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শিক্ষক প্রয়োজনে মূল্যায়নের প্রশ্ন পরিবর্তন করে নিতে পারেন ।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pPr/>
              <a:t>21</a:t>
            </a:fld>
            <a:endParaRPr lang="en-US"/>
          </a:p>
        </p:txBody>
      </p:sp>
    </p:spTree>
    <p:extLst>
      <p:ext uri="{BB962C8B-B14F-4D97-AF65-F5344CB8AC3E}">
        <p14:creationId xmlns="" xmlns:p14="http://schemas.microsoft.com/office/powerpoint/2010/main" val="29700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353798026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401802644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409850911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145132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7811840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3172869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2758952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035084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538931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1368269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5080091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203273004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485868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260348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953586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5166936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8239316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629056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2829122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51806094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32883618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819722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319598507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107587408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135600662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EF599F1-46F5-45B3-80B2-9D2FD5330622}" type="datetimeFigureOut">
              <a:rPr lang="en-US" smtClean="0"/>
              <a:pPr/>
              <a:t>4/22/2021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6FA56-0159-47A0-893E-22B2E402B55B}" type="slidenum">
              <a:rPr lang="en-US" smtClean="0"/>
              <a:pPr/>
              <a:t>‹#›</a:t>
            </a:fld>
            <a:endParaRPr lang="en-US"/>
          </a:p>
        </p:txBody>
      </p:sp>
    </p:spTree>
    <p:extLst>
      <p:ext uri="{BB962C8B-B14F-4D97-AF65-F5344CB8AC3E}">
        <p14:creationId xmlns="" xmlns:p14="http://schemas.microsoft.com/office/powerpoint/2010/main" val="234354666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8">
            <a:extLst>
              <a:ext uri="{28A0092B-C50C-407E-A947-70E740481C1C}">
                <a14:useLocalDpi xmlns="" xmlns:a14="http://schemas.microsoft.com/office/drawing/2010/main" val="0"/>
              </a:ext>
            </a:extLst>
          </a:blip>
          <a:srcRect l="5723" t="9233" b="11552"/>
          <a:stretch/>
        </p:blipFill>
        <p:spPr>
          <a:xfrm>
            <a:off x="191731" y="241125"/>
            <a:ext cx="1828798" cy="1764657"/>
          </a:xfrm>
          <a:prstGeom prst="rect">
            <a:avLst/>
          </a:prstGeom>
        </p:spPr>
      </p:pic>
      <p:pic>
        <p:nvPicPr>
          <p:cNvPr id="8" name="Picture 7"/>
          <p:cNvPicPr>
            <a:picLocks noChangeAspect="1"/>
          </p:cNvPicPr>
          <p:nvPr userDrawn="1"/>
        </p:nvPicPr>
        <p:blipFill rotWithShape="1">
          <a:blip r:embed="rId28">
            <a:extLst>
              <a:ext uri="{28A0092B-C50C-407E-A947-70E740481C1C}">
                <a14:useLocalDpi xmlns="" xmlns:a14="http://schemas.microsoft.com/office/drawing/2010/main" val="0"/>
              </a:ext>
            </a:extLst>
          </a:blip>
          <a:srcRect l="5723" t="9233" b="11552"/>
          <a:stretch/>
        </p:blipFill>
        <p:spPr>
          <a:xfrm rot="10800000">
            <a:off x="10161639" y="4857877"/>
            <a:ext cx="1856242" cy="1766168"/>
          </a:xfrm>
          <a:prstGeom prst="rect">
            <a:avLst/>
          </a:prstGeom>
        </p:spPr>
      </p:pic>
      <p:sp>
        <p:nvSpPr>
          <p:cNvPr id="9" name="Rectangle 8"/>
          <p:cNvSpPr/>
          <p:nvPr userDrawn="1"/>
        </p:nvSpPr>
        <p:spPr>
          <a:xfrm>
            <a:off x="29496" y="49602"/>
            <a:ext cx="12162504" cy="6778901"/>
          </a:xfrm>
          <a:prstGeom prst="rect">
            <a:avLst/>
          </a:prstGeom>
          <a:noFill/>
          <a:ln w="889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
        <p:nvSpPr>
          <p:cNvPr id="10" name="Rectangle 9"/>
          <p:cNvSpPr/>
          <p:nvPr userDrawn="1"/>
        </p:nvSpPr>
        <p:spPr>
          <a:xfrm>
            <a:off x="162235" y="148012"/>
            <a:ext cx="11926528" cy="6569145"/>
          </a:xfrm>
          <a:prstGeom prst="rect">
            <a:avLst/>
          </a:prstGeom>
          <a:noFill/>
          <a:ln w="111125">
            <a:solidFill>
              <a:srgbClr val="FF66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0">
                      <a:schemeClr val="accent1">
                        <a:lumMod val="8000"/>
                        <a:lumOff val="9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11" name="Rectangle 10"/>
          <p:cNvSpPr/>
          <p:nvPr userDrawn="1"/>
        </p:nvSpPr>
        <p:spPr>
          <a:xfrm>
            <a:off x="221227" y="241125"/>
            <a:ext cx="11769211" cy="6382921"/>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A2687"/>
                </a:solidFill>
              </a:ln>
              <a:solidFill>
                <a:srgbClr val="AA2687"/>
              </a:solidFill>
            </a:endParaRPr>
          </a:p>
        </p:txBody>
      </p:sp>
    </p:spTree>
    <p:extLst>
      <p:ext uri="{BB962C8B-B14F-4D97-AF65-F5344CB8AC3E}">
        <p14:creationId xmlns="" xmlns:p14="http://schemas.microsoft.com/office/powerpoint/2010/main" val="377209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kabir081@gmail.com"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ideo" Target="NULL" TargetMode="External"/><Relationship Id="rId6" Type="http://schemas.openxmlformats.org/officeDocument/2006/relationships/image" Target="../media/image6.png"/><Relationship Id="rId5" Type="http://schemas.microsoft.com/office/2007/relationships/media" Target="../media/media1.mp4"/><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9145" y="372449"/>
            <a:ext cx="9833317" cy="1200329"/>
          </a:xfrm>
          <a:prstGeom prst="rect">
            <a:avLst/>
          </a:prstGeom>
          <a:no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sz="7200" b="1" spc="50" dirty="0">
              <a:ln w="11430">
                <a:solidFill>
                  <a:schemeClr val="tx1"/>
                </a:solidFill>
              </a:ln>
              <a:solidFill>
                <a:schemeClr val="accent2">
                  <a:lumMod val="50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8800" y="1572778"/>
            <a:ext cx="8354291" cy="4675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2094536" y="251874"/>
            <a:ext cx="7784937" cy="1136237"/>
          </a:xfrm>
          <a:prstGeom prst="rect">
            <a:avLst/>
          </a:prstGeom>
          <a:noFill/>
        </p:spPr>
        <p:txBody>
          <a:bodyPr wrap="square" lIns="91440" tIns="45720" rIns="91440" bIns="45720" numCol="1">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5400" b="1" spc="50" dirty="0" err="1">
                <a:ln w="11430">
                  <a:solidFill>
                    <a:schemeClr val="tx1"/>
                  </a:solidFill>
                </a:ln>
                <a:effectLst>
                  <a:innerShdw blurRad="114300">
                    <a:prstClr val="black"/>
                  </a:innerShdw>
                </a:effectLst>
                <a:latin typeface="NikoshBAN" pitchFamily="2" charset="0"/>
                <a:cs typeface="NikoshBAN" pitchFamily="2" charset="0"/>
              </a:rPr>
              <a:t>আজকের</a:t>
            </a:r>
            <a:r>
              <a:rPr lang="en-US" sz="5400" b="1" spc="50" dirty="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smtClean="0">
                <a:ln w="11430">
                  <a:solidFill>
                    <a:schemeClr val="tx1"/>
                  </a:solidFill>
                </a:ln>
                <a:effectLst>
                  <a:innerShdw blurRad="114300">
                    <a:prstClr val="black"/>
                  </a:innerShdw>
                </a:effectLst>
                <a:latin typeface="NikoshBAN" pitchFamily="2" charset="0"/>
                <a:cs typeface="NikoshBAN" pitchFamily="2" charset="0"/>
              </a:rPr>
              <a:t>পাঠে</a:t>
            </a:r>
            <a:r>
              <a:rPr lang="en-US" sz="5400" b="1" spc="50" dirty="0" smtClean="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smtClean="0">
                <a:ln w="11430">
                  <a:solidFill>
                    <a:schemeClr val="tx1"/>
                  </a:solidFill>
                </a:ln>
                <a:effectLst>
                  <a:innerShdw blurRad="114300">
                    <a:prstClr val="black"/>
                  </a:innerShdw>
                </a:effectLst>
                <a:latin typeface="NikoshBAN" pitchFamily="2" charset="0"/>
                <a:cs typeface="NikoshBAN" pitchFamily="2" charset="0"/>
              </a:rPr>
              <a:t>সবাইকে</a:t>
            </a:r>
            <a:r>
              <a:rPr lang="en-US" sz="5400" b="1" spc="50" dirty="0" smtClean="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smtClean="0">
                <a:ln w="11430">
                  <a:solidFill>
                    <a:schemeClr val="tx1"/>
                  </a:solidFill>
                </a:ln>
                <a:effectLst>
                  <a:innerShdw blurRad="114300">
                    <a:prstClr val="black"/>
                  </a:innerShdw>
                </a:effectLst>
                <a:latin typeface="NikoshBAN" pitchFamily="2" charset="0"/>
                <a:cs typeface="NikoshBAN" pitchFamily="2" charset="0"/>
              </a:rPr>
              <a:t>স্বাগ</a:t>
            </a:r>
            <a:r>
              <a:rPr lang="bn-BD" sz="5400" b="1" spc="50" dirty="0" smtClean="0">
                <a:ln w="11430">
                  <a:solidFill>
                    <a:schemeClr val="tx1"/>
                  </a:solidFill>
                </a:ln>
                <a:effectLst>
                  <a:innerShdw blurRad="114300">
                    <a:prstClr val="black"/>
                  </a:innerShdw>
                </a:effectLst>
                <a:latin typeface="NikoshBAN" pitchFamily="2" charset="0"/>
                <a:cs typeface="NikoshBAN" pitchFamily="2" charset="0"/>
              </a:rPr>
              <a:t>ত</a:t>
            </a:r>
            <a:endParaRPr lang="en-US" sz="5400" b="1" spc="50" dirty="0">
              <a:ln w="11430">
                <a:solidFill>
                  <a:schemeClr val="tx1"/>
                </a:solidFill>
              </a:ln>
              <a:effectLst>
                <a:innerShdw blurRad="114300">
                  <a:prstClr val="black"/>
                </a:innerShdw>
              </a:effectLst>
              <a:latin typeface="NikoshBAN" pitchFamily="2" charset="0"/>
              <a:cs typeface="NikoshBAN" pitchFamily="2" charset="0"/>
            </a:endParaRPr>
          </a:p>
        </p:txBody>
      </p:sp>
    </p:spTree>
    <p:extLst>
      <p:ext uri="{BB962C8B-B14F-4D97-AF65-F5344CB8AC3E}">
        <p14:creationId xmlns="" xmlns:p14="http://schemas.microsoft.com/office/powerpoint/2010/main" val="2903921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1" presetClass="entr" presetSubtype="0" repeatCount="200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3000" fill="hold"/>
                                        <p:tgtEl>
                                          <p:spTgt spid="4"/>
                                        </p:tgtEl>
                                        <p:attrNameLst>
                                          <p:attrName>ppt_y</p:attrName>
                                        </p:attrNameLst>
                                      </p:cBhvr>
                                      <p:tavLst>
                                        <p:tav tm="0">
                                          <p:val>
                                            <p:strVal val="#ppt_y"/>
                                          </p:val>
                                        </p:tav>
                                        <p:tav tm="100000">
                                          <p:val>
                                            <p:strVal val="#ppt_y"/>
                                          </p:val>
                                        </p:tav>
                                      </p:tavLst>
                                    </p:anim>
                                    <p:anim calcmode="lin" valueType="num">
                                      <p:cBhvr>
                                        <p:cTn id="14" dur="3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3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7350" y="408992"/>
            <a:ext cx="5348562" cy="729209"/>
          </a:xfrm>
          <a:prstGeom prst="round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কিছু শব্দার্থ শিখে নিই</a:t>
            </a:r>
            <a:endParaRPr lang="en-US" sz="4000" dirty="0">
              <a:solidFill>
                <a:prstClr val="black"/>
              </a:solidFill>
              <a:latin typeface="NikoshBAN" pitchFamily="2" charset="0"/>
              <a:cs typeface="NikoshBAN" pitchFamily="2" charset="0"/>
            </a:endParaRPr>
          </a:p>
        </p:txBody>
      </p:sp>
      <p:sp>
        <p:nvSpPr>
          <p:cNvPr id="5" name="Rounded Rectangle 4"/>
          <p:cNvSpPr/>
          <p:nvPr/>
        </p:nvSpPr>
        <p:spPr>
          <a:xfrm>
            <a:off x="738845" y="1856503"/>
            <a:ext cx="2904906" cy="112221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anose="02000000000000000000" pitchFamily="2" charset="0"/>
                <a:cs typeface="NikoshBAN" panose="02000000000000000000" pitchFamily="2" charset="0"/>
              </a:rPr>
              <a:t>বিংশ </a:t>
            </a:r>
            <a:endParaRPr lang="en-US" sz="4000" b="1" dirty="0">
              <a:latin typeface="NikoshBAN" panose="02000000000000000000" pitchFamily="2" charset="0"/>
              <a:cs typeface="NikoshBAN" panose="02000000000000000000" pitchFamily="2" charset="0"/>
            </a:endParaRPr>
          </a:p>
        </p:txBody>
      </p:sp>
      <p:sp>
        <p:nvSpPr>
          <p:cNvPr id="6" name="Rounded Rectangle 5"/>
          <p:cNvSpPr/>
          <p:nvPr/>
        </p:nvSpPr>
        <p:spPr>
          <a:xfrm>
            <a:off x="8233444" y="1691475"/>
            <a:ext cx="3074879" cy="1267256"/>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বিশ বা কুড়ি</a:t>
            </a:r>
            <a:endParaRPr lang="en-US" sz="4000" b="1" dirty="0">
              <a:latin typeface="NikoshBAN" panose="02000000000000000000" pitchFamily="2" charset="0"/>
              <a:cs typeface="NikoshBAN" panose="02000000000000000000" pitchFamily="2" charset="0"/>
            </a:endParaRPr>
          </a:p>
        </p:txBody>
      </p:sp>
      <p:sp>
        <p:nvSpPr>
          <p:cNvPr id="7" name="Rounded Rectangle 6"/>
          <p:cNvSpPr/>
          <p:nvPr/>
        </p:nvSpPr>
        <p:spPr>
          <a:xfrm>
            <a:off x="735982" y="4464168"/>
            <a:ext cx="2937112" cy="1077643"/>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স্বাবলম্বী</a:t>
            </a:r>
            <a:endParaRPr lang="en-US" sz="4000" b="1" dirty="0">
              <a:latin typeface="NikoshBAN" panose="02000000000000000000" pitchFamily="2" charset="0"/>
              <a:cs typeface="NikoshBAN" panose="02000000000000000000" pitchFamily="2" charset="0"/>
            </a:endParaRPr>
          </a:p>
        </p:txBody>
      </p:sp>
      <p:sp>
        <p:nvSpPr>
          <p:cNvPr id="8" name="Rounded Rectangle 7"/>
          <p:cNvSpPr/>
          <p:nvPr/>
        </p:nvSpPr>
        <p:spPr>
          <a:xfrm>
            <a:off x="8316574" y="4277908"/>
            <a:ext cx="3074878" cy="1317119"/>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latin typeface="NikoshBAN" panose="02000000000000000000" pitchFamily="2" charset="0"/>
                <a:cs typeface="NikoshBAN" panose="02000000000000000000" pitchFamily="2" charset="0"/>
              </a:rPr>
              <a:t>স্ব অর্থ নিজ।যে নিজেই নিজের অবলম্বন</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491407" y="3868763"/>
            <a:ext cx="2952750" cy="21856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4491407" y="1405505"/>
            <a:ext cx="2883928"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0897774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042864" y="475070"/>
            <a:ext cx="3697402" cy="86493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জোড়ায় কাজ </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13" name="Rounded Rectangle 12"/>
          <p:cNvSpPr/>
          <p:nvPr/>
        </p:nvSpPr>
        <p:spPr>
          <a:xfrm>
            <a:off x="1686411" y="3934690"/>
            <a:ext cx="9023152" cy="1759563"/>
          </a:xfrm>
          <a:prstGeom prst="roundRect">
            <a:avLst/>
          </a:prstGeom>
          <a:solidFill>
            <a:srgbClr val="002060"/>
          </a:solidFill>
          <a:ln w="38100">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lvl="1" algn="ctr"/>
            <a:endPar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lvl="1" algn="ctr"/>
            <a:endPar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lvl="1" algn="ct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খণ্ড,অগ্রদূত,বিংশ ও স্বাবলম্বী শব্দগুলো দিয়ে একটি করে বাক্য গঠন কর।</a:t>
            </a:r>
          </a:p>
          <a:p>
            <a:pPr lvl="1" algn="ctr"/>
            <a:endPar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lvl="1" algn="ct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99709" y="1603239"/>
            <a:ext cx="2549236" cy="19615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3040079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circle(in)">
                                      <p:cBhvr>
                                        <p:cTn id="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54136" y="363791"/>
            <a:ext cx="3357349" cy="441594"/>
          </a:xfrm>
          <a:prstGeom prst="round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b="1" dirty="0" smtClean="0">
                <a:latin typeface="NikoshBAN" pitchFamily="2" charset="0"/>
                <a:cs typeface="NikoshBAN" pitchFamily="2" charset="0"/>
              </a:rPr>
              <a:t> </a:t>
            </a:r>
            <a:r>
              <a:rPr lang="bn-IN" sz="3200" b="1" dirty="0">
                <a:latin typeface="NikoshBAN" pitchFamily="2" charset="0"/>
                <a:cs typeface="NikoshBAN" pitchFamily="2" charset="0"/>
              </a:rPr>
              <a:t>বিষয়বস্তু </a:t>
            </a:r>
            <a:r>
              <a:rPr lang="bn-IN" sz="3200" b="1" dirty="0" smtClean="0">
                <a:latin typeface="NikoshBAN" pitchFamily="2" charset="0"/>
                <a:cs typeface="NikoshBAN" pitchFamily="2" charset="0"/>
              </a:rPr>
              <a:t>আলোচনা </a:t>
            </a:r>
            <a:endParaRPr lang="en-US" sz="3200" b="1" dirty="0">
              <a:latin typeface="NikoshBAN" pitchFamily="2" charset="0"/>
              <a:cs typeface="NikoshBAN" pitchFamily="2" charset="0"/>
            </a:endParaRPr>
          </a:p>
        </p:txBody>
      </p:sp>
      <p:sp>
        <p:nvSpPr>
          <p:cNvPr id="8" name="TextBox 7"/>
          <p:cNvSpPr txBox="1"/>
          <p:nvPr/>
        </p:nvSpPr>
        <p:spPr>
          <a:xfrm>
            <a:off x="750626" y="750794"/>
            <a:ext cx="10849970" cy="1569660"/>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বেগম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রোকেয়া</a:t>
            </a:r>
            <a:r>
              <a:rPr lang="en-US" sz="3200" b="1" dirty="0" smtClean="0">
                <a:latin typeface="NikoshBAN" panose="02000000000000000000" pitchFamily="2" charset="0"/>
                <a:cs typeface="NikoshBAN" panose="02000000000000000000" pitchFamily="2" charset="0"/>
              </a:rPr>
              <a:t> ১৮৮০ </a:t>
            </a:r>
            <a:r>
              <a:rPr lang="en-US" sz="3200" b="1" dirty="0" err="1" smtClean="0">
                <a:latin typeface="NikoshBAN" panose="02000000000000000000" pitchFamily="2" charset="0"/>
                <a:cs typeface="NikoshBAN" panose="02000000000000000000" pitchFamily="2" charset="0"/>
              </a:rPr>
              <a:t>সালে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রংপুর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জেলার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পায়রাবন্দ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জন্মগ্রহণ</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করেন।তাঁর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জহির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মোহাম্মদ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পায়রাবন্দ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বাড়িটি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ছিল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বিশাল</a:t>
            </a:r>
            <a:r>
              <a:rPr lang="en-US" sz="3200" b="1" dirty="0" smtClean="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বিঘা</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জমির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মাঝখানে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ছিল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বাড়িটি</a:t>
            </a:r>
            <a:r>
              <a:rPr lang="en-US" sz="3200" b="1" dirty="0" smtClean="0">
                <a:latin typeface="NikoshBAN" panose="02000000000000000000" pitchFamily="2" charset="0"/>
                <a:cs typeface="NikoshBAN" panose="02000000000000000000" pitchFamily="2" charset="0"/>
              </a:rPr>
              <a:t>।</a:t>
            </a:r>
            <a:endParaRPr lang="bn-BD" sz="3200" b="1" dirty="0" smtClean="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6271147" y="4501252"/>
            <a:ext cx="3517854"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88362" y="2535625"/>
            <a:ext cx="3531215" cy="18020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6271147" y="2520549"/>
            <a:ext cx="3517854" cy="1832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5">
            <a:extLst>
              <a:ext uri="{28A0092B-C50C-407E-A947-70E740481C1C}">
                <a14:useLocalDpi xmlns="" xmlns:a14="http://schemas.microsoft.com/office/drawing/2010/main"/>
              </a:ext>
            </a:extLst>
          </a:blip>
          <a:stretch>
            <a:fillRect/>
          </a:stretch>
        </p:blipFill>
        <p:spPr>
          <a:xfrm>
            <a:off x="2388363" y="4501251"/>
            <a:ext cx="3531214" cy="1743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40103276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607" y="904423"/>
            <a:ext cx="10331356" cy="1815882"/>
          </a:xfrm>
          <a:prstGeom prst="rect">
            <a:avLst/>
          </a:prstGeom>
          <a:noFill/>
        </p:spPr>
        <p:txBody>
          <a:bodyPr wrap="square" rtlCol="0">
            <a:spAutoFit/>
          </a:bodyPr>
          <a:lstStyle/>
          <a:p>
            <a:r>
              <a:rPr lang="bn-BD" sz="2800" b="1" dirty="0" smtClean="0">
                <a:latin typeface="NikoshBAN" panose="02000000000000000000" pitchFamily="2" charset="0"/>
                <a:cs typeface="NikoshBAN" panose="02000000000000000000" pitchFamily="2" charset="0"/>
              </a:rPr>
              <a:t>বেগম রোকেয়া সাখাওয়াত হোসেন বাংলাদেশের নারী-আন্দোলনের অগ্রদূত। রোকেয়া যে সময়ে জন্মগ্রহণ করেছিলেন সে সময়ে বাঙালি মুসলমান সমাজে শিক্ষার ব্যাপক প্রচলন ছিল না। ফলে মুসলমানরা শিক্ষা-দীক্ষা,চাকরি,সামাজিক প্রতিষ্ঠার দিক থেকে পিছিয়ে ছিল। পর্দা প্রথা কঠোরভাবে মানা হতো ।</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156346" y="3186545"/>
            <a:ext cx="3590570" cy="2918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93975" y="3186545"/>
            <a:ext cx="3514299" cy="2918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9588585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298" y="685489"/>
            <a:ext cx="10126639" cy="1569660"/>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১৮৯৮ সালে কিশোরী বয়সেই বিহারের ভাগলপুরের ডেপুটি ম্যাজিস্ট্রেট সৈয়দ সাখাওয়াত হোসেনের সঙ্গে রোকেয়ার বিয়ে হয়।স্বামীর সহযোগিতায় তিনি তাঁর পড়াশুনা চর্চা চালিয়ে যান।বাংলা,ইংরেজি ও উর্দু ভাষায় পারদর্শী হয়ে ওঠেন।</a:t>
            </a:r>
          </a:p>
        </p:txBody>
      </p:sp>
      <p:pic>
        <p:nvPicPr>
          <p:cNvPr id="5" name="Picture 4"/>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879677" y="2661312"/>
            <a:ext cx="6338553" cy="3439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8772209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707" y="818865"/>
            <a:ext cx="10126639" cy="1815882"/>
          </a:xfrm>
          <a:prstGeom prst="rect">
            <a:avLst/>
          </a:prstGeom>
          <a:noFill/>
        </p:spPr>
        <p:txBody>
          <a:bodyPr wrap="square" rtlCol="0">
            <a:spAutoFit/>
          </a:bodyPr>
          <a:lstStyle/>
          <a:p>
            <a:r>
              <a:rPr lang="bn-BD" sz="2800" b="1" dirty="0" smtClean="0">
                <a:latin typeface="NikoshBAN" panose="02000000000000000000" pitchFamily="2" charset="0"/>
                <a:cs typeface="NikoshBAN" panose="02000000000000000000" pitchFamily="2" charset="0"/>
              </a:rPr>
              <a:t>সাহিত্যিক হিসেবে তাঁর আত্নপ্রকাশ ঘটে ১৯০২ সালে। ১৯০৫ সালে প্রথম ইংরেজি রচনা ‘সুলতানাজ ড্রিম’ মাদ্রাজ থেকে প্রকাশিত একটি পত্রিকায় ছাপা হয়। ১৯০৯ সালে সৈয়দ সাখাওয়াত হোসেন মারা যান। রোকেয়া ভাগলপুরে তাঁর নামে সাখাওয়াত মেমোরিয়াল গার্লস স্কুল প্রতিষ্ঠা করেন। ১৯১১ সালে এই স্কুলটি তিনি কলকাতায় স্থানান্তর করেন।</a:t>
            </a:r>
          </a:p>
        </p:txBody>
      </p:sp>
      <p:pic>
        <p:nvPicPr>
          <p:cNvPr id="3" name="Picture 2"/>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866029" y="3043451"/>
            <a:ext cx="6550926" cy="31080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78031847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582" y="775636"/>
            <a:ext cx="10273424" cy="1569660"/>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রোকেয়া বাঙালি মুসলমান মেয়েদের শিক্ষিত করার জন্য স্কুল প্রতিষ্ঠা করেন ,ঘরে ঘরে গিয়ে মেয়েদের শিক্ষার আলো পৌঁছানোর ব্যাপারে তিনি ছিলেন একজন নিরলস পরিশ্রমী কর্মী। তাঁর অক্লান্ত প্রচেষ্টার ফলে নারীশিক্ষার অগ্রগতি সূচিত হয়।</a:t>
            </a:r>
          </a:p>
        </p:txBody>
      </p:sp>
      <p:pic>
        <p:nvPicPr>
          <p:cNvPr id="3" name="Picture 2"/>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972973" y="2658115"/>
            <a:ext cx="6374642" cy="3114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9655082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443" y="1158492"/>
            <a:ext cx="7671283" cy="4093428"/>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বেগম রোকেয়ার প্রকাশিত পাঁচটি বইয়ের সংখ্যাঃ</a:t>
            </a:r>
            <a:endParaRPr lang="bn-BD" sz="3200" b="1"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‘মতিচূর’ ১ম খন্ড (১৯০৪) </a:t>
            </a: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‘সুলতানাজ ড্রিম’ (১৯০৮)</a:t>
            </a: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‘মতিচূর’ </a:t>
            </a:r>
            <a:r>
              <a:rPr lang="bn-BD" sz="3200" b="1" dirty="0" smtClean="0">
                <a:latin typeface="NikoshBAN" panose="02000000000000000000" pitchFamily="2" charset="0"/>
                <a:cs typeface="NikoshBAN" panose="02000000000000000000" pitchFamily="2" charset="0"/>
              </a:rPr>
              <a:t>২য় খন্ড </a:t>
            </a:r>
            <a:r>
              <a:rPr lang="bn-BD" sz="3200" b="1" dirty="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১৯২২)</a:t>
            </a: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‘পদ্মরাগ’ (১৯২৪)  ও</a:t>
            </a: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অবরোধবাসিনী (১৯৩১)</a:t>
            </a:r>
          </a:p>
          <a:p>
            <a:endParaRPr lang="bn-BD" sz="3200" b="1"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endParaRPr lang="bn-BD" sz="3200" dirty="0" smtClean="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902343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iterate type="wd">
                                    <p:tmPct val="10000"/>
                                  </p:iterate>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iterate type="wd">
                                    <p:tmPct val="10000"/>
                                  </p:iterate>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iterate type="wd">
                                    <p:tmPct val="10000"/>
                                  </p:iterate>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iterate type="wd">
                                    <p:tmPct val="10000"/>
                                  </p:iterate>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51379" y="858241"/>
            <a:ext cx="10058402" cy="2062103"/>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বিংশ শতাব্দীর সূচনায় তিনি দুইভাবে নারীদের মুক্তির পথ দেখেছিলেন।</a:t>
            </a:r>
          </a:p>
          <a:p>
            <a:endParaRPr lang="bn-BD" sz="3200" b="1"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মেয়েদের জন্য স্কুল স্থাপন করে</a:t>
            </a:r>
          </a:p>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নিজের রচনায় নারী মুক্তির দিক নির্দেশনা দিয়ে। </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38985" y="3357349"/>
            <a:ext cx="5841242" cy="2756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0009638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28047"/>
            <a:ext cx="10183091"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তিনি ১৯৩২ সালের ৯ ডিসেম্বর কলকাতায় মৃত্যুবরণ করেন।</a:t>
            </a:r>
            <a:endParaRPr lang="en-US" sz="4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14902" y="2480550"/>
            <a:ext cx="4258101" cy="3033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57937" y="2480551"/>
            <a:ext cx="4137191" cy="3033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8403476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3787567" y="687584"/>
            <a:ext cx="4332851" cy="928468"/>
          </a:xfrm>
          <a:prstGeom prst="ribbon2">
            <a:avLst/>
          </a:prstGeom>
          <a:noFill/>
          <a:ln w="19050" cap="flat" cmpd="sng" algn="ctr">
            <a:noFill/>
            <a:prstDash val="solid"/>
            <a:miter lim="800000"/>
          </a:ln>
        </p:spPr>
        <p:style>
          <a:lnRef idx="1">
            <a:schemeClr val="accent2"/>
          </a:lnRef>
          <a:fillRef idx="2">
            <a:schemeClr val="accent2"/>
          </a:fillRef>
          <a:effectRef idx="1">
            <a:schemeClr val="accent2"/>
          </a:effectRef>
          <a:fontRef idx="minor">
            <a:schemeClr val="dk1"/>
          </a:fontRef>
        </p:style>
        <p:txBody>
          <a:bodyPr rtlCol="0" anchor="ctr">
            <a:normAutofit fontScale="7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0000"/>
              </a:lnSpc>
              <a:spcBef>
                <a:spcPts val="0"/>
              </a:spcBef>
              <a:defRPr/>
            </a:pPr>
            <a:r>
              <a:rPr lang="bn-IN" sz="6000" b="1" kern="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bn-IN" sz="5400" b="1" kern="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54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Content Placeholder 3"/>
          <p:cNvSpPr txBox="1">
            <a:spLocks/>
          </p:cNvSpPr>
          <p:nvPr/>
        </p:nvSpPr>
        <p:spPr>
          <a:xfrm>
            <a:off x="652377" y="3427131"/>
            <a:ext cx="4834433" cy="2327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800" dirty="0" err="1" smtClean="0">
                <a:ln>
                  <a:solidFill>
                    <a:schemeClr val="tx1"/>
                  </a:solidFill>
                </a:ln>
                <a:latin typeface="NikoshBAN" panose="02000000000000000000" pitchFamily="2" charset="0"/>
                <a:cs typeface="NikoshBAN" panose="02000000000000000000" pitchFamily="2" charset="0"/>
              </a:rPr>
              <a:t>উম্মে</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সালমা</a:t>
            </a:r>
            <a:endParaRPr lang="bn-BD" sz="28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r>
              <a:rPr lang="bn-BD" sz="2800" dirty="0" smtClean="0">
                <a:ln>
                  <a:solidFill>
                    <a:schemeClr val="tx1"/>
                  </a:solidFill>
                </a:ln>
                <a:latin typeface="NikoshBAN" panose="02000000000000000000" pitchFamily="2" charset="0"/>
                <a:cs typeface="NikoshBAN" panose="02000000000000000000" pitchFamily="2" charset="0"/>
              </a:rPr>
              <a:t>সহকারী শিক্ষক</a:t>
            </a:r>
            <a:endParaRPr lang="en-US" sz="28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r>
              <a:rPr lang="en-US" sz="2800" dirty="0" err="1" smtClean="0">
                <a:ln>
                  <a:solidFill>
                    <a:schemeClr val="tx1"/>
                  </a:solidFill>
                </a:ln>
                <a:latin typeface="NikoshBAN" panose="02000000000000000000" pitchFamily="2" charset="0"/>
                <a:cs typeface="NikoshBAN" panose="02000000000000000000" pitchFamily="2" charset="0"/>
              </a:rPr>
              <a:t>বামিশা</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হাজী</a:t>
            </a:r>
            <a:r>
              <a:rPr lang="en-US" sz="2800" dirty="0" smtClean="0">
                <a:ln>
                  <a:solidFill>
                    <a:schemeClr val="tx1"/>
                  </a:solidFill>
                </a:ln>
                <a:latin typeface="NikoshBAN" panose="02000000000000000000" pitchFamily="2" charset="0"/>
                <a:cs typeface="NikoshBAN" panose="02000000000000000000" pitchFamily="2" charset="0"/>
              </a:rPr>
              <a:t> এ </a:t>
            </a:r>
            <a:r>
              <a:rPr lang="en-US" sz="2800" dirty="0" err="1" smtClean="0">
                <a:ln>
                  <a:solidFill>
                    <a:schemeClr val="tx1"/>
                  </a:solidFill>
                </a:ln>
                <a:latin typeface="NikoshBAN" panose="02000000000000000000" pitchFamily="2" charset="0"/>
                <a:cs typeface="NikoshBAN" panose="02000000000000000000" pitchFamily="2" charset="0"/>
              </a:rPr>
              <a:t>এ</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উচ্চ</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বিদ্যালয়</a:t>
            </a:r>
            <a:endParaRPr lang="en-US" sz="28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r>
              <a:rPr lang="en-US" sz="2800" dirty="0" err="1" smtClean="0">
                <a:ln>
                  <a:solidFill>
                    <a:schemeClr val="tx1"/>
                  </a:solidFill>
                </a:ln>
                <a:latin typeface="NikoshBAN" panose="02000000000000000000" pitchFamily="2" charset="0"/>
                <a:cs typeface="NikoshBAN" panose="02000000000000000000" pitchFamily="2" charset="0"/>
              </a:rPr>
              <a:t>কুমিল্লা</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সদর</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দক্ষিণ</a:t>
            </a:r>
            <a:r>
              <a:rPr lang="en-US" sz="2800" dirty="0" smtClean="0">
                <a:ln>
                  <a:solidFill>
                    <a:schemeClr val="tx1"/>
                  </a:solidFill>
                </a:ln>
                <a:latin typeface="NikoshBAN" panose="02000000000000000000" pitchFamily="2" charset="0"/>
                <a:cs typeface="NikoshBAN" panose="02000000000000000000" pitchFamily="2" charset="0"/>
              </a:rPr>
              <a:t>, </a:t>
            </a:r>
            <a:r>
              <a:rPr lang="en-US" sz="2800" dirty="0" err="1" smtClean="0">
                <a:ln>
                  <a:solidFill>
                    <a:schemeClr val="tx1"/>
                  </a:solidFill>
                </a:ln>
                <a:latin typeface="NikoshBAN" panose="02000000000000000000" pitchFamily="2" charset="0"/>
                <a:cs typeface="NikoshBAN" panose="02000000000000000000" pitchFamily="2" charset="0"/>
              </a:rPr>
              <a:t>কুমিল্লা</a:t>
            </a:r>
            <a:r>
              <a:rPr lang="en-US" sz="2800" dirty="0" smtClean="0">
                <a:ln>
                  <a:solidFill>
                    <a:schemeClr val="tx1"/>
                  </a:solidFill>
                </a:ln>
                <a:latin typeface="NikoshBAN" panose="02000000000000000000" pitchFamily="2" charset="0"/>
                <a:cs typeface="NikoshBAN" panose="02000000000000000000" pitchFamily="2" charset="0"/>
              </a:rPr>
              <a:t>।</a:t>
            </a:r>
          </a:p>
          <a:p>
            <a:pPr marL="342900" lvl="1" indent="0">
              <a:buFont typeface="Arial" panose="020B0604020202020204" pitchFamily="34" charset="0"/>
              <a:buNone/>
            </a:pPr>
            <a:r>
              <a:rPr lang="en-US" sz="3200" dirty="0" smtClean="0">
                <a:ln>
                  <a:solidFill>
                    <a:schemeClr val="tx1"/>
                  </a:solidFill>
                </a:ln>
                <a:latin typeface="NikoshBAN" panose="02000000000000000000" pitchFamily="2" charset="0"/>
                <a:cs typeface="NikoshBAN" panose="02000000000000000000" pitchFamily="2" charset="0"/>
              </a:rPr>
              <a:t>E-mail: </a:t>
            </a:r>
            <a:r>
              <a:rPr lang="en-US" sz="3200" dirty="0" smtClean="0">
                <a:ln>
                  <a:solidFill>
                    <a:schemeClr val="tx1"/>
                  </a:solidFill>
                </a:ln>
                <a:latin typeface="NikoshBAN" panose="02000000000000000000" pitchFamily="2" charset="0"/>
                <a:cs typeface="NikoshBAN" panose="02000000000000000000" pitchFamily="2" charset="0"/>
                <a:hlinkClick r:id="rId2"/>
              </a:rPr>
              <a:t>skabir081@gmail.com</a:t>
            </a:r>
            <a:endParaRPr lang="en-US" sz="32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endParaRPr lang="en-US" sz="32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r>
              <a:rPr lang="bn-BD" sz="2400" dirty="0" smtClean="0">
                <a:ln>
                  <a:solidFill>
                    <a:schemeClr val="tx1"/>
                  </a:solidFill>
                </a:ln>
                <a:latin typeface="NikoshBAN" panose="02000000000000000000" pitchFamily="2" charset="0"/>
                <a:cs typeface="NikoshBAN" panose="02000000000000000000" pitchFamily="2" charset="0"/>
              </a:rPr>
              <a:t>  </a:t>
            </a:r>
          </a:p>
          <a:p>
            <a:pPr marL="0" indent="0">
              <a:buNone/>
            </a:pPr>
            <a:r>
              <a:rPr lang="bn-BD" sz="2400" dirty="0" smtClean="0">
                <a:ln>
                  <a:solidFill>
                    <a:schemeClr val="tx1"/>
                  </a:solidFill>
                </a:ln>
                <a:latin typeface="NikoshBAN" panose="02000000000000000000" pitchFamily="2" charset="0"/>
                <a:cs typeface="NikoshBAN" panose="02000000000000000000" pitchFamily="2" charset="0"/>
              </a:rPr>
              <a:t>E-mail</a:t>
            </a:r>
            <a:r>
              <a:rPr lang="bn-BD" sz="2400" dirty="0" smtClean="0">
                <a:ln>
                  <a:solidFill>
                    <a:schemeClr val="tx1"/>
                  </a:solidFill>
                </a:ln>
                <a:latin typeface="Times New Roman" panose="02020603050405020304" pitchFamily="18" charset="0"/>
                <a:cs typeface="NikoshBAN" panose="02000000000000000000" pitchFamily="2" charset="0"/>
              </a:rPr>
              <a:t>: </a:t>
            </a:r>
            <a:r>
              <a:rPr lang="bn-BD" sz="2400" dirty="0" smtClean="0">
                <a:ln>
                  <a:solidFill>
                    <a:schemeClr val="tx1"/>
                  </a:solidFill>
                </a:ln>
                <a:latin typeface="Times New Roman" panose="02020603050405020304" pitchFamily="18" charset="0"/>
              </a:rPr>
              <a:t>shiuly17bd@gmail.com</a:t>
            </a:r>
            <a:endParaRPr lang="en-US" sz="2400" dirty="0">
              <a:ln>
                <a:solidFill>
                  <a:schemeClr val="tx1"/>
                </a:solidFill>
              </a:ln>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113840" y="604738"/>
            <a:ext cx="2278038" cy="242622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123808" y="3337339"/>
            <a:ext cx="4258101" cy="3046988"/>
          </a:xfrm>
          <a:prstGeom prst="rect">
            <a:avLst/>
          </a:prstGeom>
        </p:spPr>
        <p:txBody>
          <a:bodyPr wrap="square">
            <a:spAutoFit/>
          </a:bodyPr>
          <a:lstStyle/>
          <a:p>
            <a:pPr algn="ct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শ্রেণিঃসপ্তম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১ম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২২/০৪/২০২১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5987329" y="1578843"/>
            <a:ext cx="162749" cy="4921027"/>
            <a:chOff x="6109646" y="1733827"/>
            <a:chExt cx="162749" cy="4921027"/>
          </a:xfrm>
        </p:grpSpPr>
        <p:grpSp>
          <p:nvGrpSpPr>
            <p:cNvPr id="10" name="Group 9"/>
            <p:cNvGrpSpPr/>
            <p:nvPr/>
          </p:nvGrpSpPr>
          <p:grpSpPr>
            <a:xfrm>
              <a:off x="6109646" y="1733827"/>
              <a:ext cx="152249" cy="4851367"/>
              <a:chOff x="5780586" y="1458737"/>
              <a:chExt cx="195003" cy="5285842"/>
            </a:xfrm>
          </p:grpSpPr>
          <p:cxnSp>
            <p:nvCxnSpPr>
              <p:cNvPr id="13" name="Straight Connector 12"/>
              <p:cNvCxnSpPr/>
              <p:nvPr/>
            </p:nvCxnSpPr>
            <p:spPr>
              <a:xfrm>
                <a:off x="5874911" y="1458737"/>
                <a:ext cx="0" cy="5285842"/>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780586" y="22770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5975589" y="22503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1" name="Oval 10"/>
            <p:cNvSpPr/>
            <p:nvPr/>
          </p:nvSpPr>
          <p:spPr>
            <a:xfrm>
              <a:off x="6120146" y="1733827"/>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sp>
          <p:nvSpPr>
            <p:cNvPr id="12" name="Oval 11"/>
            <p:cNvSpPr/>
            <p:nvPr/>
          </p:nvSpPr>
          <p:spPr>
            <a:xfrm>
              <a:off x="6117673" y="6528959"/>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grpSp>
      <p:pic>
        <p:nvPicPr>
          <p:cNvPr id="16" name="Picture 15" descr="20210412_154506 (1).png"/>
          <p:cNvPicPr>
            <a:picLocks noChangeAspect="1"/>
          </p:cNvPicPr>
          <p:nvPr/>
        </p:nvPicPr>
        <p:blipFill>
          <a:blip r:embed="rId4"/>
          <a:stretch>
            <a:fillRect/>
          </a:stretch>
        </p:blipFill>
        <p:spPr>
          <a:xfrm>
            <a:off x="1870365" y="825211"/>
            <a:ext cx="2022762" cy="2430607"/>
          </a:xfrm>
          <a:prstGeom prst="rect">
            <a:avLst/>
          </a:prstGeom>
        </p:spPr>
      </p:pic>
    </p:spTree>
    <p:extLst>
      <p:ext uri="{BB962C8B-B14F-4D97-AF65-F5344CB8AC3E}">
        <p14:creationId xmlns="" xmlns:p14="http://schemas.microsoft.com/office/powerpoint/2010/main" val="12818376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75361" y="932602"/>
            <a:ext cx="4552355" cy="1123678"/>
          </a:xfrm>
          <a:prstGeom prst="roundRect">
            <a:avLst/>
          </a:prstGeom>
          <a:ln/>
        </p:spPr>
        <p:style>
          <a:lnRef idx="2">
            <a:schemeClr val="accent5"/>
          </a:lnRef>
          <a:fillRef idx="1">
            <a:schemeClr val="lt1"/>
          </a:fillRef>
          <a:effectRef idx="0">
            <a:schemeClr val="accent5"/>
          </a:effectRef>
          <a:fontRef idx="minor">
            <a:schemeClr val="dk1"/>
          </a:fontRef>
        </p:style>
        <p:txBody>
          <a:bodyPr wrap="square" lIns="91410" tIns="45705" rIns="91410" bIns="45705">
            <a:spAutoFit/>
          </a:bodyPr>
          <a:lstStyle/>
          <a:p>
            <a:pPr algn="ctr"/>
            <a:r>
              <a:rPr lang="bn-BD" sz="60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দলগত কাজ </a:t>
            </a:r>
            <a:r>
              <a:rPr lang="bn-IN" sz="60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endParaRPr lang="en-US" sz="6000" b="1" dirty="0">
              <a:ln w="1905"/>
              <a:solidFill>
                <a:prstClr val="black"/>
              </a:solidFill>
              <a:effectLst>
                <a:innerShdw blurRad="69850" dist="43180" dir="5400000">
                  <a:srgbClr val="000000">
                    <a:alpha val="65000"/>
                  </a:srgbClr>
                </a:innerShdw>
              </a:effectLst>
            </a:endParaRPr>
          </a:p>
        </p:txBody>
      </p:sp>
      <p:sp>
        <p:nvSpPr>
          <p:cNvPr id="5" name="TextBox 4"/>
          <p:cNvSpPr txBox="1"/>
          <p:nvPr/>
        </p:nvSpPr>
        <p:spPr>
          <a:xfrm>
            <a:off x="1387106" y="3435296"/>
            <a:ext cx="9635319" cy="2369880"/>
          </a:xfrm>
          <a:prstGeom prst="rect">
            <a:avLst/>
          </a:prstGeom>
          <a:solidFill>
            <a:srgbClr val="002060"/>
          </a:solidFill>
          <a:ln w="57150">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b="1" dirty="0" smtClean="0">
                <a:ln>
                  <a:solidFill>
                    <a:srgbClr val="FFFF00"/>
                  </a:solidFill>
                </a:ln>
                <a:solidFill>
                  <a:schemeClr val="accent4"/>
                </a:solidFill>
                <a:latin typeface="NikoshBAN" pitchFamily="2" charset="0"/>
                <a:cs typeface="NikoshBAN" pitchFamily="2" charset="0"/>
              </a:rPr>
              <a:t>                               </a:t>
            </a:r>
            <a:r>
              <a:rPr lang="en-US" sz="4000" b="1" dirty="0" smtClean="0">
                <a:ln>
                  <a:solidFill>
                    <a:srgbClr val="FFFF00"/>
                  </a:solidFill>
                </a:ln>
                <a:solidFill>
                  <a:schemeClr val="accent4"/>
                </a:solidFill>
                <a:latin typeface="NikoshBAN" pitchFamily="2" charset="0"/>
                <a:cs typeface="NikoshBAN" pitchFamily="2" charset="0"/>
              </a:rPr>
              <a:t>ক-</a:t>
            </a:r>
            <a:r>
              <a:rPr lang="en-US" sz="4000" b="1" dirty="0" err="1" smtClean="0">
                <a:ln>
                  <a:solidFill>
                    <a:srgbClr val="FFFF00"/>
                  </a:solidFill>
                </a:ln>
                <a:solidFill>
                  <a:schemeClr val="accent4"/>
                </a:solidFill>
                <a:latin typeface="NikoshBAN" pitchFamily="2" charset="0"/>
                <a:cs typeface="NikoshBAN" pitchFamily="2" charset="0"/>
              </a:rPr>
              <a:t>দল</a:t>
            </a:r>
            <a:endParaRPr lang="en-US" sz="4000" b="1" dirty="0">
              <a:ln>
                <a:solidFill>
                  <a:srgbClr val="FFFF00"/>
                </a:solidFill>
              </a:ln>
              <a:solidFill>
                <a:schemeClr val="accent4"/>
              </a:solidFill>
              <a:latin typeface="NikoshBAN" pitchFamily="2" charset="0"/>
              <a:cs typeface="NikoshBAN" pitchFamily="2" charset="0"/>
            </a:endParaRPr>
          </a:p>
          <a:p>
            <a:r>
              <a:rPr lang="bn-BD" sz="3600" b="1" dirty="0" smtClean="0">
                <a:latin typeface="NikoshBAN" pitchFamily="2" charset="0"/>
                <a:cs typeface="NikoshBAN" pitchFamily="2" charset="0"/>
              </a:rPr>
              <a:t>  </a:t>
            </a: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রোকেয়াকে নারীশিক্ষার অগ্রদূত বলা হয় কেন?</a:t>
            </a:r>
            <a:endParaRPr lang="bn-BD" sz="3600" b="1" dirty="0" smtClean="0">
              <a:latin typeface="NikoshBAN" pitchFamily="2" charset="0"/>
              <a:cs typeface="NikoshBAN" pitchFamily="2" charset="0"/>
            </a:endParaRPr>
          </a:p>
          <a:p>
            <a:r>
              <a:rPr lang="bn-BD" sz="3600" dirty="0" smtClean="0">
                <a:ln>
                  <a:solidFill>
                    <a:srgbClr val="FFFF00"/>
                  </a:solidFill>
                </a:ln>
                <a:solidFill>
                  <a:srgbClr val="FFFF00"/>
                </a:solidFill>
                <a:latin typeface="NikoshBAN" pitchFamily="2" charset="0"/>
                <a:cs typeface="NikoshBAN" pitchFamily="2" charset="0"/>
              </a:rPr>
              <a:t>                                   খ-দল</a:t>
            </a:r>
            <a:r>
              <a:rPr lang="bn-BD" sz="3600" u="sng" dirty="0" smtClean="0">
                <a:ln>
                  <a:solidFill>
                    <a:srgbClr val="FFFF00"/>
                  </a:solidFill>
                </a:ln>
                <a:solidFill>
                  <a:srgbClr val="FFFF00"/>
                </a:solidFill>
                <a:latin typeface="NikoshBAN" pitchFamily="2" charset="0"/>
                <a:cs typeface="NikoshBAN" pitchFamily="2" charset="0"/>
              </a:rPr>
              <a:t> </a:t>
            </a:r>
            <a:r>
              <a:rPr lang="bn-BD" sz="3600" dirty="0" smtClean="0">
                <a:ln>
                  <a:solidFill>
                    <a:srgbClr val="FFFF00"/>
                  </a:solidFill>
                </a:ln>
                <a:solidFill>
                  <a:srgbClr val="FFFF00"/>
                </a:solidFill>
                <a:latin typeface="NikoshBAN" pitchFamily="2" charset="0"/>
                <a:cs typeface="NikoshBAN" pitchFamily="2" charset="0"/>
              </a:rPr>
              <a:t> </a:t>
            </a:r>
            <a:endParaRPr lang="bn-BD" sz="3200" dirty="0" smtClean="0">
              <a:ln>
                <a:solidFill>
                  <a:srgbClr val="FFFF00"/>
                </a:solidFill>
              </a:ln>
              <a:solidFill>
                <a:srgbClr val="FFFF00"/>
              </a:solidFill>
              <a:latin typeface="NikoshBAN" pitchFamily="2" charset="0"/>
              <a:cs typeface="NikoshBAN" pitchFamily="2" charset="0"/>
            </a:endParaRPr>
          </a:p>
          <a:p>
            <a:r>
              <a:rPr lang="bn-BD" sz="3600" b="1" dirty="0" smtClean="0">
                <a:latin typeface="NikoshBAN" pitchFamily="2" charset="0"/>
                <a:cs typeface="NikoshBAN" pitchFamily="2" charset="0"/>
              </a:rPr>
              <a:t>  </a:t>
            </a: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বেগম রোকেয়া কীভাবে বাংলা ও ইংরেজি শিক্ষা লাভ করেছিলেন?</a:t>
            </a:r>
            <a:endParaRPr lang="bn-BD"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130652671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230" y="1186366"/>
            <a:ext cx="10044752" cy="26405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b="1" dirty="0">
                <a:solidFill>
                  <a:prstClr val="black"/>
                </a:solidFill>
                <a:latin typeface="NikoshBAN" pitchFamily="2" charset="0"/>
                <a:cs typeface="NikoshBAN" pitchFamily="2" charset="0"/>
              </a:rPr>
              <a:t>৩</a:t>
            </a:r>
            <a:r>
              <a:rPr lang="bn-BD" sz="3200" b="1" dirty="0" smtClean="0">
                <a:solidFill>
                  <a:prstClr val="black"/>
                </a:solidFill>
                <a:latin typeface="NikoshBAN" pitchFamily="2" charset="0"/>
                <a:cs typeface="NikoshBAN" pitchFamily="2" charset="0"/>
              </a:rPr>
              <a:t>। রোকেয়াকে উপমহাদেশের একজন ‘দূরদৃষ্টি সম্পন্ন মানুষ’ বলার কারণ তিনি-</a:t>
            </a:r>
            <a:endParaRPr lang="bn-IN" sz="3200" b="1" dirty="0">
              <a:latin typeface="NikoshBAN" panose="02000000000000000000" pitchFamily="2" charset="0"/>
              <a:cs typeface="NikoshBAN" panose="02000000000000000000" pitchFamily="2" charset="0"/>
            </a:endParaRPr>
          </a:p>
          <a:p>
            <a:r>
              <a:rPr lang="bn-BD" sz="3200" b="1" dirty="0" smtClean="0">
                <a:solidFill>
                  <a:prstClr val="black"/>
                </a:solidFill>
                <a:latin typeface="NikoshBAN" pitchFamily="2" charset="0"/>
                <a:cs typeface="NikoshBAN" pitchFamily="2" charset="0"/>
              </a:rPr>
              <a:t> </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i</a:t>
            </a:r>
            <a:r>
              <a:rPr lang="en-US" sz="3200" b="1" dirty="0" smtClean="0">
                <a:solidFill>
                  <a:prstClr val="black"/>
                </a:solidFill>
                <a:latin typeface="NikoshBAN" pitchFamily="2" charset="0"/>
                <a:cs typeface="NikoshBAN" pitchFamily="2" charset="0"/>
              </a:rPr>
              <a:t>.</a:t>
            </a:r>
            <a:r>
              <a:rPr lang="bn-IN"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শিক্ষার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গুরত্ব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বুঝতে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পেরেছিলেন</a:t>
            </a:r>
            <a:endParaRPr lang="bn-IN" sz="3200" b="1" dirty="0">
              <a:latin typeface="NikoshBAN" panose="02000000000000000000" pitchFamily="2" charset="0"/>
              <a:cs typeface="NikoshBAN" panose="02000000000000000000" pitchFamily="2" charset="0"/>
            </a:endParaRPr>
          </a:p>
          <a:p>
            <a:r>
              <a:rPr lang="bn-BD" sz="3200" b="1" dirty="0" smtClean="0">
                <a:solidFill>
                  <a:prstClr val="black"/>
                </a:solidFill>
                <a:latin typeface="NikoshBAN" pitchFamily="2" charset="0"/>
                <a:cs typeface="NikoshBAN" pitchFamily="2" charset="0"/>
              </a:rPr>
              <a:t> </a:t>
            </a:r>
            <a:r>
              <a:rPr lang="en-US" sz="3200" b="1" dirty="0" smtClean="0">
                <a:solidFill>
                  <a:prstClr val="black"/>
                </a:solidFill>
                <a:latin typeface="NikoshBAN" pitchFamily="2" charset="0"/>
                <a:cs typeface="NikoshBAN" pitchFamily="2" charset="0"/>
              </a:rPr>
              <a:t>ii</a:t>
            </a:r>
            <a:r>
              <a:rPr lang="bn-BD" sz="3200" b="1" dirty="0" smtClean="0">
                <a:solidFill>
                  <a:prstClr val="black"/>
                </a:solidFill>
                <a:latin typeface="NikoshBAN" pitchFamily="2" charset="0"/>
                <a:cs typeface="NikoshBAN" pitchFamily="2" charset="0"/>
              </a:rPr>
              <a:t>.</a:t>
            </a:r>
            <a:r>
              <a:rPr lang="bn-IN"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আঞ্জুমানে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খাওয়াতিনে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ইসলাম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প্রতিষ্ঠা</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করেছিলেন</a:t>
            </a:r>
            <a:endParaRPr lang="en-US" sz="3200" b="1" dirty="0" smtClean="0">
              <a:latin typeface="NikoshBAN" panose="02000000000000000000" pitchFamily="2" charset="0"/>
              <a:cs typeface="NikoshBAN" panose="02000000000000000000" pitchFamily="2" charset="0"/>
            </a:endParaRPr>
          </a:p>
          <a:p>
            <a:r>
              <a:rPr lang="en-US" sz="3200" b="1" dirty="0" smtClean="0">
                <a:solidFill>
                  <a:prstClr val="black"/>
                </a:solidFill>
                <a:latin typeface="NikoshBAN" pitchFamily="2" charset="0"/>
                <a:cs typeface="NikoshBAN" pitchFamily="2" charset="0"/>
              </a:rPr>
              <a:t>iii</a:t>
            </a:r>
            <a:r>
              <a:rPr lang="bn-BD" sz="3200" b="1" dirty="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নারীদের ঘরে বন্দি থাকতে বলেছিলেন</a:t>
            </a:r>
          </a:p>
          <a:p>
            <a:r>
              <a:rPr lang="bn-BD" sz="3200" b="1" dirty="0" smtClean="0">
                <a:solidFill>
                  <a:prstClr val="black"/>
                </a:solidFill>
                <a:latin typeface="NikoshBAN" pitchFamily="2" charset="0"/>
                <a:cs typeface="NikoshBAN" pitchFamily="2" charset="0"/>
              </a:rPr>
              <a:t> নিচের </a:t>
            </a:r>
            <a:r>
              <a:rPr lang="bn-BD" sz="3200" b="1" dirty="0">
                <a:solidFill>
                  <a:prstClr val="black"/>
                </a:solidFill>
                <a:latin typeface="NikoshBAN" pitchFamily="2" charset="0"/>
                <a:cs typeface="NikoshBAN" pitchFamily="2" charset="0"/>
              </a:rPr>
              <a:t>কোনটি </a:t>
            </a:r>
            <a:r>
              <a:rPr lang="bn-BD" sz="3200" b="1" dirty="0" smtClean="0">
                <a:solidFill>
                  <a:prstClr val="black"/>
                </a:solidFill>
                <a:latin typeface="NikoshBAN" pitchFamily="2" charset="0"/>
                <a:cs typeface="NikoshBAN" pitchFamily="2" charset="0"/>
              </a:rPr>
              <a:t>সঠিক ?</a:t>
            </a:r>
            <a:endParaRPr lang="bn-BD" sz="3200" b="1" dirty="0">
              <a:solidFill>
                <a:prstClr val="black"/>
              </a:solidFill>
              <a:latin typeface="NikoshBAN" pitchFamily="2" charset="0"/>
              <a:cs typeface="NikoshBAN" pitchFamily="2" charset="0"/>
            </a:endParaRPr>
          </a:p>
        </p:txBody>
      </p:sp>
      <p:sp>
        <p:nvSpPr>
          <p:cNvPr id="4" name="Multiply 3"/>
          <p:cNvSpPr/>
          <p:nvPr/>
        </p:nvSpPr>
        <p:spPr>
          <a:xfrm>
            <a:off x="9345473" y="43434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2743200" y="4164329"/>
            <a:ext cx="2209800" cy="7124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b="1" dirty="0">
                <a:solidFill>
                  <a:prstClr val="black"/>
                </a:solidFill>
                <a:latin typeface="NikoshBAN" pitchFamily="2" charset="0"/>
                <a:cs typeface="NikoshBAN" pitchFamily="2" charset="0"/>
              </a:rPr>
              <a:t>(ক) </a:t>
            </a:r>
            <a:r>
              <a:rPr lang="en-US" sz="3200" b="1" dirty="0" err="1">
                <a:solidFill>
                  <a:prstClr val="black"/>
                </a:solidFill>
                <a:latin typeface="NikoshBAN" pitchFamily="2" charset="0"/>
                <a:cs typeface="NikoshBAN" pitchFamily="2" charset="0"/>
              </a:rPr>
              <a:t>i</a:t>
            </a:r>
            <a:r>
              <a:rPr lang="bn-BD" sz="3200" b="1" dirty="0">
                <a:solidFill>
                  <a:prstClr val="black"/>
                </a:solidFill>
                <a:latin typeface="NikoshBAN" pitchFamily="2" charset="0"/>
                <a:cs typeface="NikoshBAN" pitchFamily="2" charset="0"/>
              </a:rPr>
              <a:t>ও </a:t>
            </a:r>
            <a:r>
              <a:rPr lang="en-US" sz="3200" b="1" dirty="0">
                <a:solidFill>
                  <a:prstClr val="black"/>
                </a:solidFill>
                <a:latin typeface="NikoshBAN" pitchFamily="2" charset="0"/>
                <a:cs typeface="NikoshBAN" pitchFamily="2" charset="0"/>
              </a:rPr>
              <a:t>ii</a:t>
            </a:r>
            <a:endParaRPr lang="en-US" sz="3200" b="1" dirty="0">
              <a:solidFill>
                <a:prstClr val="black"/>
              </a:solidFill>
            </a:endParaRPr>
          </a:p>
        </p:txBody>
      </p:sp>
      <p:sp>
        <p:nvSpPr>
          <p:cNvPr id="7" name="Rounded Rectangle 6"/>
          <p:cNvSpPr/>
          <p:nvPr/>
        </p:nvSpPr>
        <p:spPr>
          <a:xfrm>
            <a:off x="6705600" y="4164329"/>
            <a:ext cx="2363470" cy="7124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solidFill>
                  <a:prstClr val="black"/>
                </a:solidFill>
                <a:latin typeface="NikoshBAN" pitchFamily="2" charset="0"/>
                <a:cs typeface="NikoshBAN" pitchFamily="2" charset="0"/>
              </a:rPr>
              <a:t>(খ) </a:t>
            </a:r>
            <a:r>
              <a:rPr lang="en-US" sz="3200" b="1" dirty="0" smtClean="0">
                <a:solidFill>
                  <a:prstClr val="black"/>
                </a:solidFill>
                <a:latin typeface="Times New Roman" panose="02020603050405020304" pitchFamily="18" charset="0"/>
                <a:cs typeface="Times New Roman" panose="02020603050405020304" pitchFamily="18" charset="0"/>
              </a:rPr>
              <a:t>ii</a:t>
            </a:r>
            <a:r>
              <a:rPr lang="en-US" sz="3200" b="1" dirty="0" smtClean="0">
                <a:solidFill>
                  <a:prstClr val="black"/>
                </a:solidFill>
                <a:latin typeface="NikoshBAN" pitchFamily="2" charset="0"/>
                <a:cs typeface="NikoshBAN" pitchFamily="2" charset="0"/>
              </a:rPr>
              <a:t> </a:t>
            </a:r>
            <a:r>
              <a:rPr lang="bn-BD" sz="3200" b="1" dirty="0">
                <a:solidFill>
                  <a:prstClr val="black"/>
                </a:solidFill>
                <a:latin typeface="NikoshBAN" pitchFamily="2" charset="0"/>
                <a:cs typeface="NikoshBAN" pitchFamily="2" charset="0"/>
              </a:rPr>
              <a:t>ও </a:t>
            </a:r>
            <a:r>
              <a:rPr lang="en-US" sz="3200" b="1" dirty="0">
                <a:solidFill>
                  <a:prstClr val="black"/>
                </a:solidFill>
                <a:latin typeface="NikoshBAN" pitchFamily="2" charset="0"/>
                <a:cs typeface="NikoshBAN" pitchFamily="2" charset="0"/>
              </a:rPr>
              <a:t>iii. </a:t>
            </a:r>
            <a:endParaRPr lang="en-US" sz="3200" b="1" dirty="0">
              <a:solidFill>
                <a:prstClr val="black"/>
              </a:solidFill>
            </a:endParaRPr>
          </a:p>
        </p:txBody>
      </p:sp>
      <p:sp>
        <p:nvSpPr>
          <p:cNvPr id="8" name="Rounded Rectangle 7"/>
          <p:cNvSpPr/>
          <p:nvPr/>
        </p:nvSpPr>
        <p:spPr>
          <a:xfrm>
            <a:off x="2743200" y="5356872"/>
            <a:ext cx="2133600" cy="6560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b="1" dirty="0">
                <a:solidFill>
                  <a:prstClr val="black"/>
                </a:solidFill>
                <a:latin typeface="NikoshBAN" pitchFamily="2" charset="0"/>
                <a:cs typeface="NikoshBAN" pitchFamily="2" charset="0"/>
              </a:rPr>
              <a:t>(গ) </a:t>
            </a:r>
            <a:r>
              <a:rPr lang="en-US" sz="3200" b="1" dirty="0" err="1">
                <a:solidFill>
                  <a:prstClr val="black"/>
                </a:solidFill>
                <a:latin typeface="NikoshBAN" pitchFamily="2" charset="0"/>
                <a:cs typeface="NikoshBAN" pitchFamily="2" charset="0"/>
              </a:rPr>
              <a:t>i</a:t>
            </a:r>
            <a:r>
              <a:rPr lang="bn-BD" sz="3200" b="1" dirty="0">
                <a:solidFill>
                  <a:prstClr val="black"/>
                </a:solidFill>
                <a:latin typeface="NikoshBAN" pitchFamily="2" charset="0"/>
                <a:cs typeface="NikoshBAN" pitchFamily="2" charset="0"/>
              </a:rPr>
              <a:t> ও </a:t>
            </a:r>
            <a:r>
              <a:rPr lang="en-US" sz="3200" b="1" dirty="0">
                <a:solidFill>
                  <a:prstClr val="black"/>
                </a:solidFill>
                <a:latin typeface="NikoshBAN" pitchFamily="2" charset="0"/>
                <a:cs typeface="NikoshBAN" pitchFamily="2" charset="0"/>
              </a:rPr>
              <a:t>iii</a:t>
            </a:r>
            <a:endParaRPr lang="en-US" sz="3200" b="1" dirty="0">
              <a:solidFill>
                <a:prstClr val="black"/>
              </a:solidFill>
            </a:endParaRPr>
          </a:p>
        </p:txBody>
      </p:sp>
      <p:sp>
        <p:nvSpPr>
          <p:cNvPr id="9" name="Rounded Rectangle 8"/>
          <p:cNvSpPr/>
          <p:nvPr/>
        </p:nvSpPr>
        <p:spPr>
          <a:xfrm>
            <a:off x="6705600" y="5369108"/>
            <a:ext cx="2363470" cy="6412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b="1" dirty="0">
                <a:solidFill>
                  <a:prstClr val="black"/>
                </a:solidFill>
                <a:latin typeface="NikoshBAN" pitchFamily="2" charset="0"/>
                <a:cs typeface="NikoshBAN" pitchFamily="2" charset="0"/>
              </a:rPr>
              <a:t>(</a:t>
            </a:r>
            <a:r>
              <a:rPr lang="bn-BD" sz="3200" b="1" dirty="0">
                <a:solidFill>
                  <a:prstClr val="black"/>
                </a:solidFill>
                <a:latin typeface="NikoshBAN" pitchFamily="2" charset="0"/>
                <a:cs typeface="NikoshBAN" pitchFamily="2" charset="0"/>
              </a:rPr>
              <a:t>ঘ) </a:t>
            </a:r>
            <a:r>
              <a:rPr lang="en-US" sz="3200" b="1" dirty="0" err="1" smtClean="0">
                <a:solidFill>
                  <a:prstClr val="black"/>
                </a:solidFill>
                <a:latin typeface="NikoshBAN" pitchFamily="2" charset="0"/>
                <a:cs typeface="NikoshBAN" pitchFamily="2" charset="0"/>
              </a:rPr>
              <a:t>i</a:t>
            </a:r>
            <a:r>
              <a:rPr lang="bn-BD" sz="3200" b="1" dirty="0" smtClean="0">
                <a:solidFill>
                  <a:prstClr val="black"/>
                </a:solidFill>
                <a:latin typeface="NikoshBAN" pitchFamily="2" charset="0"/>
                <a:cs typeface="NikoshBAN" pitchFamily="2" charset="0"/>
              </a:rPr>
              <a:t> ,ii </a:t>
            </a:r>
            <a:r>
              <a:rPr lang="bn-BD" sz="3200" b="1" dirty="0">
                <a:solidFill>
                  <a:prstClr val="black"/>
                </a:solidFill>
                <a:latin typeface="NikoshBAN" pitchFamily="2" charset="0"/>
                <a:cs typeface="NikoshBAN" pitchFamily="2" charset="0"/>
              </a:rPr>
              <a:t>ও </a:t>
            </a:r>
            <a:r>
              <a:rPr lang="en-US" sz="3200" b="1" dirty="0">
                <a:solidFill>
                  <a:prstClr val="black"/>
                </a:solidFill>
                <a:latin typeface="NikoshBAN" pitchFamily="2" charset="0"/>
                <a:cs typeface="NikoshBAN" pitchFamily="2" charset="0"/>
              </a:rPr>
              <a:t>iii. </a:t>
            </a:r>
          </a:p>
        </p:txBody>
      </p:sp>
      <p:sp>
        <p:nvSpPr>
          <p:cNvPr id="10" name="Oval 9"/>
          <p:cNvSpPr/>
          <p:nvPr/>
        </p:nvSpPr>
        <p:spPr>
          <a:xfrm>
            <a:off x="4433248" y="424365"/>
            <a:ext cx="3886200" cy="762000"/>
          </a:xfrm>
          <a:prstGeom prst="ellipse">
            <a:avLst/>
          </a:prstGeom>
          <a:solidFill>
            <a:schemeClr val="bg2">
              <a:lumMod val="75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scene3d>
              <a:camera prst="obliqueTopRight"/>
              <a:lightRig rig="threePt" dir="t"/>
            </a:scene3d>
          </a:bodyPr>
          <a:lstStyle/>
          <a:p>
            <a:pPr algn="ctr"/>
            <a:r>
              <a:rPr lang="bn-BD" sz="3200" dirty="0">
                <a:ln w="19050">
                  <a:solidFill>
                    <a:schemeClr val="tx1"/>
                  </a:solidFill>
                </a:ln>
                <a:solidFill>
                  <a:prstClr val="black"/>
                </a:solidFill>
                <a:latin typeface="NikoshBAN" pitchFamily="2" charset="0"/>
                <a:cs typeface="NikoshBAN" pitchFamily="2" charset="0"/>
              </a:rPr>
              <a:t>বহুনির্বাচনী প্রশ্ন </a:t>
            </a:r>
            <a:endParaRPr lang="en-US" sz="3200" dirty="0">
              <a:ln w="19050">
                <a:solidFill>
                  <a:schemeClr val="tx1"/>
                </a:solidFill>
              </a:ln>
              <a:solidFill>
                <a:prstClr val="black"/>
              </a:solidFill>
              <a:latin typeface="NikoshBAN" pitchFamily="2" charset="0"/>
              <a:cs typeface="NikoshBAN" pitchFamily="2" charset="0"/>
            </a:endParaRPr>
          </a:p>
        </p:txBody>
      </p:sp>
      <p:sp>
        <p:nvSpPr>
          <p:cNvPr id="11" name="Multiply 10"/>
          <p:cNvSpPr/>
          <p:nvPr/>
        </p:nvSpPr>
        <p:spPr>
          <a:xfrm>
            <a:off x="9345473" y="5445309"/>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Multiply 11"/>
          <p:cNvSpPr/>
          <p:nvPr/>
        </p:nvSpPr>
        <p:spPr>
          <a:xfrm>
            <a:off x="5175849" y="535687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Half Frame 12"/>
          <p:cNvSpPr/>
          <p:nvPr/>
        </p:nvSpPr>
        <p:spPr>
          <a:xfrm rot="14014148">
            <a:off x="5316603" y="4170513"/>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 xmlns:p14="http://schemas.microsoft.com/office/powerpoint/2010/main" val="28827364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64" restart="whenNotActive" fill="hold" evtFilter="cancelBubble" nodeType="interactiveSeq">
                <p:stCondLst>
                  <p:cond evt="onClick" delay="0">
                    <p:tgtEl>
                      <p:spTgt spid="9"/>
                    </p:tgtEl>
                  </p:cond>
                </p:stCondLst>
                <p:endSync evt="end" delay="0">
                  <p:rtn val="all"/>
                </p:endSync>
                <p:childTnLst>
                  <p:par>
                    <p:cTn id="65" fill="hold">
                      <p:stCondLst>
                        <p:cond delay="0"/>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childTnLst>
        </p:cTn>
      </p:par>
    </p:tnLst>
    <p:bldLst>
      <p:bldP spid="3" grpId="0"/>
      <p:bldP spid="4" grpId="0" animBg="1"/>
      <p:bldP spid="6" grpId="0" animBg="1"/>
      <p:bldP spid="7"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599" y="1619936"/>
            <a:ext cx="8620837"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a:solidFill>
                  <a:prstClr val="black"/>
                </a:solidFill>
                <a:effectLst>
                  <a:outerShdw blurRad="38100" dist="38100" dir="2700000" algn="tl">
                    <a:srgbClr val="000000">
                      <a:alpha val="43137"/>
                    </a:srgbClr>
                  </a:outerShdw>
                </a:effectLst>
                <a:latin typeface="NikoshBAN" pitchFamily="2" charset="0"/>
                <a:cs typeface="NikoshBAN" pitchFamily="2" charset="0"/>
              </a:rPr>
              <a:t>১। </a:t>
            </a:r>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সেলিনা হোসেন কত সালে জন্মগ্রহণ করেন?</a:t>
            </a:r>
            <a:endParaRPr lang="en-US" sz="3600" b="1"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Multiply 5"/>
          <p:cNvSpPr/>
          <p:nvPr/>
        </p:nvSpPr>
        <p:spPr>
          <a:xfrm>
            <a:off x="9390800" y="2481197"/>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Half Frame 6"/>
          <p:cNvSpPr/>
          <p:nvPr/>
        </p:nvSpPr>
        <p:spPr>
          <a:xfrm rot="14014148">
            <a:off x="9773730" y="3390276"/>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2644229" y="2334485"/>
            <a:ext cx="2705100" cy="7962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 ১৯৪৬ সালে </a:t>
            </a:r>
            <a:endParaRPr lang="en-US"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ounded Rectangle 8"/>
          <p:cNvSpPr/>
          <p:nvPr/>
        </p:nvSpPr>
        <p:spPr>
          <a:xfrm>
            <a:off x="6495745" y="2334485"/>
            <a:ext cx="2747682" cy="7962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(খ</a:t>
            </a:r>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১৯৪৭ </a:t>
            </a:r>
            <a:r>
              <a:rPr lang="bn-BD" sz="3600" dirty="0" smtClean="0">
                <a:solidFill>
                  <a:prstClr val="black"/>
                </a:solidFill>
                <a:effectLst>
                  <a:outerShdw blurRad="38100" dist="38100" dir="2700000" algn="tl">
                    <a:srgbClr val="000000">
                      <a:alpha val="43137"/>
                    </a:srgbClr>
                  </a:outerShdw>
                </a:effectLst>
                <a:latin typeface="SutonnyOMJ" pitchFamily="2" charset="0"/>
                <a:cs typeface="SutonnyOMJ" pitchFamily="2" charset="0"/>
              </a:rPr>
              <a:t>সালে </a:t>
            </a:r>
            <a:endParaRPr lang="en-US" sz="3600" dirty="0">
              <a:solidFill>
                <a:prstClr val="black"/>
              </a:solidFill>
              <a:effectLst>
                <a:outerShdw blurRad="38100" dist="38100" dir="2700000" algn="tl">
                  <a:srgbClr val="000000">
                    <a:alpha val="43137"/>
                  </a:srgbClr>
                </a:outerShdw>
              </a:effectLst>
            </a:endParaRPr>
          </a:p>
        </p:txBody>
      </p:sp>
      <p:sp>
        <p:nvSpPr>
          <p:cNvPr id="10" name="Rounded Rectangle 9"/>
          <p:cNvSpPr/>
          <p:nvPr/>
        </p:nvSpPr>
        <p:spPr>
          <a:xfrm>
            <a:off x="2667000" y="3412715"/>
            <a:ext cx="2705100" cy="674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 ১৯৪৮ সালে </a:t>
            </a:r>
            <a:endParaRPr lang="en-US"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ounded Rectangle 10"/>
          <p:cNvSpPr/>
          <p:nvPr/>
        </p:nvSpPr>
        <p:spPr>
          <a:xfrm>
            <a:off x="6472520" y="3424145"/>
            <a:ext cx="2770909" cy="662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ঘ) ১৯৪৯ সালে  </a:t>
            </a:r>
            <a:endParaRPr lang="en-US"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p:cNvSpPr/>
          <p:nvPr/>
        </p:nvSpPr>
        <p:spPr>
          <a:xfrm>
            <a:off x="4180448" y="11142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3" name="Multiply 12"/>
          <p:cNvSpPr/>
          <p:nvPr/>
        </p:nvSpPr>
        <p:spPr>
          <a:xfrm>
            <a:off x="5465337" y="2435984"/>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5523055" y="3450607"/>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2233027" y="4204987"/>
            <a:ext cx="7860596" cy="6023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‘পিপাসা’ রচনাটি প্রথম কোন পত্রিকায় ছাপা হয়? </a:t>
            </a:r>
            <a:endPar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Multiply 15"/>
          <p:cNvSpPr/>
          <p:nvPr/>
        </p:nvSpPr>
        <p:spPr>
          <a:xfrm>
            <a:off x="9523596" y="5760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Half Frame 16"/>
          <p:cNvSpPr/>
          <p:nvPr/>
        </p:nvSpPr>
        <p:spPr>
          <a:xfrm rot="14014148">
            <a:off x="9675918" y="4803819"/>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Rounded Rectangle 17"/>
          <p:cNvSpPr/>
          <p:nvPr/>
        </p:nvSpPr>
        <p:spPr>
          <a:xfrm>
            <a:off x="2599807" y="4858710"/>
            <a:ext cx="2999509"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 দীপান্বিতা</a:t>
            </a:r>
            <a:endParaRPr lang="en-US" sz="3600" dirty="0">
              <a:solidFill>
                <a:prstClr val="black"/>
              </a:solidFill>
              <a:effectLst>
                <a:outerShdw blurRad="38100" dist="38100" dir="2700000" algn="tl">
                  <a:srgbClr val="000000">
                    <a:alpha val="43137"/>
                  </a:srgbClr>
                </a:outerShdw>
              </a:effectLst>
            </a:endParaRPr>
          </a:p>
        </p:txBody>
      </p:sp>
      <p:sp>
        <p:nvSpPr>
          <p:cNvPr id="19" name="Rounded Rectangle 18"/>
          <p:cNvSpPr/>
          <p:nvPr/>
        </p:nvSpPr>
        <p:spPr>
          <a:xfrm>
            <a:off x="6495746" y="5704177"/>
            <a:ext cx="2747682"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600" dirty="0" smtClean="0">
                <a:solidFill>
                  <a:prstClr val="black"/>
                </a:solidFill>
                <a:latin typeface="NikoshBAN" pitchFamily="2" charset="0"/>
                <a:cs typeface="NikoshBAN" pitchFamily="2" charset="0"/>
              </a:rPr>
              <a:t>(ঘ) কল্লোল</a:t>
            </a:r>
            <a:endParaRPr lang="en-US" sz="3600" dirty="0">
              <a:solidFill>
                <a:prstClr val="black"/>
              </a:solidFill>
              <a:effectLst>
                <a:outerShdw blurRad="38100" dist="38100" dir="2700000" algn="tl">
                  <a:srgbClr val="000000">
                    <a:alpha val="43137"/>
                  </a:srgbClr>
                </a:outerShdw>
              </a:effectLst>
            </a:endParaRPr>
          </a:p>
        </p:txBody>
      </p:sp>
      <p:sp>
        <p:nvSpPr>
          <p:cNvPr id="20" name="Rounded Rectangle 19"/>
          <p:cNvSpPr/>
          <p:nvPr/>
        </p:nvSpPr>
        <p:spPr>
          <a:xfrm>
            <a:off x="2588193" y="5696910"/>
            <a:ext cx="3011123" cy="5867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40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গ)সবুজপত্র</a:t>
            </a:r>
            <a:endParaRPr lang="en-US" sz="3600" dirty="0">
              <a:solidFill>
                <a:prstClr val="black"/>
              </a:solidFill>
              <a:effectLst>
                <a:outerShdw blurRad="38100" dist="38100" dir="2700000" algn="tl">
                  <a:srgbClr val="000000">
                    <a:alpha val="43137"/>
                  </a:srgbClr>
                </a:outerShdw>
              </a:effectLst>
            </a:endParaRPr>
          </a:p>
        </p:txBody>
      </p:sp>
      <p:sp>
        <p:nvSpPr>
          <p:cNvPr id="21" name="Rounded Rectangle 20"/>
          <p:cNvSpPr/>
          <p:nvPr/>
        </p:nvSpPr>
        <p:spPr>
          <a:xfrm>
            <a:off x="6504718" y="4842999"/>
            <a:ext cx="2738709" cy="6162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(খ)নবপ্রভা</a:t>
            </a:r>
            <a:endParaRPr lang="en-US" sz="36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2" name="Multiply 21"/>
          <p:cNvSpPr/>
          <p:nvPr/>
        </p:nvSpPr>
        <p:spPr>
          <a:xfrm>
            <a:off x="5738227" y="490062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Multiply 22"/>
          <p:cNvSpPr/>
          <p:nvPr/>
        </p:nvSpPr>
        <p:spPr>
          <a:xfrm>
            <a:off x="5753896" y="5759607"/>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Up Ribbon 23"/>
          <p:cNvSpPr/>
          <p:nvPr/>
        </p:nvSpPr>
        <p:spPr>
          <a:xfrm>
            <a:off x="3006437" y="281512"/>
            <a:ext cx="4836298" cy="918233"/>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4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4400" kern="0" dirty="0">
              <a:solidFill>
                <a:prstClr val="black"/>
              </a:solidFill>
              <a:latin typeface="Tw Cen MT"/>
            </a:endParaRPr>
          </a:p>
        </p:txBody>
      </p:sp>
    </p:spTree>
    <p:extLst>
      <p:ext uri="{BB962C8B-B14F-4D97-AF65-F5344CB8AC3E}">
        <p14:creationId xmlns="" xmlns:p14="http://schemas.microsoft.com/office/powerpoint/2010/main" val="5579785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1000" fill="hold"/>
                                        <p:tgtEl>
                                          <p:spTgt spid="21"/>
                                        </p:tgtEl>
                                        <p:attrNameLst>
                                          <p:attrName>ppt_w</p:attrName>
                                        </p:attrNameLst>
                                      </p:cBhvr>
                                      <p:tavLst>
                                        <p:tav tm="0">
                                          <p:val>
                                            <p:fltVal val="0"/>
                                          </p:val>
                                        </p:tav>
                                        <p:tav tm="100000">
                                          <p:val>
                                            <p:strVal val="#ppt_w"/>
                                          </p:val>
                                        </p:tav>
                                      </p:tavLst>
                                    </p:anim>
                                    <p:anim calcmode="lin" valueType="num">
                                      <p:cBhvr>
                                        <p:cTn id="72" dur="1000" fill="hold"/>
                                        <p:tgtEl>
                                          <p:spTgt spid="21"/>
                                        </p:tgtEl>
                                        <p:attrNameLst>
                                          <p:attrName>ppt_h</p:attrName>
                                        </p:attrNameLst>
                                      </p:cBhvr>
                                      <p:tavLst>
                                        <p:tav tm="0">
                                          <p:val>
                                            <p:fltVal val="0"/>
                                          </p:val>
                                        </p:tav>
                                        <p:tav tm="100000">
                                          <p:val>
                                            <p:strVal val="#ppt_h"/>
                                          </p:val>
                                        </p:tav>
                                      </p:tavLst>
                                    </p:anim>
                                    <p:anim calcmode="lin" valueType="num">
                                      <p:cBhvr>
                                        <p:cTn id="73" dur="1000" fill="hold"/>
                                        <p:tgtEl>
                                          <p:spTgt spid="21"/>
                                        </p:tgtEl>
                                        <p:attrNameLst>
                                          <p:attrName>style.rotation</p:attrName>
                                        </p:attrNameLst>
                                      </p:cBhvr>
                                      <p:tavLst>
                                        <p:tav tm="0">
                                          <p:val>
                                            <p:fltVal val="90"/>
                                          </p:val>
                                        </p:tav>
                                        <p:tav tm="100000">
                                          <p:val>
                                            <p:fltVal val="0"/>
                                          </p:val>
                                        </p:tav>
                                      </p:tavLst>
                                    </p:anim>
                                    <p:animEffect transition="in" filter="fade">
                                      <p:cBhvr>
                                        <p:cTn id="74" dur="10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1000" fill="hold"/>
                                        <p:tgtEl>
                                          <p:spTgt spid="19"/>
                                        </p:tgtEl>
                                        <p:attrNameLst>
                                          <p:attrName>ppt_w</p:attrName>
                                        </p:attrNameLst>
                                      </p:cBhvr>
                                      <p:tavLst>
                                        <p:tav tm="0">
                                          <p:val>
                                            <p:fltVal val="0"/>
                                          </p:val>
                                        </p:tav>
                                        <p:tav tm="100000">
                                          <p:val>
                                            <p:strVal val="#ppt_w"/>
                                          </p:val>
                                        </p:tav>
                                      </p:tavLst>
                                    </p:anim>
                                    <p:anim calcmode="lin" valueType="num">
                                      <p:cBhvr>
                                        <p:cTn id="88" dur="1000" fill="hold"/>
                                        <p:tgtEl>
                                          <p:spTgt spid="19"/>
                                        </p:tgtEl>
                                        <p:attrNameLst>
                                          <p:attrName>ppt_h</p:attrName>
                                        </p:attrNameLst>
                                      </p:cBhvr>
                                      <p:tavLst>
                                        <p:tav tm="0">
                                          <p:val>
                                            <p:fltVal val="0"/>
                                          </p:val>
                                        </p:tav>
                                        <p:tav tm="100000">
                                          <p:val>
                                            <p:strVal val="#ppt_h"/>
                                          </p:val>
                                        </p:tav>
                                      </p:tavLst>
                                    </p:anim>
                                    <p:anim calcmode="lin" valueType="num">
                                      <p:cBhvr>
                                        <p:cTn id="89" dur="1000" fill="hold"/>
                                        <p:tgtEl>
                                          <p:spTgt spid="19"/>
                                        </p:tgtEl>
                                        <p:attrNameLst>
                                          <p:attrName>style.rotation</p:attrName>
                                        </p:attrNameLst>
                                      </p:cBhvr>
                                      <p:tavLst>
                                        <p:tav tm="0">
                                          <p:val>
                                            <p:fltVal val="90"/>
                                          </p:val>
                                        </p:tav>
                                        <p:tav tm="100000">
                                          <p:val>
                                            <p:fltVal val="0"/>
                                          </p:val>
                                        </p:tav>
                                      </p:tavLst>
                                    </p:anim>
                                    <p:animEffect transition="in" filter="fade">
                                      <p:cBhvr>
                                        <p:cTn id="9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98" restart="whenNotActive" fill="hold" evtFilter="cancelBubble" nodeType="interactiveSeq">
                <p:stCondLst>
                  <p:cond evt="onClick" delay="0">
                    <p:tgtEl>
                      <p:spTgt spid="9"/>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05" restart="whenNotActive" fill="hold" evtFilter="cancelBubble" nodeType="interactiveSeq">
                <p:stCondLst>
                  <p:cond evt="onClick" delay="0">
                    <p:tgtEl>
                      <p:spTgt spid="10"/>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500" fill="hold"/>
                                        <p:tgtEl>
                                          <p:spTgt spid="14"/>
                                        </p:tgtEl>
                                        <p:attrNameLst>
                                          <p:attrName>ppt_w</p:attrName>
                                        </p:attrNameLst>
                                      </p:cBhvr>
                                      <p:tavLst>
                                        <p:tav tm="0">
                                          <p:val>
                                            <p:fltVal val="0"/>
                                          </p:val>
                                        </p:tav>
                                        <p:tav tm="100000">
                                          <p:val>
                                            <p:strVal val="#ppt_w"/>
                                          </p:val>
                                        </p:tav>
                                      </p:tavLst>
                                    </p:anim>
                                    <p:anim calcmode="lin" valueType="num">
                                      <p:cBhvr>
                                        <p:cTn id="111"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1"/>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500" fill="hold"/>
                                        <p:tgtEl>
                                          <p:spTgt spid="7"/>
                                        </p:tgtEl>
                                        <p:attrNameLst>
                                          <p:attrName>ppt_w</p:attrName>
                                        </p:attrNameLst>
                                      </p:cBhvr>
                                      <p:tavLst>
                                        <p:tav tm="0">
                                          <p:val>
                                            <p:fltVal val="0"/>
                                          </p:val>
                                        </p:tav>
                                        <p:tav tm="100000">
                                          <p:val>
                                            <p:strVal val="#ppt_w"/>
                                          </p:val>
                                        </p:tav>
                                      </p:tavLst>
                                    </p:anim>
                                    <p:anim calcmode="lin" valueType="num">
                                      <p:cBhvr>
                                        <p:cTn id="1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19" restart="whenNotActive" fill="hold" evtFilter="cancelBubble" nodeType="interactiveSeq">
                <p:stCondLst>
                  <p:cond evt="onClick" delay="0">
                    <p:tgtEl>
                      <p:spTgt spid="18"/>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ppt_w</p:attrName>
                                        </p:attrNameLst>
                                      </p:cBhvr>
                                      <p:tavLst>
                                        <p:tav tm="0">
                                          <p:val>
                                            <p:fltVal val="0"/>
                                          </p:val>
                                        </p:tav>
                                        <p:tav tm="100000">
                                          <p:val>
                                            <p:strVal val="#ppt_w"/>
                                          </p:val>
                                        </p:tav>
                                      </p:tavLst>
                                    </p:anim>
                                    <p:anim calcmode="lin" valueType="num">
                                      <p:cBhvr>
                                        <p:cTn id="125"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126" restart="whenNotActive" fill="hold" evtFilter="cancelBubble" nodeType="interactiveSeq">
                <p:stCondLst>
                  <p:cond evt="onClick" delay="0">
                    <p:tgtEl>
                      <p:spTgt spid="19"/>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p:cTn id="131" dur="500" fill="hold"/>
                                        <p:tgtEl>
                                          <p:spTgt spid="16"/>
                                        </p:tgtEl>
                                        <p:attrNameLst>
                                          <p:attrName>ppt_w</p:attrName>
                                        </p:attrNameLst>
                                      </p:cBhvr>
                                      <p:tavLst>
                                        <p:tav tm="0">
                                          <p:val>
                                            <p:fltVal val="0"/>
                                          </p:val>
                                        </p:tav>
                                        <p:tav tm="100000">
                                          <p:val>
                                            <p:strVal val="#ppt_w"/>
                                          </p:val>
                                        </p:tav>
                                      </p:tavLst>
                                    </p:anim>
                                    <p:anim calcmode="lin" valueType="num">
                                      <p:cBhvr>
                                        <p:cTn id="13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seq concurrent="1" nextAc="seek">
              <p:cTn id="133" restart="whenNotActive" fill="hold" evtFilter="cancelBubble" nodeType="interactiveSeq">
                <p:stCondLst>
                  <p:cond evt="onClick" delay="0">
                    <p:tgtEl>
                      <p:spTgt spid="20"/>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500" fill="hold"/>
                                        <p:tgtEl>
                                          <p:spTgt spid="23"/>
                                        </p:tgtEl>
                                        <p:attrNameLst>
                                          <p:attrName>ppt_w</p:attrName>
                                        </p:attrNameLst>
                                      </p:cBhvr>
                                      <p:tavLst>
                                        <p:tav tm="0">
                                          <p:val>
                                            <p:fltVal val="0"/>
                                          </p:val>
                                        </p:tav>
                                        <p:tav tm="100000">
                                          <p:val>
                                            <p:strVal val="#ppt_w"/>
                                          </p:val>
                                        </p:tav>
                                      </p:tavLst>
                                    </p:anim>
                                    <p:anim calcmode="lin" valueType="num">
                                      <p:cBhvr>
                                        <p:cTn id="13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1"/>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7"/>
                                        </p:tgtEl>
                                        <p:attrNameLst>
                                          <p:attrName>style.visibility</p:attrName>
                                        </p:attrNameLst>
                                      </p:cBhvr>
                                      <p:to>
                                        <p:strVal val="visible"/>
                                      </p:to>
                                    </p:set>
                                    <p:anim calcmode="lin" valueType="num">
                                      <p:cBhvr>
                                        <p:cTn id="145" dur="500" fill="hold"/>
                                        <p:tgtEl>
                                          <p:spTgt spid="17"/>
                                        </p:tgtEl>
                                        <p:attrNameLst>
                                          <p:attrName>ppt_w</p:attrName>
                                        </p:attrNameLst>
                                      </p:cBhvr>
                                      <p:tavLst>
                                        <p:tav tm="0">
                                          <p:val>
                                            <p:fltVal val="0"/>
                                          </p:val>
                                        </p:tav>
                                        <p:tav tm="100000">
                                          <p:val>
                                            <p:strVal val="#ppt_w"/>
                                          </p:val>
                                        </p:tav>
                                      </p:tavLst>
                                    </p:anim>
                                    <p:anim calcmode="lin" valueType="num">
                                      <p:cBhvr>
                                        <p:cTn id="14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7476" y="476233"/>
            <a:ext cx="5321488" cy="839003"/>
          </a:xfrm>
          <a:prstGeom prst="roundRect">
            <a:avLst>
              <a:gd name="adj" fmla="val 1971"/>
            </a:avLst>
          </a:prstGeom>
          <a:ln/>
        </p:spPr>
        <p:style>
          <a:lnRef idx="2">
            <a:schemeClr val="dk1"/>
          </a:lnRef>
          <a:fillRef idx="1">
            <a:schemeClr val="lt1"/>
          </a:fillRef>
          <a:effectRef idx="0">
            <a:schemeClr val="dk1"/>
          </a:effectRef>
          <a:fontRef idx="minor">
            <a:schemeClr val="dk1"/>
          </a:fontRef>
        </p:style>
        <p:txBody>
          <a:bodyPr wrap="square" lIns="91410" tIns="45705" rIns="91410" bIns="45705">
            <a:spAutoFit/>
          </a:bodyPr>
          <a:lstStyle/>
          <a:p>
            <a:pPr algn="ctr"/>
            <a:r>
              <a:rPr lang="bn-BD" sz="48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মূল বক্তব্য</a:t>
            </a:r>
            <a:endParaRPr lang="en-US"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813469" y="1884218"/>
            <a:ext cx="10533412" cy="4031873"/>
          </a:xfrm>
          <a:prstGeom prst="rect">
            <a:avLst/>
          </a:prstGeom>
          <a:noFill/>
        </p:spPr>
        <p:txBody>
          <a:bodyPr wrap="square" rtlCol="0">
            <a:spAutoFit/>
          </a:bodyPr>
          <a:lstStyle/>
          <a:p>
            <a:pPr marL="457200" indent="-457200">
              <a:buFont typeface="Wingdings" panose="05000000000000000000" pitchFamily="2" charset="2"/>
              <a:buChar char="q"/>
            </a:pPr>
            <a:r>
              <a:rPr lang="bn-BD" sz="3200" b="1" dirty="0" smtClean="0">
                <a:latin typeface="NikoshBAN" panose="02000000000000000000" pitchFamily="2" charset="0"/>
                <a:cs typeface="NikoshBAN" panose="02000000000000000000" pitchFamily="2" charset="0"/>
              </a:rPr>
              <a:t>রোকেয়া সাখাওয়াত হোসেন বাংলাদেশের নারী জাগরনের অগ্রদূত। বিশ শতকের শুরুর দিকে যখন এদেশের নারীরা শিক্ষাদীক্ষা ও সকল অধিকার থেকে বঞ্চিত ছিলেন তখন তিনি প্রায় একক প্রচেষ্টায় মেয়েদের শিক্ষার জন্য আন্দোলন গড়ে তোলেন।তাঁর এই আন্দোলনের হাতিয়ার ছিল কলম। শিক্ষিত পরিবারের সদস্য হয়েও যে প্রতিকূলতার ভেতর দিয়ে তাঁকে শিক্ষা গ্রহণ করতে হয়েছে তা ভাবলে অবাক হতে হয়।ফলে নারী শিক্ষার চ্যালেঞ্জ সম্পর্কে তিনি ভালোভাবেই অবগত ছিলেন। এ পটভূমিতেই তিনি তাঁর লেখালেখির জগৎকে যৌক্তিক ও শাণিত করে তোলেন। নারীমুক্তির আন্দোলনে তাঁর অবদান অত্যন্ত গুরুত্বপূর্ন।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1438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07476" y="476233"/>
            <a:ext cx="5321488" cy="932229"/>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bodyPr>
          <a:lstStyle/>
          <a:p>
            <a:pPr algn="ctr"/>
            <a:r>
              <a:rPr lang="bn-BD" sz="54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2" name="Rectangle 1"/>
          <p:cNvSpPr/>
          <p:nvPr/>
        </p:nvSpPr>
        <p:spPr>
          <a:xfrm>
            <a:off x="1363794" y="4210775"/>
            <a:ext cx="9608851" cy="1446550"/>
          </a:xfrm>
          <a:prstGeom prst="rect">
            <a:avLst/>
          </a:prstGeom>
          <a:solidFill>
            <a:srgbClr val="002060"/>
          </a:solidFill>
          <a:ln w="57150">
            <a:solidFill>
              <a:srgbClr val="FFFF00"/>
            </a:solidFill>
          </a:ln>
        </p:spPr>
        <p:txBody>
          <a:bodyPr wrap="square">
            <a:spAutoFit/>
          </a:bodyPr>
          <a:lstStyle/>
          <a:p>
            <a:pPr algn="ct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তোমার </a:t>
            </a:r>
            <a:r>
              <a:rPr lang="bn-IN"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এলাকার একজন মহীয়সী নারীর কর্ম জীবন </a:t>
            </a:r>
            <a:endPar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algn="ct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নিয়ে </a:t>
            </a: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দশটি বাক্য লিখে </a:t>
            </a: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আনবে</a:t>
            </a: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89691" y="1746914"/>
            <a:ext cx="2757055" cy="1827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61065079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nodeType="with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82982" y="494658"/>
            <a:ext cx="7311685" cy="1118681"/>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prstTxWarp prst="textDoubleWave1">
              <a:avLst/>
            </a:prstTxWarp>
            <a:spAutoFit/>
          </a:bodyPr>
          <a:lstStyle/>
          <a:p>
            <a:pPr algn="ctr"/>
            <a:r>
              <a:rPr lang="en-US" sz="6600" b="1" dirty="0" err="1"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সবাইকে</a:t>
            </a:r>
            <a:r>
              <a:rPr lang="en-US" sz="66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r>
              <a:rPr lang="en-US" sz="6600" b="1" dirty="0" err="1"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ধন্যবাদ</a:t>
            </a:r>
            <a:endParaRPr lang="en-US" sz="66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82982" y="1911927"/>
            <a:ext cx="7311685" cy="4378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3876112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13402" y="513788"/>
            <a:ext cx="6635398"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এসো একটি ভিডিয়ো দেখি</a:t>
            </a:r>
            <a:endParaRPr lang="en-US" sz="4000" b="1" dirty="0">
              <a:latin typeface="NikoshBAN" panose="02000000000000000000" pitchFamily="2" charset="0"/>
              <a:cs typeface="NikoshBAN" panose="02000000000000000000" pitchFamily="2" charset="0"/>
            </a:endParaRPr>
          </a:p>
        </p:txBody>
      </p:sp>
      <p:sp>
        <p:nvSpPr>
          <p:cNvPr id="4" name="Rectangle 3"/>
          <p:cNvSpPr/>
          <p:nvPr/>
        </p:nvSpPr>
        <p:spPr>
          <a:xfrm>
            <a:off x="1692215" y="5672363"/>
            <a:ext cx="9376225" cy="646331"/>
          </a:xfrm>
          <a:prstGeom prst="rect">
            <a:avLst/>
          </a:prstGeom>
          <a:blipFill>
            <a:blip r:embed="rId4"/>
            <a:tile tx="0" ty="0" sx="100000" sy="100000" flip="none" algn="tl"/>
          </a:blipFill>
        </p:spPr>
        <p:txBody>
          <a:bodyPr wrap="square">
            <a:spAutoFit/>
          </a:bodyPr>
          <a:lstStyle/>
          <a:p>
            <a:pPr algn="ctr"/>
            <a:r>
              <a:rPr lang="bn-BD" sz="3600" b="1" dirty="0" smtClean="0">
                <a:latin typeface="NikoshBAN" panose="02000000000000000000" pitchFamily="2" charset="0"/>
                <a:cs typeface="NikoshBAN" panose="02000000000000000000" pitchFamily="2" charset="0"/>
              </a:rPr>
              <a:t>ভিডিয়োর সাথে </a:t>
            </a:r>
            <a:r>
              <a:rPr lang="bn-BD" sz="3600" b="1" dirty="0">
                <a:latin typeface="NikoshBAN" panose="02000000000000000000" pitchFamily="2" charset="0"/>
                <a:cs typeface="NikoshBAN" panose="02000000000000000000" pitchFamily="2" charset="0"/>
              </a:rPr>
              <a:t>তোমাদের </a:t>
            </a:r>
            <a:r>
              <a:rPr lang="bn-BD" sz="3600" b="1" dirty="0" smtClean="0">
                <a:latin typeface="NikoshBAN" panose="02000000000000000000" pitchFamily="2" charset="0"/>
                <a:cs typeface="NikoshBAN" panose="02000000000000000000" pitchFamily="2" charset="0"/>
              </a:rPr>
              <a:t>পাঠের কোন বিষয়ের মিল রয়েছে?  </a:t>
            </a:r>
            <a:endParaRPr lang="en-US" sz="3600" b="1" dirty="0">
              <a:latin typeface="NikoshBAN" panose="02000000000000000000" pitchFamily="2" charset="0"/>
              <a:cs typeface="NikoshBAN" panose="02000000000000000000" pitchFamily="2" charset="0"/>
            </a:endParaRPr>
          </a:p>
        </p:txBody>
      </p:sp>
      <p:pic>
        <p:nvPicPr>
          <p:cNvPr id="3" name="01_1">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a:stretch>
            <a:fillRect/>
          </a:stretch>
        </p:blipFill>
        <p:spPr>
          <a:xfrm>
            <a:off x="2521534" y="1560221"/>
            <a:ext cx="7148946" cy="37183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3228496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p:cMediaNode vol="80000">
                <p:cTn id="20" fill="hold" display="0">
                  <p:stCondLst>
                    <p:cond delay="indefinite"/>
                  </p:stCondLst>
                </p:cTn>
                <p:tgtEl>
                  <p:spTgt spid="3"/>
                </p:tgtEl>
              </p:cMediaNode>
            </p:video>
          </p:childTnLst>
        </p:cTn>
      </p:par>
    </p:tnLst>
    <p:bldLst>
      <p:bldP spid="10"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1838" y="1620982"/>
            <a:ext cx="6778612" cy="195606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436" tIns="45718" rIns="91436" bIns="45718" spcCol="0" rtlCol="0" anchor="ctr"/>
          <a:lstStyle/>
          <a:p>
            <a:r>
              <a:rPr lang="en-US" sz="4400" b="1" dirty="0" err="1"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rPr>
              <a:t>রোকেয়া</a:t>
            </a:r>
            <a:r>
              <a:rPr lang="en-US" sz="4400" b="1" dirty="0"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rPr>
              <a:t> </a:t>
            </a:r>
            <a:r>
              <a:rPr lang="en-US" sz="4400" b="1" dirty="0" err="1"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rPr>
              <a:t>সাখাওয়াত</a:t>
            </a:r>
            <a:r>
              <a:rPr lang="en-US" sz="4400" b="1" dirty="0"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rPr>
              <a:t> </a:t>
            </a:r>
            <a:r>
              <a:rPr lang="en-US" sz="4400" b="1" dirty="0" err="1"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rPr>
              <a:t>হোসেন</a:t>
            </a:r>
            <a:endParaRPr lang="en-US" sz="4400" b="1" dirty="0" smtClean="0">
              <a:ln w="22225">
                <a:solidFill>
                  <a:schemeClr val="accent2"/>
                </a:solidFill>
                <a:prstDash val="solid"/>
              </a:ln>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5" name="Rounded Rectangle 4"/>
          <p:cNvSpPr/>
          <p:nvPr/>
        </p:nvSpPr>
        <p:spPr>
          <a:xfrm>
            <a:off x="1653473" y="443345"/>
            <a:ext cx="9236199" cy="1814946"/>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bn-IN"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 পাঠ </a:t>
            </a: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21782" y="3577043"/>
            <a:ext cx="3089563" cy="252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752590" y="2614911"/>
            <a:ext cx="4599336" cy="923330"/>
          </a:xfrm>
          <a:prstGeom prst="rect">
            <a:avLst/>
          </a:prstGeom>
        </p:spPr>
        <p:txBody>
          <a:bodyPr wrap="none">
            <a:spAutoFit/>
          </a:bodyPr>
          <a:lstStyle/>
          <a:p>
            <a:r>
              <a:rPr lang="en-US" sz="5400" b="1" dirty="0" err="1" smtClean="0">
                <a:ln w="22225">
                  <a:solidFill>
                    <a:srgbClr val="ED7D31"/>
                  </a:solidFill>
                  <a:prstDash val="solid"/>
                </a:ln>
                <a:solidFill>
                  <a:srgbClr val="ED7D31">
                    <a:lumMod val="60000"/>
                    <a:lumOff val="40000"/>
                  </a:srgbClr>
                </a:solidFill>
                <a:latin typeface="NikoshBAN" panose="02000000000000000000" pitchFamily="2" charset="0"/>
                <a:cs typeface="NikoshBAN" panose="02000000000000000000" pitchFamily="2" charset="0"/>
              </a:rPr>
              <a:t>সেলিনা</a:t>
            </a:r>
            <a:r>
              <a:rPr lang="en-US" sz="5400" b="1" dirty="0" smtClean="0">
                <a:ln w="22225">
                  <a:solidFill>
                    <a:srgbClr val="ED7D31"/>
                  </a:solidFill>
                  <a:prstDash val="solid"/>
                </a:ln>
                <a:solidFill>
                  <a:srgbClr val="ED7D31">
                    <a:lumMod val="60000"/>
                    <a:lumOff val="40000"/>
                  </a:srgbClr>
                </a:solidFill>
                <a:latin typeface="NikoshBAN" panose="02000000000000000000" pitchFamily="2" charset="0"/>
                <a:cs typeface="NikoshBAN" panose="02000000000000000000" pitchFamily="2" charset="0"/>
              </a:rPr>
              <a:t> </a:t>
            </a:r>
            <a:r>
              <a:rPr lang="en-US" sz="5400" b="1" smtClean="0">
                <a:ln w="22225">
                  <a:solidFill>
                    <a:srgbClr val="ED7D31"/>
                  </a:solidFill>
                  <a:prstDash val="solid"/>
                </a:ln>
                <a:solidFill>
                  <a:srgbClr val="ED7D31">
                    <a:lumMod val="60000"/>
                    <a:lumOff val="40000"/>
                  </a:srgbClr>
                </a:solidFill>
                <a:latin typeface="NikoshBAN" panose="02000000000000000000" pitchFamily="2" charset="0"/>
                <a:cs typeface="NikoshBAN" panose="02000000000000000000" pitchFamily="2" charset="0"/>
              </a:rPr>
              <a:t>হোসেন </a:t>
            </a:r>
            <a:endParaRPr lang="en-US" dirty="0"/>
          </a:p>
        </p:txBody>
      </p:sp>
    </p:spTree>
    <p:extLst>
      <p:ext uri="{BB962C8B-B14F-4D97-AF65-F5344CB8AC3E}">
        <p14:creationId xmlns="" xmlns:p14="http://schemas.microsoft.com/office/powerpoint/2010/main" val="12041146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416445" y="1960509"/>
            <a:ext cx="9667192" cy="4100334"/>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IN" sz="4800" b="1" dirty="0" smtClean="0">
                <a:solidFill>
                  <a:schemeClr val="tx1"/>
                </a:solidFill>
                <a:latin typeface="NikoshBAN" panose="02000000000000000000" pitchFamily="2" charset="0"/>
                <a:cs typeface="NikoshBAN" panose="02000000000000000000" pitchFamily="2" charset="0"/>
              </a:rPr>
              <a:t>এই </a:t>
            </a:r>
            <a:r>
              <a:rPr lang="bn-IN" sz="4800" b="1" dirty="0">
                <a:solidFill>
                  <a:schemeClr val="tx1"/>
                </a:solidFill>
                <a:latin typeface="NikoshBAN" panose="02000000000000000000" pitchFamily="2" charset="0"/>
                <a:cs typeface="NikoshBAN" panose="02000000000000000000" pitchFamily="2" charset="0"/>
              </a:rPr>
              <a:t>পাঠ শেষে শিক্ষার্থীরা </a:t>
            </a:r>
            <a:r>
              <a:rPr lang="bn-IN" sz="4800" b="1" dirty="0" smtClean="0">
                <a:solidFill>
                  <a:schemeClr val="tx1"/>
                </a:solidFill>
                <a:latin typeface="NikoshBAN" panose="02000000000000000000" pitchFamily="2" charset="0"/>
                <a:cs typeface="NikoshBAN" panose="02000000000000000000" pitchFamily="2" charset="0"/>
              </a:rPr>
              <a:t>---</a:t>
            </a:r>
            <a:endParaRPr lang="bn-IN" sz="4800" b="1" dirty="0">
              <a:solidFill>
                <a:schemeClr val="tx1"/>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লেখ</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ক </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পরিচিতি বলতে পারবে ;</a:t>
            </a:r>
          </a:p>
          <a:p>
            <a:pPr marL="571500" indent="-571500">
              <a:buFont typeface="Wingdings" panose="05000000000000000000" pitchFamily="2" charset="2"/>
              <a:buChar char="q"/>
            </a:pP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প্রবন্ধটি</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প্রমিত</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উচ্চারণে</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পাঠ</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করতে</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bn-IN" sz="3200" dirty="0" smtClean="0">
              <a:ln>
                <a:solidFill>
                  <a:schemeClr val="tx1"/>
                </a:solidFill>
              </a:ln>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নতুন</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শব্দ</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প্রয়োগ</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করে</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বাক্য গঠন করতে</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en-US" sz="3200" dirty="0">
              <a:ln>
                <a:solidFill>
                  <a:schemeClr val="tx1"/>
                </a:solidFill>
              </a:ln>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বেগম</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রোকেয়া</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সাখাওয়াত</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হোসেন</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এর</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জীবন</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ও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কর্ম</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সম্পর্কে</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বলতে</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a:t>
            </a:r>
            <a:endParaRPr lang="bn-IN" sz="3200" dirty="0" smtClean="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6" name="Oval 5"/>
          <p:cNvSpPr/>
          <p:nvPr/>
        </p:nvSpPr>
        <p:spPr>
          <a:xfrm>
            <a:off x="3220872" y="824477"/>
            <a:ext cx="5976826" cy="944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prstClr val="black"/>
                </a:solidFill>
              </a:ln>
              <a:solidFill>
                <a:prstClr val="white"/>
              </a:solidFill>
            </a:endParaRPr>
          </a:p>
        </p:txBody>
      </p:sp>
      <p:sp>
        <p:nvSpPr>
          <p:cNvPr id="3" name="TextBox 2"/>
          <p:cNvSpPr txBox="1"/>
          <p:nvPr/>
        </p:nvSpPr>
        <p:spPr>
          <a:xfrm>
            <a:off x="4253346" y="750307"/>
            <a:ext cx="3131127"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শিখনফল</a:t>
            </a: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25913838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iterate type="lt">
                                    <p:tmPct val="10000"/>
                                  </p:iterate>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iterate type="lt">
                                    <p:tmPct val="10000"/>
                                  </p:iterate>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iterate type="lt">
                                    <p:tmPct val="10000"/>
                                  </p:iterate>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6121386" y="2453305"/>
            <a:ext cx="345830"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5136848" y="319643"/>
            <a:ext cx="2286000" cy="2203704"/>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409" tIns="348636" rIns="352409" bIns="348636" numCol="1" spcCol="1270" anchor="ctr" anchorCtr="0">
            <a:noAutofit/>
          </a:bodyPr>
          <a:lstStyle/>
          <a:p>
            <a:pPr lvl="0"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dirty="0" err="1" smtClean="0">
                <a:solidFill>
                  <a:schemeClr val="tx1"/>
                </a:solidFill>
                <a:latin typeface="NikoshBAN" panose="02000000000000000000" pitchFamily="2" charset="0"/>
                <a:cs typeface="NikoshBAN" panose="02000000000000000000" pitchFamily="2" charset="0"/>
              </a:rPr>
              <a:t>জন্মঃ</a:t>
            </a:r>
            <a:r>
              <a:rPr lang="en-US" sz="4000" b="1" kern="1200" dirty="0" smtClean="0">
                <a:solidFill>
                  <a:schemeClr val="tx1"/>
                </a:solidFill>
                <a:latin typeface="NikoshBAN" panose="02000000000000000000" pitchFamily="2" charset="0"/>
                <a:cs typeface="NikoshBAN" panose="02000000000000000000" pitchFamily="2" charset="0"/>
              </a:rPr>
              <a:t>  </a:t>
            </a:r>
            <a:r>
              <a:rPr lang="en-US" sz="3600" b="1" kern="1200" dirty="0" smtClean="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3200" b="1" dirty="0" smtClean="0">
                <a:solidFill>
                  <a:schemeClr val="tx1"/>
                </a:solidFill>
                <a:latin typeface="NikoshBAN" panose="02000000000000000000" pitchFamily="2" charset="0"/>
                <a:cs typeface="NikoshBAN" panose="02000000000000000000" pitchFamily="2" charset="0"/>
              </a:rPr>
              <a:t>১৯৪৭ </a:t>
            </a:r>
            <a:r>
              <a:rPr lang="en-US" sz="3200" b="1" dirty="0" err="1" smtClean="0">
                <a:solidFill>
                  <a:schemeClr val="tx1"/>
                </a:solidFill>
                <a:latin typeface="NikoshBAN" panose="02000000000000000000" pitchFamily="2" charset="0"/>
                <a:cs typeface="NikoshBAN" panose="02000000000000000000" pitchFamily="2" charset="0"/>
              </a:rPr>
              <a:t>সালে</a:t>
            </a: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১৪ </a:t>
            </a:r>
            <a:r>
              <a:rPr lang="en-US" sz="3200" b="1" dirty="0" err="1" smtClean="0">
                <a:solidFill>
                  <a:schemeClr val="tx1"/>
                </a:solidFill>
                <a:latin typeface="NikoshBAN" panose="02000000000000000000" pitchFamily="2" charset="0"/>
                <a:cs typeface="NikoshBAN" panose="02000000000000000000" pitchFamily="2" charset="0"/>
              </a:rPr>
              <a:t>জুন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রাজশাহী</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জেলায়</a:t>
            </a:r>
            <a:endParaRPr lang="en-US" sz="32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7066519" y="3079222"/>
            <a:ext cx="316830" cy="534247"/>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7223422" y="1568535"/>
            <a:ext cx="2286000" cy="2203704"/>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 </a:t>
            </a:r>
            <a:r>
              <a:rPr lang="bn-BD" sz="4000" b="1" kern="1200" dirty="0" smtClean="0">
                <a:solidFill>
                  <a:schemeClr val="tx1"/>
                </a:solidFill>
                <a:latin typeface="NikoshBAN" panose="02000000000000000000" pitchFamily="2" charset="0"/>
                <a:cs typeface="NikoshBAN" panose="02000000000000000000" pitchFamily="2" charset="0"/>
              </a:rPr>
              <a:t>সাহিত্যঃ</a:t>
            </a:r>
          </a:p>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 উপন্যাস,গল্প ,</a:t>
            </a:r>
          </a:p>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কবিতা,প্রবন্ধ</a:t>
            </a:r>
          </a:p>
        </p:txBody>
      </p:sp>
      <p:sp>
        <p:nvSpPr>
          <p:cNvPr id="6" name="Freeform 5"/>
          <p:cNvSpPr/>
          <p:nvPr/>
        </p:nvSpPr>
        <p:spPr>
          <a:xfrm rot="2825820">
            <a:off x="6956102" y="4074985"/>
            <a:ext cx="334064"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7" name="Freeform 6"/>
          <p:cNvSpPr/>
          <p:nvPr/>
        </p:nvSpPr>
        <p:spPr>
          <a:xfrm>
            <a:off x="7136429" y="3835138"/>
            <a:ext cx="2286000" cy="2203704"/>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91440" tIns="348636" rIns="340911" bIns="348636" numCol="1" spcCol="1270" anchor="ctr" anchorCtr="0">
            <a:noAutofit/>
          </a:bodyPr>
          <a:lstStyle/>
          <a:p>
            <a:pPr lvl="0" algn="ctr" defTabSz="1422400">
              <a:spcBef>
                <a:spcPct val="0"/>
              </a:spcBef>
            </a:pPr>
            <a:endParaRPr lang="bn-BD" sz="3200" b="1" kern="1200" dirty="0" smtClean="0">
              <a:solidFill>
                <a:schemeClr val="tx1"/>
              </a:solidFill>
              <a:latin typeface="NikoshBAN" panose="02000000000000000000" pitchFamily="2" charset="0"/>
              <a:cs typeface="NikoshBAN" panose="02000000000000000000" pitchFamily="2" charset="0"/>
            </a:endParaRPr>
          </a:p>
          <a:p>
            <a:pPr lvl="0" algn="ctr" defTabSz="1422400">
              <a:spcBef>
                <a:spcPct val="0"/>
              </a:spcBef>
            </a:pPr>
            <a:r>
              <a:rPr lang="bn-BD" sz="3200" b="1" kern="1200" dirty="0" smtClean="0">
                <a:solidFill>
                  <a:schemeClr val="tx1"/>
                </a:solidFill>
                <a:latin typeface="NikoshBAN" panose="02000000000000000000" pitchFamily="2" charset="0"/>
                <a:cs typeface="NikoshBAN" panose="02000000000000000000" pitchFamily="2" charset="0"/>
              </a:rPr>
              <a:t>  পৈতৃক নিবাসঃ</a:t>
            </a:r>
          </a:p>
          <a:p>
            <a:pPr lvl="0" algn="ctr" defTabSz="1422400">
              <a:spcBef>
                <a:spcPct val="0"/>
              </a:spcBef>
            </a:pPr>
            <a:r>
              <a:rPr lang="bn-BD" sz="2800" b="1" dirty="0" smtClean="0">
                <a:solidFill>
                  <a:schemeClr val="tx1"/>
                </a:solidFill>
                <a:latin typeface="NikoshBAN" panose="02000000000000000000" pitchFamily="2" charset="0"/>
                <a:cs typeface="NikoshBAN" panose="02000000000000000000" pitchFamily="2" charset="0"/>
              </a:rPr>
              <a:t>লক্ষ্ণীপুর জেলার</a:t>
            </a:r>
          </a:p>
          <a:p>
            <a:pPr lvl="0" algn="ctr" defTabSz="1422400">
              <a:spcBef>
                <a:spcPct val="0"/>
              </a:spcBef>
            </a:pPr>
            <a:r>
              <a:rPr lang="bn-BD" sz="2800" b="1" kern="1200" dirty="0" smtClean="0">
                <a:solidFill>
                  <a:schemeClr val="tx1"/>
                </a:solidFill>
                <a:latin typeface="NikoshBAN" panose="02000000000000000000" pitchFamily="2" charset="0"/>
                <a:cs typeface="NikoshBAN" panose="02000000000000000000" pitchFamily="2" charset="0"/>
              </a:rPr>
              <a:t>   হাজিরপাড়া গ্রামে।</a:t>
            </a:r>
          </a:p>
          <a:p>
            <a:pPr lvl="0" algn="ctr" defTabSz="1422400">
              <a:spcBef>
                <a:spcPct val="0"/>
              </a:spcBef>
            </a:pPr>
            <a:endParaRPr lang="bn-BD" sz="3600" b="1" kern="1200" dirty="0" smtClean="0">
              <a:solidFill>
                <a:schemeClr val="tx1"/>
              </a:solidFill>
              <a:latin typeface="NikoshBAN" panose="02000000000000000000" pitchFamily="2" charset="0"/>
              <a:cs typeface="NikoshBAN" panose="02000000000000000000" pitchFamily="2" charset="0"/>
            </a:endParaRPr>
          </a:p>
        </p:txBody>
      </p:sp>
      <p:sp>
        <p:nvSpPr>
          <p:cNvPr id="8" name="Freeform 7"/>
          <p:cNvSpPr/>
          <p:nvPr/>
        </p:nvSpPr>
        <p:spPr>
          <a:xfrm rot="18852977">
            <a:off x="5306139" y="4053159"/>
            <a:ext cx="311399"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3178328" y="3948397"/>
            <a:ext cx="2286000" cy="2203704"/>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spcBef>
                <a:spcPct val="0"/>
              </a:spcBef>
              <a:spcAft>
                <a:spcPts val="0"/>
              </a:spcAft>
            </a:pPr>
            <a:endParaRPr lang="bn-BD" sz="2800" b="1" kern="1200" dirty="0" smtClean="0">
              <a:solidFill>
                <a:schemeClr val="tx1"/>
              </a:solidFill>
              <a:latin typeface="NikoshBAN" panose="02000000000000000000" pitchFamily="2" charset="0"/>
              <a:cs typeface="NikoshBAN" panose="02000000000000000000" pitchFamily="2" charset="0"/>
            </a:endParaRPr>
          </a:p>
          <a:p>
            <a:pPr lvl="0" algn="just" defTabSz="1422400">
              <a:spcBef>
                <a:spcPct val="0"/>
              </a:spcBef>
              <a:spcAft>
                <a:spcPts val="0"/>
              </a:spcAft>
            </a:pPr>
            <a:endParaRPr lang="bn-BD" sz="2800" b="1" kern="1200" dirty="0" smtClean="0">
              <a:solidFill>
                <a:schemeClr val="tx1"/>
              </a:solidFill>
              <a:latin typeface="NikoshBAN" panose="02000000000000000000" pitchFamily="2" charset="0"/>
              <a:cs typeface="NikoshBAN" panose="02000000000000000000" pitchFamily="2" charset="0"/>
            </a:endParaRPr>
          </a:p>
          <a:p>
            <a:pPr lvl="0" algn="ctr" defTabSz="1422400">
              <a:spcBef>
                <a:spcPct val="0"/>
              </a:spcBef>
              <a:spcAft>
                <a:spcPts val="0"/>
              </a:spcAft>
            </a:pPr>
            <a:r>
              <a:rPr lang="bn-BD" sz="3600" b="1" dirty="0" smtClean="0">
                <a:solidFill>
                  <a:schemeClr val="tx1"/>
                </a:solidFill>
                <a:latin typeface="NikoshBAN" panose="02000000000000000000" pitchFamily="2" charset="0"/>
                <a:cs typeface="NikoshBAN" panose="02000000000000000000" pitchFamily="2" charset="0"/>
              </a:rPr>
              <a:t>রচনাঃ</a:t>
            </a:r>
            <a:endParaRPr lang="bn-BD" sz="3600" b="1" dirty="0">
              <a:solidFill>
                <a:schemeClr val="tx1"/>
              </a:solidFill>
              <a:latin typeface="NikoshBAN" panose="02000000000000000000" pitchFamily="2" charset="0"/>
              <a:cs typeface="NikoshBAN" panose="02000000000000000000" pitchFamily="2" charset="0"/>
            </a:endParaRPr>
          </a:p>
          <a:p>
            <a:pPr lvl="0" algn="just" defTabSz="1422400">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জলোচ্ছাস,হাঙর </a:t>
            </a:r>
          </a:p>
          <a:p>
            <a:pPr lvl="0" algn="just" defTabSz="1422400">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নদীর গ্রেড,মুক্তি</a:t>
            </a:r>
          </a:p>
          <a:p>
            <a:pPr lvl="0" algn="just" defTabSz="1422400">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  যুদ্ধের গল্প</a:t>
            </a:r>
            <a:endParaRPr lang="bn-BD" sz="2800" b="1" kern="1200" dirty="0" smtClean="0">
              <a:solidFill>
                <a:schemeClr val="tx1"/>
              </a:solidFill>
              <a:latin typeface="NikoshBAN" panose="02000000000000000000" pitchFamily="2" charset="0"/>
              <a:cs typeface="NikoshBAN" panose="02000000000000000000" pitchFamily="2" charset="0"/>
            </a:endParaRPr>
          </a:p>
          <a:p>
            <a:pPr lvl="0" algn="just" defTabSz="1422400">
              <a:spcBef>
                <a:spcPct val="0"/>
              </a:spcBef>
              <a:spcAft>
                <a:spcPts val="0"/>
              </a:spcAft>
            </a:pPr>
            <a:endParaRPr lang="bn-BD" sz="4000" b="1" kern="1200" dirty="0" smtClean="0">
              <a:solidFill>
                <a:schemeClr val="tx1"/>
              </a:solidFill>
              <a:latin typeface="NikoshBAN" panose="02000000000000000000" pitchFamily="2" charset="0"/>
              <a:cs typeface="NikoshBAN" panose="02000000000000000000" pitchFamily="2" charset="0"/>
            </a:endParaRPr>
          </a:p>
          <a:p>
            <a:pPr algn="ctr"/>
            <a:r>
              <a:rPr lang="bn-BD" sz="2800" b="1" dirty="0" smtClean="0">
                <a:solidFill>
                  <a:schemeClr val="tx1"/>
                </a:solidFill>
                <a:latin typeface="NikoshBAN" panose="02000000000000000000" pitchFamily="2" charset="0"/>
                <a:cs typeface="NikoshBAN" panose="02000000000000000000" pitchFamily="2" charset="0"/>
              </a:rPr>
              <a:t> </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Freeform 9"/>
          <p:cNvSpPr/>
          <p:nvPr/>
        </p:nvSpPr>
        <p:spPr>
          <a:xfrm rot="1080000">
            <a:off x="5160194" y="3080314"/>
            <a:ext cx="373967"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3000225" y="1680993"/>
            <a:ext cx="2286000" cy="2203704"/>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rgbClr val="8AC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91440" tIns="348636" rIns="334836" bIns="348636" numCol="1" spcCol="1270" anchor="ctr" anchorCtr="0">
            <a:noAutofit/>
          </a:bodyPr>
          <a:lstStyle/>
          <a:p>
            <a:pPr lvl="0" defTabSz="1422400">
              <a:lnSpc>
                <a:spcPct val="70000"/>
              </a:lnSpc>
              <a:spcBef>
                <a:spcPct val="0"/>
              </a:spcBef>
              <a:spcAft>
                <a:spcPts val="0"/>
              </a:spcAft>
            </a:pPr>
            <a:r>
              <a:rPr lang="bn-BD" sz="4000" kern="1200" dirty="0" smtClean="0">
                <a:latin typeface="NikoshBAN" panose="02000000000000000000" pitchFamily="2" charset="0"/>
                <a:cs typeface="NikoshBAN" panose="02000000000000000000" pitchFamily="2" charset="0"/>
              </a:rPr>
              <a:t>   </a:t>
            </a:r>
            <a:r>
              <a:rPr lang="bn-BD" sz="4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পুরস্কারঃ</a:t>
            </a:r>
          </a:p>
          <a:p>
            <a:pPr lvl="0" defTabSz="1422400">
              <a:lnSpc>
                <a:spcPct val="70000"/>
              </a:lnSpc>
              <a:spcBef>
                <a:spcPct val="0"/>
              </a:spcBef>
              <a:spcAft>
                <a:spcPts val="0"/>
              </a:spcAft>
            </a:pPr>
            <a:r>
              <a:rPr lang="bn-BD" sz="3000" b="1"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 একাডেমি  </a:t>
            </a:r>
          </a:p>
          <a:p>
            <a:pPr algn="ctr"/>
            <a:r>
              <a:rPr lang="bn-BD" sz="3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পুরস্কারসহ অনেক </a:t>
            </a:r>
          </a:p>
          <a:p>
            <a:pPr algn="ctr"/>
            <a:r>
              <a:rPr lang="bn-BD" sz="3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সাহিত্য পুরস্কার।</a:t>
            </a:r>
            <a:endParaRPr lang="en-US" sz="3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1"/>
          <p:cNvSpPr txBox="1"/>
          <p:nvPr/>
        </p:nvSpPr>
        <p:spPr>
          <a:xfrm>
            <a:off x="5336275" y="4534233"/>
            <a:ext cx="1928207" cy="461665"/>
          </a:xfrm>
          <a:prstGeom prst="rect">
            <a:avLst/>
          </a:prstGeom>
          <a:noFill/>
        </p:spPr>
        <p:txBody>
          <a:bodyPr wrap="square" rtlCol="0">
            <a:spAutoFit/>
          </a:bodyPr>
          <a:lstStyle/>
          <a:p>
            <a:pPr algn="ctr"/>
            <a:r>
              <a:rPr lang="bn-BD" sz="2400" b="1" dirty="0" smtClean="0">
                <a:latin typeface="NikoshBAN" panose="02000000000000000000" pitchFamily="2" charset="0"/>
                <a:cs typeface="NikoshBAN" panose="02000000000000000000" pitchFamily="2" charset="0"/>
              </a:rPr>
              <a:t>সেলিনা হোসেন  </a:t>
            </a:r>
            <a:endParaRPr lang="en-US" sz="2400" b="1" dirty="0">
              <a:latin typeface="NikoshBAN" panose="02000000000000000000" pitchFamily="2" charset="0"/>
              <a:cs typeface="NikoshBAN" panose="02000000000000000000" pitchFamily="2" charset="0"/>
            </a:endParaRPr>
          </a:p>
        </p:txBody>
      </p:sp>
      <p:sp>
        <p:nvSpPr>
          <p:cNvPr id="13" name="TextBox 12"/>
          <p:cNvSpPr txBox="1"/>
          <p:nvPr/>
        </p:nvSpPr>
        <p:spPr>
          <a:xfrm>
            <a:off x="767591" y="593495"/>
            <a:ext cx="3159553"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90437" y="2934929"/>
            <a:ext cx="1589757" cy="1599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1956169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barn(inVertical)">
                                      <p:cBhvr>
                                        <p:cTn id="51" dur="500"/>
                                        <p:tgtEl>
                                          <p:spTgt spid="5">
                                            <p:txEl>
                                              <p:pRg st="1" end="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barn(inVertical)">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barn(inVertical)">
                                      <p:cBhvr>
                                        <p:cTn id="73" dur="500"/>
                                        <p:tgtEl>
                                          <p:spTgt spid="7">
                                            <p:txEl>
                                              <p:pRg st="2" end="2"/>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7">
                                            <p:txEl>
                                              <p:pRg st="3" end="3"/>
                                            </p:txEl>
                                          </p:spTgt>
                                        </p:tgtEl>
                                        <p:attrNameLst>
                                          <p:attrName>style.visibility</p:attrName>
                                        </p:attrNameLst>
                                      </p:cBhvr>
                                      <p:to>
                                        <p:strVal val="visible"/>
                                      </p:to>
                                    </p:set>
                                    <p:animEffect transition="in" filter="barn(inVertical)">
                                      <p:cBhvr>
                                        <p:cTn id="76" dur="500"/>
                                        <p:tgtEl>
                                          <p:spTgt spid="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
                                            <p:txEl>
                                              <p:pRg st="2" end="2"/>
                                            </p:txEl>
                                          </p:spTgt>
                                        </p:tgtEl>
                                        <p:attrNameLst>
                                          <p:attrName>style.visibility</p:attrName>
                                        </p:attrNameLst>
                                      </p:cBhvr>
                                      <p:to>
                                        <p:strVal val="visible"/>
                                      </p:to>
                                    </p:set>
                                    <p:anim calcmode="lin" valueType="num">
                                      <p:cBhvr additive="base">
                                        <p:cTn id="8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9">
                                            <p:txEl>
                                              <p:pRg st="3" end="3"/>
                                            </p:txEl>
                                          </p:spTgt>
                                        </p:tgtEl>
                                        <p:attrNameLst>
                                          <p:attrName>style.visibility</p:attrName>
                                        </p:attrNameLst>
                                      </p:cBhvr>
                                      <p:to>
                                        <p:strVal val="visible"/>
                                      </p:to>
                                    </p:set>
                                    <p:animEffect transition="in" filter="barn(inVertical)">
                                      <p:cBhvr>
                                        <p:cTn id="95" dur="500"/>
                                        <p:tgtEl>
                                          <p:spTgt spid="9">
                                            <p:txEl>
                                              <p:pRg st="3" end="3"/>
                                            </p:txEl>
                                          </p:spTgt>
                                        </p:tgtEl>
                                      </p:cBhvr>
                                    </p:animEffect>
                                  </p:childTnLst>
                                </p:cTn>
                              </p:par>
                              <p:par>
                                <p:cTn id="96" presetID="16" presetClass="entr" presetSubtype="21" fill="hold" nodeType="withEffect">
                                  <p:stCondLst>
                                    <p:cond delay="0"/>
                                  </p:stCondLst>
                                  <p:childTnLst>
                                    <p:set>
                                      <p:cBhvr>
                                        <p:cTn id="97" dur="1" fill="hold">
                                          <p:stCondLst>
                                            <p:cond delay="0"/>
                                          </p:stCondLst>
                                        </p:cTn>
                                        <p:tgtEl>
                                          <p:spTgt spid="9">
                                            <p:txEl>
                                              <p:pRg st="4" end="4"/>
                                            </p:txEl>
                                          </p:spTgt>
                                        </p:tgtEl>
                                        <p:attrNameLst>
                                          <p:attrName>style.visibility</p:attrName>
                                        </p:attrNameLst>
                                      </p:cBhvr>
                                      <p:to>
                                        <p:strVal val="visible"/>
                                      </p:to>
                                    </p:set>
                                    <p:animEffect transition="in" filter="barn(inVertical)">
                                      <p:cBhvr>
                                        <p:cTn id="98" dur="500"/>
                                        <p:tgtEl>
                                          <p:spTgt spid="9">
                                            <p:txEl>
                                              <p:pRg st="4" end="4"/>
                                            </p:txEl>
                                          </p:spTgt>
                                        </p:tgtEl>
                                      </p:cBhvr>
                                    </p:animEffect>
                                  </p:childTnLst>
                                </p:cTn>
                              </p:par>
                              <p:par>
                                <p:cTn id="99" presetID="16" presetClass="entr" presetSubtype="21" fill="hold" nodeType="withEffect">
                                  <p:stCondLst>
                                    <p:cond delay="0"/>
                                  </p:stCondLst>
                                  <p:childTnLst>
                                    <p:set>
                                      <p:cBhvr>
                                        <p:cTn id="100" dur="1" fill="hold">
                                          <p:stCondLst>
                                            <p:cond delay="0"/>
                                          </p:stCondLst>
                                        </p:cTn>
                                        <p:tgtEl>
                                          <p:spTgt spid="9">
                                            <p:txEl>
                                              <p:pRg st="5" end="5"/>
                                            </p:txEl>
                                          </p:spTgt>
                                        </p:tgtEl>
                                        <p:attrNameLst>
                                          <p:attrName>style.visibility</p:attrName>
                                        </p:attrNameLst>
                                      </p:cBhvr>
                                      <p:to>
                                        <p:strVal val="visible"/>
                                      </p:to>
                                    </p:set>
                                    <p:animEffect transition="in" filter="barn(inVertical)">
                                      <p:cBhvr>
                                        <p:cTn id="101" dur="500"/>
                                        <p:tgtEl>
                                          <p:spTgt spid="9">
                                            <p:txEl>
                                              <p:pRg st="5" end="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 calcmode="lin" valueType="num">
                                      <p:cBhvr additive="base">
                                        <p:cTn id="106" dur="500" fill="hold"/>
                                        <p:tgtEl>
                                          <p:spTgt spid="10"/>
                                        </p:tgtEl>
                                        <p:attrNameLst>
                                          <p:attrName>ppt_x</p:attrName>
                                        </p:attrNameLst>
                                      </p:cBhvr>
                                      <p:tavLst>
                                        <p:tav tm="0">
                                          <p:val>
                                            <p:strVal val="#ppt_x"/>
                                          </p:val>
                                        </p:tav>
                                        <p:tav tm="100000">
                                          <p:val>
                                            <p:strVal val="#ppt_x"/>
                                          </p:val>
                                        </p:tav>
                                      </p:tavLst>
                                    </p:anim>
                                    <p:anim calcmode="lin" valueType="num">
                                      <p:cBhvr additive="base">
                                        <p:cTn id="107" dur="500" fill="hold"/>
                                        <p:tgtEl>
                                          <p:spTgt spid="10"/>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additive="base">
                                        <p:cTn id="110" dur="500" fill="hold"/>
                                        <p:tgtEl>
                                          <p:spTgt spid="11"/>
                                        </p:tgtEl>
                                        <p:attrNameLst>
                                          <p:attrName>ppt_x</p:attrName>
                                        </p:attrNameLst>
                                      </p:cBhvr>
                                      <p:tavLst>
                                        <p:tav tm="0">
                                          <p:val>
                                            <p:strVal val="#ppt_x"/>
                                          </p:val>
                                        </p:tav>
                                        <p:tav tm="100000">
                                          <p:val>
                                            <p:strVal val="#ppt_x"/>
                                          </p:val>
                                        </p:tav>
                                      </p:tavLst>
                                    </p:anim>
                                    <p:anim calcmode="lin" valueType="num">
                                      <p:cBhvr additive="base">
                                        <p:cTn id="111" dur="500" fill="hold"/>
                                        <p:tgtEl>
                                          <p:spTgt spid="11"/>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11">
                                            <p:txEl>
                                              <p:pRg st="0" end="0"/>
                                            </p:txEl>
                                          </p:spTgt>
                                        </p:tgtEl>
                                        <p:attrNameLst>
                                          <p:attrName>style.visibility</p:attrName>
                                        </p:attrNameLst>
                                      </p:cBhvr>
                                      <p:to>
                                        <p:strVal val="visible"/>
                                      </p:to>
                                    </p:set>
                                    <p:anim calcmode="lin" valueType="num">
                                      <p:cBhvr additive="base">
                                        <p:cTn id="1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11">
                                            <p:txEl>
                                              <p:pRg st="1" end="1"/>
                                            </p:txEl>
                                          </p:spTgt>
                                        </p:tgtEl>
                                        <p:attrNameLst>
                                          <p:attrName>style.visibility</p:attrName>
                                        </p:attrNameLst>
                                      </p:cBhvr>
                                      <p:to>
                                        <p:strVal val="visible"/>
                                      </p:to>
                                    </p:set>
                                    <p:animEffect transition="in" filter="circle(in)">
                                      <p:cBhvr>
                                        <p:cTn id="120" dur="2000"/>
                                        <p:tgtEl>
                                          <p:spTgt spid="11">
                                            <p:txEl>
                                              <p:pRg st="1" end="1"/>
                                            </p:txEl>
                                          </p:spTgt>
                                        </p:tgtEl>
                                      </p:cBhvr>
                                    </p:animEffect>
                                  </p:childTnLst>
                                </p:cTn>
                              </p:par>
                              <p:par>
                                <p:cTn id="121" presetID="6" presetClass="entr" presetSubtype="16" fill="hold" nodeType="withEffect">
                                  <p:stCondLst>
                                    <p:cond delay="0"/>
                                  </p:stCondLst>
                                  <p:childTnLst>
                                    <p:set>
                                      <p:cBhvr>
                                        <p:cTn id="122" dur="1" fill="hold">
                                          <p:stCondLst>
                                            <p:cond delay="0"/>
                                          </p:stCondLst>
                                        </p:cTn>
                                        <p:tgtEl>
                                          <p:spTgt spid="11">
                                            <p:txEl>
                                              <p:pRg st="2" end="2"/>
                                            </p:txEl>
                                          </p:spTgt>
                                        </p:tgtEl>
                                        <p:attrNameLst>
                                          <p:attrName>style.visibility</p:attrName>
                                        </p:attrNameLst>
                                      </p:cBhvr>
                                      <p:to>
                                        <p:strVal val="visible"/>
                                      </p:to>
                                    </p:set>
                                    <p:animEffect transition="in" filter="circle(in)">
                                      <p:cBhvr>
                                        <p:cTn id="123" dur="2000"/>
                                        <p:tgtEl>
                                          <p:spTgt spid="11">
                                            <p:txEl>
                                              <p:pRg st="2" end="2"/>
                                            </p:txEl>
                                          </p:spTgt>
                                        </p:tgtEl>
                                      </p:cBhvr>
                                    </p:animEffect>
                                  </p:childTnLst>
                                </p:cTn>
                              </p:par>
                              <p:par>
                                <p:cTn id="124" presetID="6" presetClass="entr" presetSubtype="16" fill="hold" nodeType="withEffect">
                                  <p:stCondLst>
                                    <p:cond delay="0"/>
                                  </p:stCondLst>
                                  <p:childTnLst>
                                    <p:set>
                                      <p:cBhvr>
                                        <p:cTn id="125" dur="1" fill="hold">
                                          <p:stCondLst>
                                            <p:cond delay="0"/>
                                          </p:stCondLst>
                                        </p:cTn>
                                        <p:tgtEl>
                                          <p:spTgt spid="11">
                                            <p:txEl>
                                              <p:pRg st="3" end="3"/>
                                            </p:txEl>
                                          </p:spTgt>
                                        </p:tgtEl>
                                        <p:attrNameLst>
                                          <p:attrName>style.visibility</p:attrName>
                                        </p:attrNameLst>
                                      </p:cBhvr>
                                      <p:to>
                                        <p:strVal val="visible"/>
                                      </p:to>
                                    </p:set>
                                    <p:animEffect transition="in" filter="circle(in)">
                                      <p:cBhvr>
                                        <p:cTn id="126"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673" y="864420"/>
            <a:ext cx="4073236" cy="102152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lIns="91410" tIns="45705" rIns="91410" bIns="45705" rtlCol="0">
            <a:spAutoFit/>
          </a:bodyPr>
          <a:lstStyle/>
          <a:p>
            <a:pPr algn="ctr"/>
            <a:r>
              <a:rPr lang="bn-BD" sz="5400" b="1" dirty="0">
                <a:solidFill>
                  <a:prstClr val="black"/>
                </a:solidFill>
                <a:latin typeface="NikoshBAN" panose="02000000000000000000" pitchFamily="2" charset="0"/>
                <a:cs typeface="NikoshBAN" panose="02000000000000000000" pitchFamily="2" charset="0"/>
              </a:rPr>
              <a:t>একক কাজ</a:t>
            </a:r>
            <a:endParaRPr lang="en-US" sz="5400" b="1" dirty="0">
              <a:solidFill>
                <a:prstClr val="black"/>
              </a:solidFill>
              <a:latin typeface="NikoshBAN" panose="02000000000000000000" pitchFamily="2" charset="0"/>
              <a:cs typeface="NikoshBAN" panose="02000000000000000000" pitchFamily="2" charset="0"/>
            </a:endParaRPr>
          </a:p>
        </p:txBody>
      </p:sp>
      <p:sp>
        <p:nvSpPr>
          <p:cNvPr id="5" name="TextBox 4"/>
          <p:cNvSpPr txBox="1"/>
          <p:nvPr/>
        </p:nvSpPr>
        <p:spPr>
          <a:xfrm>
            <a:off x="2253534" y="3362932"/>
            <a:ext cx="7915701" cy="2246769"/>
          </a:xfrm>
          <a:prstGeom prst="rect">
            <a:avLst/>
          </a:prstGeom>
          <a:solidFill>
            <a:srgbClr val="002060"/>
          </a:solidFill>
          <a:ln w="57150">
            <a:solidFill>
              <a:srgbClr val="FFFF00"/>
            </a:solidFill>
          </a:ln>
        </p:spPr>
        <p:txBody>
          <a:bodyPr wrap="square" rtlCol="0">
            <a:spAutoFit/>
          </a:bodyPr>
          <a:lstStyle/>
          <a:p>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pPr marL="457200" indent="-457200">
              <a:buFont typeface="Wingdings" pitchFamily="2" charset="2"/>
              <a:buChar char="§"/>
            </a:pP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‘সেলিনা হোসেন’এর পৈতৃক নিবাস কোথায়?</a:t>
            </a:r>
            <a:endPar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457200" indent="-457200">
              <a:buFont typeface="Wingdings" pitchFamily="2" charset="2"/>
              <a:buChar char="§"/>
            </a:pPr>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তিনি</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কত</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তারিখে</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জেলায়</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জন্মগ্রহণ</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করেন</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457200" indent="-457200">
              <a:buFont typeface="Wingdings" pitchFamily="2" charset="2"/>
              <a:buChar cha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0546633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a:t>
            </a:r>
            <a:r>
              <a:rPr lang="en-US"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5092" y="2382982"/>
            <a:ext cx="4829409" cy="3371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6536686" y="904055"/>
            <a:ext cx="4995080"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6028495" y="777922"/>
            <a:ext cx="181968" cy="5412328"/>
            <a:chOff x="6109646" y="1733827"/>
            <a:chExt cx="162749" cy="4921027"/>
          </a:xfrm>
          <a:solidFill>
            <a:srgbClr val="002060"/>
          </a:solidFill>
        </p:grpSpPr>
        <p:grpSp>
          <p:nvGrpSpPr>
            <p:cNvPr id="10" name="Group 9"/>
            <p:cNvGrpSpPr/>
            <p:nvPr/>
          </p:nvGrpSpPr>
          <p:grpSpPr>
            <a:xfrm>
              <a:off x="6109646" y="1733827"/>
              <a:ext cx="152249" cy="4851367"/>
              <a:chOff x="5780586" y="1458737"/>
              <a:chExt cx="195003" cy="5285842"/>
            </a:xfrm>
            <a:grpFill/>
          </p:grpSpPr>
          <p:cxnSp>
            <p:nvCxnSpPr>
              <p:cNvPr id="13" name="Straight Connector 12"/>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1" name="Oval 10"/>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sp>
          <p:nvSpPr>
            <p:cNvPr id="12" name="Oval 11"/>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grpSp>
      <p:pic>
        <p:nvPicPr>
          <p:cNvPr id="16" name="Picture 15" descr="IMG_20140821_001147.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539195" y="2361380"/>
            <a:ext cx="4992571" cy="3414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44457397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15912" y="451702"/>
            <a:ext cx="7908612" cy="729209"/>
          </a:xfrm>
          <a:prstGeom prst="round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আজকের পাঠের নতুন শব্দের অর্থ জেনে </a:t>
            </a:r>
            <a:r>
              <a:rPr lang="bn-BD" sz="4000" b="1" dirty="0" smtClean="0">
                <a:solidFill>
                  <a:schemeClr val="tx1"/>
                </a:solidFill>
                <a:latin typeface="NikoshBAN" panose="02000000000000000000" pitchFamily="2" charset="0"/>
                <a:cs typeface="NikoshBAN" panose="02000000000000000000" pitchFamily="2" charset="0"/>
              </a:rPr>
              <a:t>নি</a:t>
            </a:r>
            <a:r>
              <a:rPr lang="bn-IN" sz="4000" b="1" dirty="0" smtClean="0">
                <a:solidFill>
                  <a:schemeClr val="tx1"/>
                </a:solidFill>
                <a:latin typeface="NikoshBAN" panose="02000000000000000000" pitchFamily="2" charset="0"/>
                <a:cs typeface="NikoshBAN" panose="02000000000000000000" pitchFamily="2" charset="0"/>
              </a:rPr>
              <a:t>ই </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914408" y="2253239"/>
            <a:ext cx="2330497" cy="817423"/>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খন্ড</a:t>
            </a:r>
            <a:endParaRPr lang="en-US" sz="4800" b="1" dirty="0">
              <a:latin typeface="NikoshBAN" panose="02000000000000000000" pitchFamily="2" charset="0"/>
              <a:cs typeface="NikoshBAN" panose="02000000000000000000" pitchFamily="2" charset="0"/>
            </a:endParaRPr>
          </a:p>
        </p:txBody>
      </p:sp>
      <p:sp>
        <p:nvSpPr>
          <p:cNvPr id="6" name="Rounded Rectangle 5"/>
          <p:cNvSpPr/>
          <p:nvPr/>
        </p:nvSpPr>
        <p:spPr>
          <a:xfrm>
            <a:off x="8184524" y="2118172"/>
            <a:ext cx="2445533" cy="832513"/>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ভাগ,অংশ</a:t>
            </a:r>
            <a:endParaRPr lang="en-US" sz="4000" b="1" dirty="0">
              <a:latin typeface="NikoshBAN" panose="02000000000000000000" pitchFamily="2" charset="0"/>
              <a:cs typeface="NikoshBAN" panose="02000000000000000000" pitchFamily="2" charset="0"/>
            </a:endParaRPr>
          </a:p>
        </p:txBody>
      </p:sp>
      <p:sp>
        <p:nvSpPr>
          <p:cNvPr id="7" name="Rounded Rectangle 6"/>
          <p:cNvSpPr/>
          <p:nvPr/>
        </p:nvSpPr>
        <p:spPr>
          <a:xfrm>
            <a:off x="924219" y="4839465"/>
            <a:ext cx="2320686" cy="817423"/>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anose="02000000000000000000" pitchFamily="2" charset="0"/>
                <a:cs typeface="NikoshBAN" panose="02000000000000000000" pitchFamily="2" charset="0"/>
              </a:rPr>
              <a:t> অগ্রদূত</a:t>
            </a:r>
            <a:r>
              <a:rPr lang="bn-BD" sz="6000" b="1" dirty="0" smtClean="0">
                <a:latin typeface="NikoshBAN" panose="02000000000000000000" pitchFamily="2" charset="0"/>
                <a:cs typeface="NikoshBAN" panose="02000000000000000000" pitchFamily="2" charset="0"/>
              </a:rPr>
              <a:t> </a:t>
            </a:r>
            <a:r>
              <a:rPr lang="bn-IN" sz="66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8" name="Rounded Rectangle 7"/>
          <p:cNvSpPr/>
          <p:nvPr/>
        </p:nvSpPr>
        <p:spPr>
          <a:xfrm>
            <a:off x="8184524" y="4839465"/>
            <a:ext cx="2445533" cy="817423"/>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600" b="1" dirty="0" smtClean="0">
                <a:latin typeface="NikoshBAN" panose="02000000000000000000" pitchFamily="2" charset="0"/>
                <a:cs typeface="NikoshBAN" panose="02000000000000000000" pitchFamily="2" charset="0"/>
              </a:rPr>
              <a:t>পথ প্রদর্শক</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236952" y="1462867"/>
            <a:ext cx="2866029"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17158" y="4026090"/>
            <a:ext cx="2975212" cy="21836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46317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928</Words>
  <Application>Microsoft Office PowerPoint</Application>
  <PresentationFormat>Custom</PresentationFormat>
  <Paragraphs>138</Paragraphs>
  <Slides>25</Slides>
  <Notes>10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Elma</cp:lastModifiedBy>
  <cp:revision>194</cp:revision>
  <dcterms:created xsi:type="dcterms:W3CDTF">2020-05-23T03:27:47Z</dcterms:created>
  <dcterms:modified xsi:type="dcterms:W3CDTF">2021-04-22T05:10:51Z</dcterms:modified>
</cp:coreProperties>
</file>