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2" r:id="rId4"/>
    <p:sldId id="281" r:id="rId5"/>
    <p:sldId id="261" r:id="rId6"/>
    <p:sldId id="291" r:id="rId7"/>
    <p:sldId id="292" r:id="rId8"/>
    <p:sldId id="293" r:id="rId9"/>
    <p:sldId id="294" r:id="rId10"/>
    <p:sldId id="285" r:id="rId11"/>
    <p:sldId id="287" r:id="rId12"/>
    <p:sldId id="286" r:id="rId13"/>
    <p:sldId id="283" r:id="rId14"/>
    <p:sldId id="295" r:id="rId15"/>
    <p:sldId id="263" r:id="rId16"/>
    <p:sldId id="264" r:id="rId17"/>
    <p:sldId id="288" r:id="rId18"/>
    <p:sldId id="289" r:id="rId19"/>
    <p:sldId id="275" r:id="rId20"/>
    <p:sldId id="277" r:id="rId21"/>
    <p:sldId id="272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AD8"/>
    <a:srgbClr val="00CC00"/>
    <a:srgbClr val="2AE25A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9" autoAdjust="0"/>
    <p:restoredTop sz="95933" autoAdjust="0"/>
  </p:normalViewPr>
  <p:slideViewPr>
    <p:cSldViewPr>
      <p:cViewPr varScale="1">
        <p:scale>
          <a:sx n="70" d="100"/>
          <a:sy n="70" d="100"/>
        </p:scale>
        <p:origin x="-11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4813D-5A4A-40E4-83F6-5769D84C54F1}" type="datetimeFigureOut">
              <a:rPr lang="en-US" smtClean="0"/>
              <a:pPr/>
              <a:t>23-Apr-21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72F82-20A5-46F2-9BC9-36EC0604EC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6167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72F82-20A5-46F2-9BC9-36EC0604EC7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05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14400" y="1524000"/>
            <a:ext cx="7467600" cy="3505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925212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finicin-de-Clula-veget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09600"/>
            <a:ext cx="6316688" cy="5638800"/>
          </a:xfrm>
          <a:prstGeom prst="rect">
            <a:avLst/>
          </a:prstGeom>
        </p:spPr>
      </p:pic>
      <p:sp>
        <p:nvSpPr>
          <p:cNvPr id="5" name="Line Callout 1 4"/>
          <p:cNvSpPr/>
          <p:nvPr/>
        </p:nvSpPr>
        <p:spPr>
          <a:xfrm>
            <a:off x="6934200" y="1981200"/>
            <a:ext cx="2133600" cy="533400"/>
          </a:xfrm>
          <a:prstGeom prst="borderCallout1">
            <a:avLst>
              <a:gd name="adj1" fmla="val 48058"/>
              <a:gd name="adj2" fmla="val -3159"/>
              <a:gd name="adj3" fmla="val 88076"/>
              <a:gd name="adj4" fmla="val -54401"/>
            </a:avLst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কোষপ্রাচীর (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cell wall)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7010400" y="4724400"/>
            <a:ext cx="2057400" cy="609600"/>
          </a:xfrm>
          <a:prstGeom prst="borderCallout1">
            <a:avLst>
              <a:gd name="adj1" fmla="val 59049"/>
              <a:gd name="adj2" fmla="val 1617"/>
              <a:gd name="adj3" fmla="val -279291"/>
              <a:gd name="adj4" fmla="val -122578"/>
            </a:avLst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প্রোটোপ্লাজম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200"/>
            <a:ext cx="8915400" cy="6858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কোষে</a:t>
            </a:r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উপাদান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990600"/>
            <a:ext cx="4419600" cy="5791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as-IN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কোষপ্রাচীর</a:t>
            </a:r>
            <a:r>
              <a:rPr lang="bn-IN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উদ্ভিদকোষে কোষঝিল্লির বাইরে জড় পদার্থের যে পুরু প্রাচীর থাকে, তাকে কোষপ্রাচীর বলে।</a:t>
            </a:r>
          </a:p>
          <a:p>
            <a:pPr algn="just"/>
            <a:endParaRPr lang="bn-IN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**গঠনঃ সেলুলোজ দ্বারা গঠিত।</a:t>
            </a:r>
          </a:p>
          <a:p>
            <a:pPr algn="just"/>
            <a:endParaRPr lang="bn-IN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**কাজঃ ০১) কোষকে নিদৃষ্ট আকৃকি প্রদান করা।</a:t>
            </a:r>
          </a:p>
          <a:p>
            <a:pPr algn="just"/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০২) কোষের সীমারেখা নির্দেশ করা।</a:t>
            </a:r>
          </a:p>
          <a:p>
            <a:pPr algn="just"/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০৩) কোষের সজীব অংশকে রক্ষা করা।</a:t>
            </a:r>
          </a:p>
          <a:p>
            <a:pPr algn="just"/>
            <a:endParaRPr lang="bn-IN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## প্রাণিকোষে কোষপ্রাচীর থাকে না। থাকে প্লাজমা পর্দা।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990600"/>
            <a:ext cx="4419600" cy="5791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as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প্রোটোপ্লাজম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কোষপ্রাচীর ঘেরা কোষের অর্ধ-তরল, জেলির ন্যায় থকথকে, আঠালো, দানাদার বর্ণহীন সজীব অংশকে প্রোটোপ্লাজম বলে।</a:t>
            </a:r>
          </a:p>
          <a:p>
            <a:pPr algn="just"/>
            <a:endParaRPr lang="bn-IN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**গঠনঃ বিভিন্ন জৈব ও অজৈব যৌগ দ্বারা গঠিত। প্রোটোপ্লাজমে সাধারনত ৬৭%-৯০% ভাগ পানি থাকে।</a:t>
            </a:r>
          </a:p>
          <a:p>
            <a:pPr algn="just"/>
            <a:endParaRPr lang="bn-IN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**কাজঃ প্রোটোপ্লাজমের বিক্রিয়ায় জীবনের বৈশিষ্টগুলো প্রকাশ পায়। তাই প্রোটোপ্লাজমকে জীবনের বৈশিষ্ট বলা হয়।</a:t>
            </a:r>
          </a:p>
          <a:p>
            <a:pPr algn="just"/>
            <a:endParaRPr lang="bn-IN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##প্রোটোপ্লাজম কোষের দুটি প্রধান অংশ ধারন করে, যথা-</a:t>
            </a:r>
          </a:p>
          <a:p>
            <a:pPr algn="just"/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০১) সাইটোপ্লাজম ও </a:t>
            </a:r>
          </a:p>
          <a:p>
            <a:pPr algn="just"/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০২) নিউক্লিয়াস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ng-clipart-plant-cell-homo-sapiens-human-body-human-cell-cell-human-body-thumbnai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38200"/>
            <a:ext cx="5791200" cy="5181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438400" y="76200"/>
            <a:ext cx="4343400" cy="6858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প্রোটোপ্লাজম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6324600" y="1676400"/>
            <a:ext cx="2743200" cy="609600"/>
          </a:xfrm>
          <a:prstGeom prst="borderCallout1">
            <a:avLst>
              <a:gd name="adj1" fmla="val 51586"/>
              <a:gd name="adj2" fmla="val -372"/>
              <a:gd name="adj3" fmla="val 127425"/>
              <a:gd name="adj4" fmla="val -59229"/>
            </a:avLst>
          </a:prstGeom>
          <a:solidFill>
            <a:schemeClr val="accent3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সাইটোপ্লাজম </a:t>
            </a:r>
            <a:endParaRPr lang="en-US" sz="32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6324600" y="4648200"/>
            <a:ext cx="2743200" cy="609600"/>
          </a:xfrm>
          <a:prstGeom prst="borderCallout1">
            <a:avLst>
              <a:gd name="adj1" fmla="val 51586"/>
              <a:gd name="adj2" fmla="val -372"/>
              <a:gd name="adj3" fmla="val -36008"/>
              <a:gd name="adj4" fmla="val -129378"/>
            </a:avLst>
          </a:prstGeom>
          <a:solidFill>
            <a:schemeClr val="accent2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bn-BD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Up-Down Arrow 43"/>
          <p:cNvSpPr/>
          <p:nvPr/>
        </p:nvSpPr>
        <p:spPr>
          <a:xfrm>
            <a:off x="3677099" y="1881415"/>
            <a:ext cx="152400" cy="3951514"/>
          </a:xfrm>
          <a:prstGeom prst="up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>
              <a:solidFill>
                <a:srgbClr val="002060"/>
              </a:solidFill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76200" y="2819400"/>
            <a:ext cx="3124200" cy="14478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i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সাইটোপ্লাজম</a:t>
            </a:r>
            <a:r>
              <a:rPr lang="bn-BD" sz="24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3753299" y="1794329"/>
            <a:ext cx="1451429" cy="22860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46" name="Right Arrow 45"/>
          <p:cNvSpPr/>
          <p:nvPr/>
        </p:nvSpPr>
        <p:spPr>
          <a:xfrm>
            <a:off x="3756928" y="2403929"/>
            <a:ext cx="1451429" cy="22860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>
              <a:solidFill>
                <a:srgbClr val="002060"/>
              </a:solidFill>
            </a:endParaRPr>
          </a:p>
        </p:txBody>
      </p:sp>
      <p:sp>
        <p:nvSpPr>
          <p:cNvPr id="47" name="Right Arrow 46"/>
          <p:cNvSpPr/>
          <p:nvPr/>
        </p:nvSpPr>
        <p:spPr>
          <a:xfrm>
            <a:off x="3756928" y="2937329"/>
            <a:ext cx="1451429" cy="22860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>
              <a:solidFill>
                <a:srgbClr val="002060"/>
              </a:solidFill>
            </a:endParaRPr>
          </a:p>
        </p:txBody>
      </p:sp>
      <p:sp>
        <p:nvSpPr>
          <p:cNvPr id="48" name="Right Arrow 47"/>
          <p:cNvSpPr/>
          <p:nvPr/>
        </p:nvSpPr>
        <p:spPr>
          <a:xfrm>
            <a:off x="3756928" y="3546929"/>
            <a:ext cx="1451429" cy="22860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>
              <a:solidFill>
                <a:srgbClr val="002060"/>
              </a:solidFill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3753299" y="4156529"/>
            <a:ext cx="1451429" cy="22860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>
              <a:solidFill>
                <a:srgbClr val="002060"/>
              </a:solidFill>
            </a:endParaRPr>
          </a:p>
        </p:txBody>
      </p:sp>
      <p:sp>
        <p:nvSpPr>
          <p:cNvPr id="50" name="Right Arrow 49"/>
          <p:cNvSpPr/>
          <p:nvPr/>
        </p:nvSpPr>
        <p:spPr>
          <a:xfrm>
            <a:off x="3756928" y="4842329"/>
            <a:ext cx="1451429" cy="22860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>
              <a:solidFill>
                <a:srgbClr val="002060"/>
              </a:solidFill>
            </a:endParaRPr>
          </a:p>
        </p:txBody>
      </p:sp>
      <p:sp>
        <p:nvSpPr>
          <p:cNvPr id="51" name="Right Arrow 50"/>
          <p:cNvSpPr/>
          <p:nvPr/>
        </p:nvSpPr>
        <p:spPr>
          <a:xfrm>
            <a:off x="3756928" y="5604329"/>
            <a:ext cx="1451429" cy="22860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>
              <a:solidFill>
                <a:srgbClr val="002060"/>
              </a:solidFill>
            </a:endParaRPr>
          </a:p>
        </p:txBody>
      </p:sp>
      <p:sp>
        <p:nvSpPr>
          <p:cNvPr id="52" name="Flowchart: Alternate Process 51"/>
          <p:cNvSpPr/>
          <p:nvPr/>
        </p:nvSpPr>
        <p:spPr>
          <a:xfrm>
            <a:off x="5204728" y="1524000"/>
            <a:ext cx="3429000" cy="575129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প্লাস্টিড</a:t>
            </a:r>
            <a:r>
              <a:rPr lang="bn-BD" sz="4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Flowchart: Alternate Process 52"/>
          <p:cNvSpPr/>
          <p:nvPr/>
        </p:nvSpPr>
        <p:spPr>
          <a:xfrm>
            <a:off x="5204728" y="2209800"/>
            <a:ext cx="3429000" cy="498929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মাইটোকন্ড্রিয়া</a:t>
            </a:r>
            <a:endParaRPr lang="en-US" sz="40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Flowchart: Alternate Process 53"/>
          <p:cNvSpPr/>
          <p:nvPr/>
        </p:nvSpPr>
        <p:spPr>
          <a:xfrm>
            <a:off x="5204728" y="2743200"/>
            <a:ext cx="3429000" cy="498929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গলগি বডি </a:t>
            </a:r>
            <a:endParaRPr lang="en-US" sz="48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Flowchart: Alternate Process 54"/>
          <p:cNvSpPr/>
          <p:nvPr/>
        </p:nvSpPr>
        <p:spPr>
          <a:xfrm>
            <a:off x="5204728" y="3352800"/>
            <a:ext cx="3429000" cy="498929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এন্ডোপ্লামিক জালিকা </a:t>
            </a:r>
            <a:endParaRPr lang="en-US" sz="40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Flowchart: Alternate Process 55"/>
          <p:cNvSpPr/>
          <p:nvPr/>
        </p:nvSpPr>
        <p:spPr>
          <a:xfrm>
            <a:off x="5204728" y="4648200"/>
            <a:ext cx="3429000" cy="498929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লাইসোজোম</a:t>
            </a:r>
            <a:r>
              <a:rPr lang="bn-BD" sz="36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Flowchart: Alternate Process 56"/>
          <p:cNvSpPr/>
          <p:nvPr/>
        </p:nvSpPr>
        <p:spPr>
          <a:xfrm>
            <a:off x="5208357" y="4038600"/>
            <a:ext cx="3429000" cy="422729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রাইবোজোম</a:t>
            </a:r>
            <a:r>
              <a:rPr lang="bn-BD" sz="36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Flowchart: Alternate Process 57"/>
          <p:cNvSpPr/>
          <p:nvPr/>
        </p:nvSpPr>
        <p:spPr>
          <a:xfrm>
            <a:off x="5204728" y="5334000"/>
            <a:ext cx="3429000" cy="506186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সেন্টিওল</a:t>
            </a:r>
            <a:r>
              <a:rPr lang="bn-BD" sz="4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68180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57089" y="2667000"/>
            <a:ext cx="8839200" cy="4038600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০১</a:t>
            </a:r>
            <a:r>
              <a:rPr lang="en-US" sz="4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প্রোটোপ্লাজম</a:t>
            </a:r>
            <a:r>
              <a:rPr lang="en-US" sz="4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সর্ম্পকে </a:t>
            </a:r>
            <a:r>
              <a:rPr lang="bn-BD" sz="40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খাতায় লিখ </a:t>
            </a:r>
            <a:r>
              <a:rPr lang="bn-BD" sz="32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2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44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০২</a:t>
            </a:r>
            <a:r>
              <a:rPr lang="en-US" sz="4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সাইটোপ্লাজম</a:t>
            </a:r>
            <a:r>
              <a:rPr lang="en-US" sz="4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এর  অংশগুলোর নাম </a:t>
            </a:r>
            <a:r>
              <a:rPr lang="en-US" sz="4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খাতায় লিখ  ।</a:t>
            </a:r>
            <a:endParaRPr lang="en-US" sz="4000" b="1" i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03.</a:t>
            </a:r>
            <a:r>
              <a:rPr lang="bn-BD" sz="4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প্লাস্টিড  </a:t>
            </a:r>
            <a:r>
              <a:rPr lang="bn-IN" sz="4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কোথায় থাকে?</a:t>
            </a:r>
            <a:endParaRPr lang="bn-BD" sz="4000" b="1" i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1828800" y="457200"/>
            <a:ext cx="4876800" cy="1447800"/>
          </a:xfrm>
          <a:prstGeom prst="downArrowCallout">
            <a:avLst/>
          </a:prstGeom>
          <a:solidFill>
            <a:schemeClr val="accent3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FFFF00"/>
                </a:solidFill>
              </a:rPr>
              <a:t>কাজ</a:t>
            </a:r>
            <a:endParaRPr lang="en-US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306139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09600" y="76200"/>
            <a:ext cx="7848600" cy="990600"/>
          </a:xfrm>
          <a:prstGeom prst="ellipse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i="1" dirty="0" smtClean="0">
                <a:solidFill>
                  <a:schemeClr val="bg1"/>
                </a:solidFill>
              </a:rPr>
              <a:t>উদ্ভিদ কোষ </a:t>
            </a:r>
            <a:endParaRPr lang="en-US" sz="6000" b="1" i="1" dirty="0">
              <a:solidFill>
                <a:schemeClr val="bg1"/>
              </a:solidFill>
            </a:endParaRPr>
          </a:p>
        </p:txBody>
      </p:sp>
      <p:pic>
        <p:nvPicPr>
          <p:cNvPr id="5" name="Picture 4" descr="9t2.01.jpg"/>
          <p:cNvPicPr>
            <a:picLocks noChangeAspect="1"/>
          </p:cNvPicPr>
          <p:nvPr/>
        </p:nvPicPr>
        <p:blipFill>
          <a:blip r:embed="rId2"/>
          <a:srcRect r="1290" b="14463"/>
          <a:stretch>
            <a:fillRect/>
          </a:stretch>
        </p:blipFill>
        <p:spPr>
          <a:xfrm>
            <a:off x="533400" y="1371600"/>
            <a:ext cx="8001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159031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09600" y="228600"/>
            <a:ext cx="7696200" cy="914400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i="1" dirty="0" smtClean="0"/>
              <a:t>প্রাণী কোষ </a:t>
            </a:r>
            <a:endParaRPr lang="en-US" sz="5400" b="1" i="1" dirty="0"/>
          </a:p>
        </p:txBody>
      </p:sp>
      <p:pic>
        <p:nvPicPr>
          <p:cNvPr id="4" name="Picture 3" descr="9t2.02.jpg"/>
          <p:cNvPicPr>
            <a:picLocks noChangeAspect="1"/>
          </p:cNvPicPr>
          <p:nvPr/>
        </p:nvPicPr>
        <p:blipFill>
          <a:blip r:embed="rId2"/>
          <a:srcRect r="1613" b="16529"/>
          <a:stretch>
            <a:fillRect/>
          </a:stretch>
        </p:blipFill>
        <p:spPr>
          <a:xfrm>
            <a:off x="685800" y="1524000"/>
            <a:ext cx="77470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03672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1066800"/>
            <a:ext cx="8991600" cy="5562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019800" y="152400"/>
            <a:ext cx="2971800" cy="838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</a:rPr>
              <a:t>উদ্ভিদ কোষ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" y="228600"/>
            <a:ext cx="3048000" cy="838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</a:rPr>
              <a:t>প্রাণী কোষ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-9-10-lesson-2-class-no-1-cell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791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6019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০৫) সেন্ট্রিওল থাকে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61722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০৫) সেন্ট্রিওল থাকে না</a:t>
            </a:r>
            <a:endParaRPr lang="en-US" sz="2800" b="1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447800" y="609600"/>
            <a:ext cx="6096000" cy="2636520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000" b="1" i="1" dirty="0" smtClean="0"/>
          </a:p>
          <a:p>
            <a:pPr algn="ctr"/>
            <a:r>
              <a:rPr lang="bn-BD" sz="6000" b="1" i="1" dirty="0" smtClean="0"/>
              <a:t>কাজ</a:t>
            </a:r>
            <a:endParaRPr lang="bn-BD" sz="3200" b="1" i="1" dirty="0" smtClean="0"/>
          </a:p>
          <a:p>
            <a:pPr algn="ctr"/>
            <a:endParaRPr lang="en-US" sz="4000" b="1" i="1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457200" y="3429000"/>
            <a:ext cx="8382000" cy="1752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/>
            <a:r>
              <a:rPr lang="bn-BD" sz="4800" dirty="0" smtClean="0"/>
              <a:t>উদ্ভিদ কোষ ও </a:t>
            </a:r>
            <a:r>
              <a:rPr lang="en-US" sz="4800" dirty="0" smtClean="0"/>
              <a:t> </a:t>
            </a:r>
            <a:r>
              <a:rPr lang="bn-BD" sz="4800" dirty="0" smtClean="0"/>
              <a:t>প্রানী কোষ এর মধ্যে মিল ও অমিল খুজে একটি  তালিকা তৈরি কর </a:t>
            </a:r>
            <a:r>
              <a:rPr lang="bn-IN" sz="4800" dirty="0" smtClean="0"/>
              <a:t>।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415969471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81200" y="457200"/>
            <a:ext cx="4724400" cy="762000"/>
          </a:xfrm>
          <a:prstGeom prst="round2Diag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spAutoFit/>
          </a:bodyPr>
          <a:lstStyle/>
          <a:p>
            <a:pPr algn="ctr"/>
            <a:r>
              <a:rPr lang="bn-BD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m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828800"/>
            <a:ext cx="1676400" cy="2057400"/>
          </a:xfrm>
          <a:prstGeom prst="rect">
            <a:avLst/>
          </a:prstGeom>
        </p:spPr>
      </p:pic>
      <p:sp>
        <p:nvSpPr>
          <p:cNvPr id="16" name="Scroll: Horizontal 12"/>
          <p:cNvSpPr/>
          <p:nvPr/>
        </p:nvSpPr>
        <p:spPr>
          <a:xfrm>
            <a:off x="2362200" y="1524000"/>
            <a:ext cx="6400800" cy="2438400"/>
          </a:xfrm>
          <a:prstGeom prst="horizontalScroll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তুষার</a:t>
            </a:r>
            <a:r>
              <a:rPr lang="en-US" altLang="en-AU" sz="3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altLang="en-US" sz="3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কান্তি</a:t>
            </a:r>
            <a:r>
              <a:rPr lang="en-US" altLang="en-AU" sz="3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altLang="en-US" sz="39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</a:t>
            </a:r>
            <a:r>
              <a:rPr lang="bn-IN" altLang="en-US" sz="3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বিএসসি</a:t>
            </a:r>
            <a:r>
              <a:rPr lang="bn-IN" altLang="en-US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altLang="en-US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altLang="en-US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altLang="en-US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এমএসসি</a:t>
            </a:r>
            <a:r>
              <a:rPr lang="en-US" altLang="en-US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altLang="en-US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উদ্ভিদবিজ্ঞান</a:t>
            </a:r>
            <a:r>
              <a:rPr lang="en-US" altLang="en-US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AU" sz="14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AU" alt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altLang="en-AU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alt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altLang="en-AU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AU" alt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r>
              <a:rPr lang="en-US" alt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alt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Cell: 01738994703</a:t>
            </a:r>
          </a:p>
          <a:p>
            <a:pPr algn="ctr"/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tusharbaidya20@gmail.com</a:t>
            </a:r>
            <a:endParaRPr lang="bn-IN" altLang="en-US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AU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3"/>
          <p:cNvSpPr/>
          <p:nvPr/>
        </p:nvSpPr>
        <p:spPr>
          <a:xfrm>
            <a:off x="304800" y="4648200"/>
            <a:ext cx="6248400" cy="785930"/>
          </a:xfrm>
          <a:prstGeom prst="rect">
            <a:avLst/>
          </a:prstGeom>
          <a:solidFill>
            <a:srgbClr val="002060"/>
          </a:solidFill>
          <a:ln w="25400">
            <a:solidFill>
              <a:srgbClr val="666666"/>
            </a:solidFill>
          </a:ln>
          <a:effectLst>
            <a:softEdge rad="127000"/>
          </a:effectLst>
        </p:spPr>
        <p:txBody>
          <a:bodyPr anchor="ctr"/>
          <a:lstStyle/>
          <a:p>
            <a:pPr algn="ctr"/>
            <a:r>
              <a:rPr lang="en-AU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বাবুগঞ্জ</a:t>
            </a:r>
            <a:r>
              <a:rPr lang="en-AU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সরকারি </a:t>
            </a:r>
            <a:r>
              <a:rPr lang="en-AU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AU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AU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বিদ্যালয়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629400" y="4221540"/>
            <a:ext cx="2133600" cy="1569660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182AD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৭ ম শ্রেণি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ঃ ২য়</a:t>
            </a:r>
            <a:endParaRPr lang="bn-BD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652983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482991" y="152400"/>
            <a:ext cx="7772400" cy="1295400"/>
          </a:xfrm>
          <a:prstGeom prst="wedgeRoundRectCallo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i="1" dirty="0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80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1828800"/>
            <a:ext cx="8458200" cy="4419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i="1" dirty="0" smtClean="0"/>
              <a:t>০১</a:t>
            </a:r>
            <a:r>
              <a:rPr lang="en-US" sz="2400" i="1" dirty="0" smtClean="0"/>
              <a:t>.</a:t>
            </a:r>
            <a:r>
              <a:rPr lang="bn-BD" sz="2400" i="1" dirty="0" smtClean="0"/>
              <a:t> উদ্ভিদ কোষে কোনটি থাকে না ?</a:t>
            </a:r>
          </a:p>
          <a:p>
            <a:r>
              <a:rPr lang="bn-BD" sz="2400" i="1" dirty="0" smtClean="0"/>
              <a:t>ক) প্লাস্টিড		খ) নিউক্লিয়াস		গ) কোষ প্রাচীর ঘ)সেন্টিওল</a:t>
            </a:r>
          </a:p>
          <a:p>
            <a:endParaRPr lang="bn-BD" sz="2400" i="1" dirty="0" smtClean="0"/>
          </a:p>
          <a:p>
            <a:r>
              <a:rPr lang="en-US" sz="2400" i="1" dirty="0"/>
              <a:t>02.</a:t>
            </a:r>
            <a:r>
              <a:rPr lang="bn-BD" sz="2400" i="1" dirty="0"/>
              <a:t>প্রানী কোষে কোনটি থাকে ?</a:t>
            </a:r>
          </a:p>
          <a:p>
            <a:r>
              <a:rPr lang="en-US" sz="2400" dirty="0" smtClean="0"/>
              <a:t>i)</a:t>
            </a:r>
            <a:r>
              <a:rPr lang="bn-BD" sz="2400" i="1" dirty="0"/>
              <a:t>প্লাস্টিড</a:t>
            </a:r>
            <a:endParaRPr lang="en-US" sz="2400" i="1" dirty="0"/>
          </a:p>
          <a:p>
            <a:r>
              <a:rPr lang="en-US" sz="2400" dirty="0" smtClean="0"/>
              <a:t>ii)</a:t>
            </a:r>
            <a:r>
              <a:rPr lang="bn-BD" sz="2400" i="1" dirty="0"/>
              <a:t>নিউক্লিয়াস	 </a:t>
            </a:r>
            <a:endParaRPr lang="en-US" sz="2400" i="1" dirty="0"/>
          </a:p>
          <a:p>
            <a:r>
              <a:rPr lang="en-US" sz="2400" dirty="0" smtClean="0"/>
              <a:t>iii</a:t>
            </a:r>
            <a:r>
              <a:rPr lang="en-US" sz="2400" dirty="0"/>
              <a:t>)</a:t>
            </a:r>
            <a:r>
              <a:rPr lang="bn-BD" sz="2400" dirty="0"/>
              <a:t> </a:t>
            </a:r>
            <a:r>
              <a:rPr lang="bn-BD" sz="2400" i="1" dirty="0"/>
              <a:t>কোষ ঝিল্লী</a:t>
            </a:r>
            <a:endParaRPr lang="en-US" sz="2400" i="1" dirty="0"/>
          </a:p>
          <a:p>
            <a:r>
              <a:rPr lang="bn-BD" sz="2400" i="1" dirty="0"/>
              <a:t>নিচের কোনটি  সঠিক  ?</a:t>
            </a:r>
            <a:endParaRPr lang="en-US" sz="2400" i="1" dirty="0"/>
          </a:p>
          <a:p>
            <a:r>
              <a:rPr lang="bn-BD" sz="2400" dirty="0"/>
              <a:t>ক ) </a:t>
            </a:r>
            <a:r>
              <a:rPr lang="en-US" sz="2400" dirty="0"/>
              <a:t>i 	     </a:t>
            </a:r>
            <a:r>
              <a:rPr lang="en-US" sz="2400" dirty="0" smtClean="0"/>
              <a:t>       </a:t>
            </a:r>
            <a:r>
              <a:rPr lang="bn-BD" sz="2400" dirty="0" smtClean="0"/>
              <a:t>খ </a:t>
            </a:r>
            <a:r>
              <a:rPr lang="bn-BD" sz="2400" dirty="0"/>
              <a:t>)</a:t>
            </a:r>
            <a:r>
              <a:rPr lang="en-US" sz="2400" dirty="0"/>
              <a:t>  ii</a:t>
            </a:r>
            <a:r>
              <a:rPr lang="bn-BD" sz="2400" dirty="0"/>
              <a:t>		গ)  </a:t>
            </a:r>
            <a:r>
              <a:rPr lang="en-US" sz="2400" dirty="0" smtClean="0"/>
              <a:t>ii </a:t>
            </a:r>
            <a:r>
              <a:rPr lang="bn-BD" sz="2400" dirty="0" smtClean="0"/>
              <a:t>ও </a:t>
            </a:r>
            <a:r>
              <a:rPr lang="en-US" sz="2400" dirty="0"/>
              <a:t>iii      </a:t>
            </a:r>
            <a:r>
              <a:rPr lang="en-US" sz="2400" dirty="0" smtClean="0"/>
              <a:t>      </a:t>
            </a:r>
            <a:r>
              <a:rPr lang="bn-BD" sz="2400" dirty="0" smtClean="0"/>
              <a:t>ঘ)</a:t>
            </a:r>
            <a:r>
              <a:rPr lang="en-US" sz="2400" dirty="0" smtClean="0"/>
              <a:t> </a:t>
            </a:r>
            <a:r>
              <a:rPr lang="bn-BD" sz="2400" dirty="0" smtClean="0"/>
              <a:t> </a:t>
            </a:r>
            <a:r>
              <a:rPr lang="en-US" sz="2400" dirty="0"/>
              <a:t>i, ii </a:t>
            </a:r>
            <a:r>
              <a:rPr lang="bn-BD" sz="2400" dirty="0"/>
              <a:t>ও </a:t>
            </a:r>
            <a:r>
              <a:rPr lang="en-US" sz="2400" dirty="0"/>
              <a:t>iii</a:t>
            </a:r>
            <a:endParaRPr lang="en-US" dirty="0"/>
          </a:p>
        </p:txBody>
      </p:sp>
      <p:sp>
        <p:nvSpPr>
          <p:cNvPr id="4" name="7-Point Star 3"/>
          <p:cNvSpPr/>
          <p:nvPr/>
        </p:nvSpPr>
        <p:spPr>
          <a:xfrm flipV="1">
            <a:off x="762000" y="2933700"/>
            <a:ext cx="342900" cy="342900"/>
          </a:xfrm>
          <a:prstGeom prst="star7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7-Point Star 7"/>
          <p:cNvSpPr/>
          <p:nvPr/>
        </p:nvSpPr>
        <p:spPr>
          <a:xfrm>
            <a:off x="4369190" y="5488158"/>
            <a:ext cx="317109" cy="379242"/>
          </a:xfrm>
          <a:prstGeom prst="star7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962729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1502" y="3472542"/>
            <a:ext cx="8592457" cy="308065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5400" b="1" i="1" dirty="0" smtClean="0">
              <a:latin typeface="NikoshBAN" pitchFamily="2" charset="0"/>
              <a:cs typeface="NikoshBAN" pitchFamily="2" charset="0"/>
            </a:endParaRPr>
          </a:p>
          <a:p>
            <a:endParaRPr lang="bn-BD" sz="5400" b="1" i="1" dirty="0">
              <a:latin typeface="NikoshBAN" pitchFamily="2" charset="0"/>
              <a:cs typeface="NikoshBAN" pitchFamily="2" charset="0"/>
            </a:endParaRPr>
          </a:p>
          <a:p>
            <a:endParaRPr lang="bn-BD" sz="5400" b="1" i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5400" b="1" i="1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5400" b="1" i="1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5400" b="1" i="1" dirty="0" smtClean="0">
                <a:latin typeface="NikoshBAN" pitchFamily="2" charset="0"/>
                <a:cs typeface="NikoshBAN" pitchFamily="2" charset="0"/>
              </a:rPr>
              <a:t>উদ্ভিদ ও প্রানী কোষের </a:t>
            </a:r>
            <a:r>
              <a:rPr lang="en-US" sz="5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i="1" dirty="0" smtClean="0">
                <a:latin typeface="NikoshBAN" pitchFamily="2" charset="0"/>
                <a:cs typeface="NikoshBAN" pitchFamily="2" charset="0"/>
              </a:rPr>
              <a:t>চিহ্নিত  চিত্র </a:t>
            </a:r>
            <a:r>
              <a:rPr lang="en-US" sz="5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i="1" dirty="0" smtClean="0">
                <a:latin typeface="NikoshBAN" pitchFamily="2" charset="0"/>
                <a:cs typeface="NikoshBAN" pitchFamily="2" charset="0"/>
              </a:rPr>
              <a:t>অংকন  কর</a:t>
            </a:r>
            <a:r>
              <a:rPr lang="bn-IN" sz="5400" b="1" i="1" dirty="0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bn-BD" sz="5400" b="1" i="1" dirty="0" smtClean="0">
                <a:latin typeface="NikoshBAN" pitchFamily="2" charset="0"/>
                <a:cs typeface="NikoshBAN" pitchFamily="2" charset="0"/>
              </a:rPr>
              <a:t>  ।   </a:t>
            </a:r>
          </a:p>
          <a:p>
            <a:endParaRPr lang="bn-BD" sz="5400" b="1" i="1" dirty="0" smtClean="0">
              <a:latin typeface="NikoshBAN" pitchFamily="2" charset="0"/>
              <a:cs typeface="NikoshBAN" pitchFamily="2" charset="0"/>
            </a:endParaRPr>
          </a:p>
          <a:p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24000" y="147711"/>
            <a:ext cx="6172200" cy="3052689"/>
            <a:chOff x="1524000" y="147711"/>
            <a:chExt cx="6172200" cy="3052689"/>
          </a:xfrm>
        </p:grpSpPr>
        <p:sp>
          <p:nvSpPr>
            <p:cNvPr id="6" name="Rectangle 5"/>
            <p:cNvSpPr/>
            <p:nvPr/>
          </p:nvSpPr>
          <p:spPr>
            <a:xfrm>
              <a:off x="2057400" y="1295400"/>
              <a:ext cx="5105400" cy="190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7200" i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7200" i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1524000" y="147711"/>
              <a:ext cx="6172200" cy="1219200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216886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1543868"/>
            <a:ext cx="8534400" cy="3770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3900" b="1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bn-BD" sz="23900" b="1" i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700079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96000" y="5715000"/>
            <a:ext cx="2696029" cy="533400"/>
          </a:xfrm>
          <a:prstGeom prst="roundRect">
            <a:avLst/>
          </a:prstGeom>
          <a:solidFill>
            <a:srgbClr val="2AE2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প্রাণী  কোষ 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82" y="381000"/>
            <a:ext cx="3791775" cy="46481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674" y="304801"/>
            <a:ext cx="3517526" cy="4953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38200" y="5638800"/>
            <a:ext cx="2819400" cy="586740"/>
          </a:xfrm>
          <a:prstGeom prst="roundRect">
            <a:avLst/>
          </a:prstGeom>
          <a:solidFill>
            <a:srgbClr val="2AE2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i="1" dirty="0" smtClean="0">
                <a:solidFill>
                  <a:schemeClr val="bg1"/>
                </a:solidFill>
              </a:rPr>
              <a:t>উদ্ভিদ কোষ </a:t>
            </a:r>
            <a:endParaRPr lang="en-US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086822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143000" y="1524000"/>
            <a:ext cx="6705600" cy="3505200"/>
          </a:xfrm>
          <a:prstGeom prst="ellipse">
            <a:avLst/>
          </a:prstGeom>
          <a:solidFill>
            <a:srgbClr val="00CC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কোষ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921020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28600" y="-21771"/>
            <a:ext cx="8648700" cy="22098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bn-BD" sz="11500" b="1" i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438400"/>
            <a:ext cx="9144000" cy="419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i="1" dirty="0" smtClean="0">
                <a:solidFill>
                  <a:srgbClr val="182AD8"/>
                </a:solidFill>
                <a:latin typeface="NikoshBAN" pitchFamily="2" charset="0"/>
                <a:cs typeface="NikoshBAN" pitchFamily="2" charset="0"/>
              </a:rPr>
              <a:t>এ পাঠ শেষে  শিক্ষার্থী</a:t>
            </a:r>
            <a:r>
              <a:rPr lang="en-US" sz="6000" i="1" dirty="0" smtClean="0">
                <a:solidFill>
                  <a:srgbClr val="182AD8"/>
                </a:solidFill>
                <a:latin typeface="NikoshBAN" pitchFamily="2" charset="0"/>
                <a:cs typeface="NikoshBAN" pitchFamily="2" charset="0"/>
              </a:rPr>
              <a:t>…..</a:t>
            </a:r>
            <a:endParaRPr lang="bn-BD" sz="6000" i="1" dirty="0" smtClean="0">
              <a:solidFill>
                <a:srgbClr val="182AD8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০১</a:t>
            </a:r>
            <a:r>
              <a:rPr lang="en-US" sz="4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 কী বলতে পারবে ।  </a:t>
            </a:r>
          </a:p>
          <a:p>
            <a:r>
              <a:rPr lang="bn-BD" sz="4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০২</a:t>
            </a:r>
            <a:r>
              <a:rPr lang="en-US" sz="4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 কোষ</a:t>
            </a:r>
            <a:r>
              <a:rPr lang="bn-BD" sz="40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প্রাণী কোষ চিনতে পারবে । </a:t>
            </a:r>
          </a:p>
          <a:p>
            <a:r>
              <a:rPr lang="bn-BD" sz="4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০৩</a:t>
            </a:r>
            <a:r>
              <a:rPr lang="en-US" sz="4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প্রোটোপ্লাজম ও সাইটোপ্লাজম বর্ণনা করতে পারবে ।</a:t>
            </a:r>
          </a:p>
          <a:p>
            <a:r>
              <a:rPr lang="bn-BD" sz="4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০৪</a:t>
            </a:r>
            <a:r>
              <a:rPr lang="en-US" sz="4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উদ্ভিদ কোষ ও প্রাণী </a:t>
            </a:r>
            <a:r>
              <a:rPr lang="bn-BD" sz="4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</a:t>
            </a:r>
            <a:r>
              <a:rPr lang="en-US" sz="40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ষের</a:t>
            </a:r>
            <a:r>
              <a:rPr lang="en-US" sz="4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  </a:t>
            </a:r>
            <a:r>
              <a:rPr lang="bn-BD" sz="4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 । </a:t>
            </a:r>
          </a:p>
        </p:txBody>
      </p:sp>
    </p:spTree>
    <p:extLst>
      <p:ext uri="{BB962C8B-B14F-4D97-AF65-F5344CB8AC3E}">
        <p14:creationId xmlns:p14="http://schemas.microsoft.com/office/powerpoint/2010/main" xmlns="" val="201500202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ick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676400"/>
            <a:ext cx="3429000" cy="2571750"/>
          </a:xfrm>
        </p:spPr>
      </p:pic>
      <p:pic>
        <p:nvPicPr>
          <p:cNvPr id="5" name="Picture 4" descr="81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981200"/>
            <a:ext cx="3657600" cy="220980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1676400" y="103908"/>
            <a:ext cx="6553200" cy="126769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চিত্রটি লক্ষ্য কর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3810000" y="2743200"/>
            <a:ext cx="1600200" cy="637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52400" y="4953000"/>
            <a:ext cx="8763000" cy="1676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এখানে বিল্ডিং গঠনকারী একক হল ইট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687651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ant_ce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352800"/>
            <a:ext cx="2590800" cy="2743200"/>
          </a:xfrm>
          <a:prstGeom prst="rect">
            <a:avLst/>
          </a:prstGeom>
        </p:spPr>
      </p:pic>
      <p:pic>
        <p:nvPicPr>
          <p:cNvPr id="5" name="Picture 4" descr="anatom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533400"/>
            <a:ext cx="2725358" cy="1981200"/>
          </a:xfrm>
          <a:prstGeom prst="rect">
            <a:avLst/>
          </a:prstGeom>
        </p:spPr>
      </p:pic>
      <p:pic>
        <p:nvPicPr>
          <p:cNvPr id="6" name="Picture 2" descr="c:\Program Files\Common Files\Microsoft Shared\Clipart\cagcat50\na01441_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352800"/>
            <a:ext cx="2362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c:\Program Files\Common Files\Microsoft Shared\Clipart\cagcat50\an02542_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1000"/>
            <a:ext cx="277368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609600" y="6172200"/>
            <a:ext cx="1524000" cy="5334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2000" y="2705100"/>
            <a:ext cx="1371600" cy="5334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Left-Right-Up Arrow 11"/>
          <p:cNvSpPr/>
          <p:nvPr/>
        </p:nvSpPr>
        <p:spPr>
          <a:xfrm rot="5400000">
            <a:off x="723900" y="3238500"/>
            <a:ext cx="4114800" cy="1295400"/>
          </a:xfrm>
          <a:prstGeom prst="leftRightUpArrow">
            <a:avLst>
              <a:gd name="adj1" fmla="val 8944"/>
              <a:gd name="adj2" fmla="val 14369"/>
              <a:gd name="adj3" fmla="val 150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743200" y="1295400"/>
            <a:ext cx="3124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752600" y="5105400"/>
            <a:ext cx="39624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505200" y="3429000"/>
            <a:ext cx="13716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4152900" y="1714500"/>
            <a:ext cx="19812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876801" y="4267200"/>
            <a:ext cx="990601" cy="8382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324600" y="2590800"/>
            <a:ext cx="2133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কোষ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29388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8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তাহলে বলতে পারি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29718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BD" sz="8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কোষ হল জীব দেহের গঠন ও কাজের একক।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0339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2438400" y="152400"/>
            <a:ext cx="4114800" cy="2133600"/>
          </a:xfrm>
          <a:prstGeom prst="flowChartPreparation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6200" y="3886200"/>
            <a:ext cx="3962400" cy="2209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i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উদ্ভিদ কোষ </a:t>
            </a:r>
            <a:endParaRPr lang="en-US" sz="2800" b="1" i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105400" y="3962400"/>
            <a:ext cx="3962400" cy="22098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প্রাণী কোষ </a:t>
            </a:r>
            <a:endParaRPr lang="en-US" sz="28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>
            <a:stCxn id="2" idx="2"/>
          </p:cNvCxnSpPr>
          <p:nvPr/>
        </p:nvCxnSpPr>
        <p:spPr>
          <a:xfrm flipH="1">
            <a:off x="2797629" y="2286000"/>
            <a:ext cx="1698171" cy="167640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466771" y="2286000"/>
            <a:ext cx="1905000" cy="1781629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2785664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koshBan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352</Words>
  <Application>Microsoft Office PowerPoint</Application>
  <PresentationFormat>On-screen Show (4:3)</PresentationFormat>
  <Paragraphs>93</Paragraphs>
  <Slides>22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তাহলে বলতে পারি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BAREN HALDER</cp:lastModifiedBy>
  <cp:revision>259</cp:revision>
  <dcterms:created xsi:type="dcterms:W3CDTF">2006-08-16T00:00:00Z</dcterms:created>
  <dcterms:modified xsi:type="dcterms:W3CDTF">2021-04-23T14:52:00Z</dcterms:modified>
</cp:coreProperties>
</file>