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11" r:id="rId2"/>
    <p:sldId id="419" r:id="rId3"/>
    <p:sldId id="412" r:id="rId4"/>
    <p:sldId id="414" r:id="rId5"/>
    <p:sldId id="418" r:id="rId6"/>
    <p:sldId id="415" r:id="rId7"/>
    <p:sldId id="266" r:id="rId8"/>
    <p:sldId id="399" r:id="rId9"/>
    <p:sldId id="395" r:id="rId10"/>
    <p:sldId id="400" r:id="rId11"/>
    <p:sldId id="396" r:id="rId12"/>
    <p:sldId id="397" r:id="rId13"/>
    <p:sldId id="406" r:id="rId14"/>
    <p:sldId id="403" r:id="rId15"/>
    <p:sldId id="404" r:id="rId16"/>
    <p:sldId id="405" r:id="rId17"/>
    <p:sldId id="402" r:id="rId18"/>
    <p:sldId id="407" r:id="rId19"/>
    <p:sldId id="393" r:id="rId20"/>
    <p:sldId id="410" r:id="rId21"/>
    <p:sldId id="416" r:id="rId22"/>
    <p:sldId id="41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>
        <p:scale>
          <a:sx n="50" d="100"/>
          <a:sy n="50" d="100"/>
        </p:scale>
        <p:origin x="1440" y="6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8B096-613E-4222-A4D7-F4963363343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DB55-0D4C-4441-8232-A831AD06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6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79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06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36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85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67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83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0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84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81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DB55-0D4C-4441-8232-A831AD061C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7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7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52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4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74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1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0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0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6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5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43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2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DECC-0A99-4C05-A685-CAD991014FDF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5C8D-FB20-44E0-A363-9C6C16FAA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83100" y="1915885"/>
            <a:ext cx="6177050" cy="323487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125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4" name="Rectangle 3"/>
          <p:cNvSpPr/>
          <p:nvPr/>
        </p:nvSpPr>
        <p:spPr>
          <a:xfrm>
            <a:off x="805862" y="1506380"/>
            <a:ext cx="4177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Dear Learners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2466" y="4031878"/>
            <a:ext cx="11061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Welcome To Today’s Multimedia Class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7709" b="11356"/>
          <a:stretch/>
        </p:blipFill>
        <p:spPr>
          <a:xfrm>
            <a:off x="0" y="14515"/>
            <a:ext cx="12192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554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58 2.96296E-6 L -0.0181 0.44143 L -0.01706 0.44143 L -0.01706 0.4574 " pathEditMode="relative" rAng="0" ptsTypes="AAAA">
                                      <p:cBhvr>
                                        <p:cTn id="6" dur="1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1" y="228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21 -2.59259E-6 L 0.00912 0.2551 " pathEditMode="relative" rAng="0" ptsTypes="AA">
                                      <p:cBhvr>
                                        <p:cTn id="8" dur="1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66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84841" y="2320231"/>
            <a:ext cx="6798129" cy="5626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We respect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our elders.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9038" y="3841027"/>
            <a:ext cx="7128733" cy="6039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We    do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our duty properly.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4841" y="5428526"/>
            <a:ext cx="6386901" cy="589033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We become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happy.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18143" y="560532"/>
            <a:ext cx="12210143" cy="130431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Subject(1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st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Plural Number -Pronoun)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Verb</a:t>
            </a:r>
            <a:r>
              <a:rPr lang="en-US" baseline="-25000" dirty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) + …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584201" y="2898555"/>
            <a:ext cx="125435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Plural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779586" y="2895105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679450" y="6048324"/>
            <a:ext cx="1240924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Plural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2029906" y="6046930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584201" y="4473960"/>
            <a:ext cx="1178409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Plural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6" name="Up Arrow Callout 15"/>
          <p:cNvSpPr/>
          <p:nvPr/>
        </p:nvSpPr>
        <p:spPr>
          <a:xfrm>
            <a:off x="1788833" y="4479107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</p:spTree>
    <p:extLst>
      <p:ext uri="{BB962C8B-B14F-4D97-AF65-F5344CB8AC3E}">
        <p14:creationId xmlns:p14="http://schemas.microsoft.com/office/powerpoint/2010/main" val="54566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99353" y="2283557"/>
            <a:ext cx="7392125" cy="5612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A.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You become </a:t>
            </a:r>
            <a:r>
              <a:rPr lang="en-US" sz="3600" dirty="0" smtClean="0">
                <a:latin typeface="+mn-lt"/>
              </a:rPr>
              <a:t>a writer.</a:t>
            </a:r>
            <a:endParaRPr lang="en-US" sz="3600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16328" y="758305"/>
            <a:ext cx="12210143" cy="1248295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rgbClr val="FFFF00"/>
                </a:solidFill>
                <a:latin typeface="+mn-lt"/>
              </a:rPr>
              <a:t>Subject(2nd person Plural/ singular Number - Pronoun)</a:t>
            </a:r>
          </a:p>
          <a:p>
            <a:r>
              <a:rPr lang="en-US" sz="4200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sz="4200" dirty="0">
                <a:solidFill>
                  <a:srgbClr val="FFFF00"/>
                </a:solidFill>
                <a:latin typeface="+mn-lt"/>
              </a:rPr>
              <a:t>Present Form of </a:t>
            </a:r>
            <a:r>
              <a:rPr lang="en-US" sz="4200" dirty="0" smtClean="0">
                <a:solidFill>
                  <a:srgbClr val="FFFF00"/>
                </a:solidFill>
                <a:latin typeface="+mn-lt"/>
              </a:rPr>
              <a:t>Main(Verb</a:t>
            </a:r>
            <a:r>
              <a:rPr lang="en-US" sz="4200" baseline="-25000" dirty="0" smtClean="0">
                <a:solidFill>
                  <a:srgbClr val="FFFF00"/>
                </a:solidFill>
                <a:latin typeface="+mn-lt"/>
              </a:rPr>
              <a:t>1</a:t>
            </a:r>
            <a:r>
              <a:rPr lang="en-US" sz="4200" dirty="0">
                <a:solidFill>
                  <a:srgbClr val="FFFF00"/>
                </a:solidFill>
                <a:latin typeface="+mn-lt"/>
              </a:rPr>
              <a:t>) + …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9353" y="3831739"/>
            <a:ext cx="7392125" cy="5565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+mn-lt"/>
              </a:rPr>
              <a:t>B</a:t>
            </a:r>
            <a:r>
              <a:rPr lang="en-US" sz="3600" b="1" dirty="0" smtClean="0"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You   look </a:t>
            </a:r>
            <a:r>
              <a:rPr lang="en-US" sz="3600" dirty="0" smtClean="0">
                <a:latin typeface="+mn-lt"/>
              </a:rPr>
              <a:t>smart.</a:t>
            </a:r>
            <a:endParaRPr lang="en-US" sz="3600" dirty="0"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9354" y="5532437"/>
            <a:ext cx="7392125" cy="474663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C.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You   keep </a:t>
            </a:r>
            <a:r>
              <a:rPr lang="en-US" sz="3600" dirty="0" smtClean="0">
                <a:latin typeface="+mn-lt"/>
              </a:rPr>
              <a:t>the ball.</a:t>
            </a:r>
            <a:endParaRPr lang="en-US" sz="3600" dirty="0">
              <a:latin typeface="+mn-lt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393700" y="2868075"/>
            <a:ext cx="1670049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2nd Person Plural/ Singular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2281236" y="2877818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247650" y="6031689"/>
            <a:ext cx="169545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2nd Person Plural/ Singular Number -Pronoun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2063749" y="6055992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299354" y="4428240"/>
            <a:ext cx="1643746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2nd Person Plural/ Singular Number -Pronoun</a:t>
            </a:r>
          </a:p>
        </p:txBody>
      </p:sp>
      <p:sp>
        <p:nvSpPr>
          <p:cNvPr id="16" name="Up Arrow Callout 15"/>
          <p:cNvSpPr/>
          <p:nvPr/>
        </p:nvSpPr>
        <p:spPr>
          <a:xfrm>
            <a:off x="2063749" y="4428239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</p:spTree>
    <p:extLst>
      <p:ext uri="{BB962C8B-B14F-4D97-AF65-F5344CB8AC3E}">
        <p14:creationId xmlns:p14="http://schemas.microsoft.com/office/powerpoint/2010/main" val="187465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9356" y="2184097"/>
            <a:ext cx="5885544" cy="5845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He makes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 basket.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9399" y="3748771"/>
            <a:ext cx="5905501" cy="607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He buys a pen.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9399" y="5336272"/>
            <a:ext cx="5905501" cy="54988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He 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reads a book.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25862"/>
            <a:ext cx="12210143" cy="125859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Subject(3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rd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Singular Number - Pronoun)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Verb</a:t>
            </a:r>
            <a:r>
              <a:rPr lang="en-US" baseline="-25000" dirty="0" smtClean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+ s )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+ …</a:t>
            </a:r>
          </a:p>
        </p:txBody>
      </p:sp>
      <p:sp>
        <p:nvSpPr>
          <p:cNvPr id="8" name="Up Arrow Callout 7"/>
          <p:cNvSpPr/>
          <p:nvPr/>
        </p:nvSpPr>
        <p:spPr>
          <a:xfrm>
            <a:off x="628651" y="2868075"/>
            <a:ext cx="120990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Person  Singular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1779586" y="2864625"/>
            <a:ext cx="1300164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 </a:t>
            </a:r>
            <a:r>
              <a:rPr lang="en-US" sz="1000" b="1" dirty="0" smtClean="0">
                <a:solidFill>
                  <a:schemeClr val="tx1"/>
                </a:solidFill>
              </a:rPr>
              <a:t>s)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565150" y="6031689"/>
            <a:ext cx="1237749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</a:t>
            </a:r>
            <a:r>
              <a:rPr lang="en-US" sz="1000" b="1" dirty="0" smtClean="0">
                <a:solidFill>
                  <a:srgbClr val="FF0000"/>
                </a:solidFill>
              </a:rPr>
              <a:t>Number -Pronoun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3" name="Up Arrow Callout 12"/>
          <p:cNvSpPr/>
          <p:nvPr/>
        </p:nvSpPr>
        <p:spPr>
          <a:xfrm>
            <a:off x="1938976" y="6007065"/>
            <a:ext cx="1293173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 </a:t>
            </a:r>
            <a:r>
              <a:rPr lang="en-US" sz="1000" b="1" dirty="0" smtClean="0">
                <a:solidFill>
                  <a:schemeClr val="tx1"/>
                </a:solidFill>
              </a:rPr>
              <a:t>s</a:t>
            </a:r>
            <a:r>
              <a:rPr lang="en-US" sz="1000" b="1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565151" y="4428240"/>
            <a:ext cx="119746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-Pronoun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1802899" y="4428240"/>
            <a:ext cx="121970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 </a:t>
            </a:r>
            <a:r>
              <a:rPr lang="en-US" sz="1000" b="1" dirty="0" smtClean="0">
                <a:solidFill>
                  <a:schemeClr val="tx1"/>
                </a:solidFill>
              </a:rPr>
              <a:t>s)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7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9357" y="2184097"/>
            <a:ext cx="4964622" cy="5845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He   goes to school.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9399" y="3748771"/>
            <a:ext cx="4984579" cy="607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He   does the work.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9399" y="5336272"/>
            <a:ext cx="4984579" cy="54988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He 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catches a fish.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25862"/>
            <a:ext cx="12210143" cy="125859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Subject(3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rd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Singular Number - Pronoun)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Main( Verb</a:t>
            </a:r>
            <a:r>
              <a:rPr lang="en-US" baseline="-25000" dirty="0" smtClean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 err="1" smtClean="0">
                <a:solidFill>
                  <a:srgbClr val="FFFF00"/>
                </a:solidFill>
                <a:latin typeface="+mn-lt"/>
              </a:rPr>
              <a:t>es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)+ ..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584201" y="2868075"/>
            <a:ext cx="125435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-Pronoun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1868486" y="2864624"/>
            <a:ext cx="1319214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 </a:t>
            </a:r>
            <a:r>
              <a:rPr lang="en-US" sz="1000" b="1" dirty="0" err="1" smtClean="0">
                <a:solidFill>
                  <a:schemeClr val="tx1"/>
                </a:solidFill>
              </a:rPr>
              <a:t>es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584202" y="6031689"/>
            <a:ext cx="121869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-Pronoun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1843727" y="6031688"/>
            <a:ext cx="1255073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 </a:t>
            </a:r>
            <a:r>
              <a:rPr lang="en-US" sz="1000" b="1" dirty="0" err="1" smtClean="0">
                <a:solidFill>
                  <a:schemeClr val="tx1"/>
                </a:solidFill>
              </a:rPr>
              <a:t>es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4" name="Up Arrow Callout 13"/>
          <p:cNvSpPr/>
          <p:nvPr/>
        </p:nvSpPr>
        <p:spPr>
          <a:xfrm>
            <a:off x="584201" y="4428240"/>
            <a:ext cx="1178409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-Pronoun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1802899" y="4428240"/>
            <a:ext cx="129590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 </a:t>
            </a:r>
            <a:r>
              <a:rPr lang="en-US" sz="1000" b="1" dirty="0" err="1" smtClean="0">
                <a:solidFill>
                  <a:schemeClr val="tx1"/>
                </a:solidFill>
              </a:rPr>
              <a:t>es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9356" y="2184097"/>
            <a:ext cx="5409466" cy="5845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Lia   sings a song.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9400" y="3748771"/>
            <a:ext cx="5429422" cy="607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Abir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eats a cake.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9398" y="5336272"/>
            <a:ext cx="5429423" cy="54988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Tuhin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plays cricket.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25862"/>
            <a:ext cx="12210143" cy="125859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Subject(3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rd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Singular Number - 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Verb</a:t>
            </a:r>
            <a:r>
              <a:rPr lang="en-US" baseline="-25000" dirty="0" smtClean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+ s )+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…</a:t>
            </a:r>
          </a:p>
        </p:txBody>
      </p:sp>
      <p:sp>
        <p:nvSpPr>
          <p:cNvPr id="8" name="Up Arrow Callout 7"/>
          <p:cNvSpPr/>
          <p:nvPr/>
        </p:nvSpPr>
        <p:spPr>
          <a:xfrm>
            <a:off x="571501" y="2868075"/>
            <a:ext cx="126705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</a:t>
            </a:r>
            <a:r>
              <a:rPr lang="en-US" sz="1000" b="1" dirty="0" smtClean="0">
                <a:solidFill>
                  <a:srgbClr val="FF0000"/>
                </a:solidFill>
              </a:rPr>
              <a:t>-</a:t>
            </a:r>
            <a:r>
              <a:rPr lang="en-US" sz="1000" b="1" dirty="0">
                <a:solidFill>
                  <a:srgbClr val="FF0000"/>
                </a:solidFill>
              </a:rPr>
              <a:t>N</a:t>
            </a:r>
            <a:r>
              <a:rPr lang="en-US" sz="1000" b="1" dirty="0" smtClean="0">
                <a:solidFill>
                  <a:srgbClr val="FF0000"/>
                </a:solidFill>
              </a:rPr>
              <a:t>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1779586" y="2864625"/>
            <a:ext cx="1249364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</a:t>
            </a:r>
            <a:r>
              <a:rPr lang="en-US" sz="1000" b="1" dirty="0" smtClean="0">
                <a:solidFill>
                  <a:schemeClr val="tx1"/>
                </a:solidFill>
              </a:rPr>
              <a:t>+ S)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571502" y="6031689"/>
            <a:ext cx="123139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-Noun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1843727" y="6031688"/>
            <a:ext cx="1248723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 S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4" name="Up Arrow Callout 13"/>
          <p:cNvSpPr/>
          <p:nvPr/>
        </p:nvSpPr>
        <p:spPr>
          <a:xfrm>
            <a:off x="571501" y="4428240"/>
            <a:ext cx="1191109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-Noun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1802899" y="4428240"/>
            <a:ext cx="128955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 S) </a:t>
            </a:r>
          </a:p>
        </p:txBody>
      </p:sp>
    </p:spTree>
    <p:extLst>
      <p:ext uri="{BB962C8B-B14F-4D97-AF65-F5344CB8AC3E}">
        <p14:creationId xmlns:p14="http://schemas.microsoft.com/office/powerpoint/2010/main" val="16604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9356" y="2184097"/>
            <a:ext cx="5885544" cy="5845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Fahim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teaches English.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9399" y="3761128"/>
            <a:ext cx="5905501" cy="607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Nina touches the roof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9399" y="5336272"/>
            <a:ext cx="5905501" cy="54988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Jerry   does her duty.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25863"/>
            <a:ext cx="12210143" cy="1270948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Subject(3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rd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Singular Number - 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Verb</a:t>
            </a:r>
            <a:r>
              <a:rPr lang="en-US" baseline="-25000" dirty="0" smtClean="0">
                <a:solidFill>
                  <a:srgbClr val="FFFF00"/>
                </a:solidFill>
                <a:latin typeface="+mn-lt"/>
              </a:rPr>
              <a:t>1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 err="1" smtClean="0">
                <a:solidFill>
                  <a:srgbClr val="FFFF00"/>
                </a:solidFill>
                <a:latin typeface="+mn-lt"/>
              </a:rPr>
              <a:t>es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)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+ …</a:t>
            </a:r>
          </a:p>
        </p:txBody>
      </p:sp>
      <p:sp>
        <p:nvSpPr>
          <p:cNvPr id="8" name="Up Arrow Callout 7"/>
          <p:cNvSpPr/>
          <p:nvPr/>
        </p:nvSpPr>
        <p:spPr>
          <a:xfrm>
            <a:off x="1085851" y="2868075"/>
            <a:ext cx="119085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-Noun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2513011" y="2864625"/>
            <a:ext cx="1277939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</a:t>
            </a:r>
            <a:r>
              <a:rPr lang="en-US" sz="1000" b="1" dirty="0" smtClean="0">
                <a:solidFill>
                  <a:schemeClr val="tx1"/>
                </a:solidFill>
              </a:rPr>
              <a:t>+</a:t>
            </a:r>
            <a:r>
              <a:rPr lang="en-US" sz="1000" b="1" dirty="0" err="1" smtClean="0">
                <a:solidFill>
                  <a:schemeClr val="tx1"/>
                </a:solidFill>
              </a:rPr>
              <a:t>es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755651" y="6031689"/>
            <a:ext cx="1234574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-Noun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2075502" y="6031688"/>
            <a:ext cx="1334448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</a:t>
            </a:r>
            <a:r>
              <a:rPr lang="en-US" sz="1000" b="1" dirty="0" smtClean="0">
                <a:solidFill>
                  <a:schemeClr val="tx1"/>
                </a:solidFill>
              </a:rPr>
              <a:t>+</a:t>
            </a:r>
            <a:r>
              <a:rPr lang="en-US" sz="1000" b="1" dirty="0" err="1" smtClean="0">
                <a:solidFill>
                  <a:schemeClr val="tx1"/>
                </a:solidFill>
              </a:rPr>
              <a:t>es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860426" y="4428240"/>
            <a:ext cx="119746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Number -Noun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2479174" y="4428240"/>
            <a:ext cx="1311776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</a:t>
            </a:r>
            <a:r>
              <a:rPr lang="en-US" sz="1000" b="1" dirty="0" smtClean="0">
                <a:solidFill>
                  <a:schemeClr val="tx1"/>
                </a:solidFill>
              </a:rPr>
              <a:t>+</a:t>
            </a:r>
            <a:r>
              <a:rPr lang="en-US" sz="1000" b="1" dirty="0" err="1" smtClean="0">
                <a:solidFill>
                  <a:schemeClr val="tx1"/>
                </a:solidFill>
              </a:rPr>
              <a:t>es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615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9356" y="2184097"/>
            <a:ext cx="5885544" cy="5845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Arif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flies a kite.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9399" y="3748771"/>
            <a:ext cx="6603315" cy="607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Hafiz beautifies his garden.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9399" y="5336272"/>
            <a:ext cx="6603315" cy="549880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Marufa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verifies the account ID.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25862"/>
            <a:ext cx="12210143" cy="125859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Subject(3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rd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Singular Number - 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Verb</a:t>
            </a:r>
            <a:r>
              <a:rPr lang="en-US" baseline="-25000" dirty="0" smtClean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 err="1" smtClean="0">
                <a:solidFill>
                  <a:srgbClr val="FFFF00"/>
                </a:solidFill>
                <a:latin typeface="+mn-lt"/>
              </a:rPr>
              <a:t>ies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)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+ …</a:t>
            </a:r>
          </a:p>
        </p:txBody>
      </p:sp>
      <p:sp>
        <p:nvSpPr>
          <p:cNvPr id="8" name="Up Arrow Callout 7"/>
          <p:cNvSpPr/>
          <p:nvPr/>
        </p:nvSpPr>
        <p:spPr>
          <a:xfrm>
            <a:off x="633669" y="2868075"/>
            <a:ext cx="1204889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</a:t>
            </a:r>
            <a:r>
              <a:rPr lang="en-US" sz="1000" b="1" dirty="0" smtClean="0">
                <a:solidFill>
                  <a:srgbClr val="FF0000"/>
                </a:solidFill>
              </a:rPr>
              <a:t>Singular Number -Noun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1890711" y="2864625"/>
            <a:ext cx="1243014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</a:t>
            </a:r>
            <a:r>
              <a:rPr lang="en-US" sz="1000" b="1" dirty="0" smtClean="0">
                <a:solidFill>
                  <a:schemeClr val="tx1"/>
                </a:solidFill>
              </a:rPr>
              <a:t>+</a:t>
            </a:r>
            <a:r>
              <a:rPr lang="en-US" sz="1000" b="1" dirty="0" err="1" smtClean="0">
                <a:solidFill>
                  <a:schemeClr val="tx1"/>
                </a:solidFill>
              </a:rPr>
              <a:t>ies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986792" y="6031689"/>
            <a:ext cx="125425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Number </a:t>
            </a:r>
            <a:r>
              <a:rPr lang="en-US" sz="1000" b="1" dirty="0">
                <a:solidFill>
                  <a:srgbClr val="FF0000"/>
                </a:solidFill>
              </a:rPr>
              <a:t>-</a:t>
            </a:r>
            <a:r>
              <a:rPr lang="en-US" sz="1000" b="1" dirty="0" smtClean="0">
                <a:solidFill>
                  <a:srgbClr val="FF0000"/>
                </a:solidFill>
              </a:rPr>
              <a:t>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3" name="Up Arrow Callout 12"/>
          <p:cNvSpPr/>
          <p:nvPr/>
        </p:nvSpPr>
        <p:spPr>
          <a:xfrm>
            <a:off x="2567627" y="6031688"/>
            <a:ext cx="1232848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</a:t>
            </a:r>
            <a:r>
              <a:rPr lang="en-US" sz="1000" b="1" dirty="0" err="1">
                <a:solidFill>
                  <a:schemeClr val="tx1"/>
                </a:solidFill>
              </a:rPr>
              <a:t>ies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824866" y="4428240"/>
            <a:ext cx="121397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Singular 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Number -Noun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5" name="Up Arrow Callout 14"/>
          <p:cNvSpPr/>
          <p:nvPr/>
        </p:nvSpPr>
        <p:spPr>
          <a:xfrm>
            <a:off x="2193424" y="4428240"/>
            <a:ext cx="1273676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+</a:t>
            </a:r>
            <a:r>
              <a:rPr lang="en-US" sz="1000" b="1" dirty="0" err="1">
                <a:solidFill>
                  <a:schemeClr val="tx1"/>
                </a:solidFill>
              </a:rPr>
              <a:t>ies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695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9356" y="2143301"/>
            <a:ext cx="5419273" cy="6627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 boys play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football.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9356" y="3776414"/>
            <a:ext cx="5419273" cy="634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 students help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me.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2857" y="5380877"/>
            <a:ext cx="5355772" cy="637611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 girls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read the book.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955" y="639378"/>
            <a:ext cx="12210143" cy="125491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Subject(3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rd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Plural Number - 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Verb</a:t>
            </a:r>
            <a:r>
              <a:rPr lang="en-US" baseline="-25000" dirty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) + …</a:t>
            </a:r>
          </a:p>
        </p:txBody>
      </p:sp>
      <p:sp>
        <p:nvSpPr>
          <p:cNvPr id="8" name="Up Arrow Callout 7"/>
          <p:cNvSpPr/>
          <p:nvPr/>
        </p:nvSpPr>
        <p:spPr>
          <a:xfrm>
            <a:off x="1403351" y="2901780"/>
            <a:ext cx="1055687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</a:t>
            </a:r>
            <a:r>
              <a:rPr lang="en-US" sz="1000" b="1" dirty="0" smtClean="0">
                <a:solidFill>
                  <a:srgbClr val="FF0000"/>
                </a:solidFill>
              </a:rPr>
              <a:t>Plural Number - 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2522536" y="2907592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1431922" y="6082488"/>
            <a:ext cx="1090614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</a:t>
            </a:r>
            <a:r>
              <a:rPr lang="en-US" sz="1000" b="1" dirty="0" smtClean="0">
                <a:solidFill>
                  <a:srgbClr val="FF0000"/>
                </a:solidFill>
              </a:rPr>
              <a:t>Plural </a:t>
            </a:r>
            <a:r>
              <a:rPr lang="en-US" sz="1000" b="1" dirty="0">
                <a:solidFill>
                  <a:srgbClr val="FF0000"/>
                </a:solidFill>
              </a:rPr>
              <a:t>Number - Noun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2681927" y="6082488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2078039" y="4479040"/>
            <a:ext cx="1090613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Person Plural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>
                <a:solidFill>
                  <a:srgbClr val="FF0000"/>
                </a:solidFill>
              </a:rPr>
              <a:t>Number - Noun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3403099" y="4479040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</p:spTree>
    <p:extLst>
      <p:ext uri="{BB962C8B-B14F-4D97-AF65-F5344CB8AC3E}">
        <p14:creationId xmlns:p14="http://schemas.microsoft.com/office/powerpoint/2010/main" val="3875600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9356" y="2143301"/>
            <a:ext cx="5419273" cy="6627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They learn </a:t>
            </a:r>
            <a:r>
              <a:rPr lang="en-US" sz="3600" b="1" dirty="0" smtClean="0">
                <a:latin typeface="+mn-lt"/>
              </a:rPr>
              <a:t>their lessons.</a:t>
            </a:r>
            <a:endParaRPr lang="en-US" sz="3600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9356" y="3776414"/>
            <a:ext cx="5419273" cy="634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They run </a:t>
            </a:r>
            <a:r>
              <a:rPr lang="en-US" sz="3600" b="1" dirty="0" smtClean="0">
                <a:latin typeface="+mn-lt"/>
              </a:rPr>
              <a:t>a race.</a:t>
            </a:r>
            <a:endParaRPr lang="en-US" sz="3600" dirty="0"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2857" y="5380877"/>
            <a:ext cx="5355772" cy="637611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They take </a:t>
            </a:r>
            <a:r>
              <a:rPr lang="en-US" sz="3600" b="1" dirty="0" smtClean="0">
                <a:latin typeface="+mn-lt"/>
              </a:rPr>
              <a:t>the bag</a:t>
            </a:r>
            <a:r>
              <a:rPr lang="en-US" sz="3600" dirty="0" smtClean="0">
                <a:latin typeface="+mn-lt"/>
              </a:rPr>
              <a:t>.</a:t>
            </a:r>
            <a:endParaRPr lang="en-US" sz="3600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955" y="639378"/>
            <a:ext cx="12210143" cy="125491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Subject(3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rd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Plural Number - Pronoun)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Verb</a:t>
            </a:r>
            <a:r>
              <a:rPr lang="en-US" baseline="-25000" dirty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) + …</a:t>
            </a:r>
          </a:p>
        </p:txBody>
      </p:sp>
      <p:sp>
        <p:nvSpPr>
          <p:cNvPr id="8" name="Up Arrow Callout 7"/>
          <p:cNvSpPr/>
          <p:nvPr/>
        </p:nvSpPr>
        <p:spPr>
          <a:xfrm>
            <a:off x="633671" y="2868075"/>
            <a:ext cx="1204888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>
                <a:solidFill>
                  <a:srgbClr val="FF0000"/>
                </a:solidFill>
              </a:rPr>
              <a:t>Person Plural 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Number </a:t>
            </a:r>
            <a:r>
              <a:rPr lang="en-US" sz="1000" b="1" dirty="0">
                <a:solidFill>
                  <a:srgbClr val="FF0000"/>
                </a:solidFill>
              </a:rPr>
              <a:t>- Pronoun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1919286" y="2864625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633670" y="6031689"/>
            <a:ext cx="116923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3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1000" b="1" dirty="0" smtClean="0">
                <a:solidFill>
                  <a:srgbClr val="FF0000"/>
                </a:solidFill>
              </a:rPr>
              <a:t> </a:t>
            </a:r>
            <a:r>
              <a:rPr lang="en-US" sz="1000" b="1" dirty="0">
                <a:solidFill>
                  <a:srgbClr val="FF0000"/>
                </a:solidFill>
              </a:rPr>
              <a:t>Person Plural 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Number - Pronoun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3" name="Up Arrow Callout 12"/>
          <p:cNvSpPr/>
          <p:nvPr/>
        </p:nvSpPr>
        <p:spPr>
          <a:xfrm>
            <a:off x="1894527" y="6031688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587375" y="4428240"/>
            <a:ext cx="1175235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3</a:t>
            </a:r>
            <a:r>
              <a:rPr lang="en-US" sz="1000" b="1" baseline="30000" dirty="0">
                <a:solidFill>
                  <a:srgbClr val="FF0000"/>
                </a:solidFill>
              </a:rPr>
              <a:t>rd</a:t>
            </a:r>
            <a:r>
              <a:rPr lang="en-US" sz="1000" b="1" dirty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Person Plural </a:t>
            </a:r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Number </a:t>
            </a:r>
            <a:r>
              <a:rPr lang="en-US" sz="1000" b="1" dirty="0">
                <a:solidFill>
                  <a:srgbClr val="FF0000"/>
                </a:solidFill>
              </a:rPr>
              <a:t>- Pronoun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1847349" y="4428240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</p:spTree>
    <p:extLst>
      <p:ext uri="{BB962C8B-B14F-4D97-AF65-F5344CB8AC3E}">
        <p14:creationId xmlns:p14="http://schemas.microsoft.com/office/powerpoint/2010/main" val="275148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10480" y="-1078732"/>
            <a:ext cx="5457220" cy="773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400" b="1" dirty="0" smtClean="0">
                <a:ln w="9525">
                  <a:solidFill>
                    <a:srgbClr val="C0000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 in Usage</a:t>
            </a:r>
            <a:endParaRPr lang="en-US" sz="5400" b="1" dirty="0">
              <a:ln w="9525">
                <a:solidFill>
                  <a:srgbClr val="C0000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99214" y="617280"/>
            <a:ext cx="3354614" cy="92333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/>
              <a:t>Pair Works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4429" y="1747795"/>
            <a:ext cx="11953271" cy="2308324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/>
              <a:t>1. Write 2 sentences using </a:t>
            </a:r>
            <a:r>
              <a:rPr lang="en-US" sz="4800" dirty="0">
                <a:solidFill>
                  <a:srgbClr val="FFFF00"/>
                </a:solidFill>
              </a:rPr>
              <a:t>Subject(1</a:t>
            </a:r>
            <a:r>
              <a:rPr lang="en-US" sz="4800" baseline="30000" dirty="0">
                <a:solidFill>
                  <a:srgbClr val="FFFF00"/>
                </a:solidFill>
              </a:rPr>
              <a:t>st</a:t>
            </a:r>
            <a:r>
              <a:rPr lang="en-US" sz="4800" dirty="0">
                <a:solidFill>
                  <a:srgbClr val="FFFF00"/>
                </a:solidFill>
              </a:rPr>
              <a:t> person Singular Number -Pronoun) + Present Form of Main ( Verb</a:t>
            </a:r>
            <a:r>
              <a:rPr lang="en-US" sz="4800" baseline="-25000" dirty="0">
                <a:solidFill>
                  <a:srgbClr val="FFFF00"/>
                </a:solidFill>
              </a:rPr>
              <a:t>1</a:t>
            </a:r>
            <a:r>
              <a:rPr lang="en-US" sz="4800" dirty="0">
                <a:solidFill>
                  <a:srgbClr val="FFFF00"/>
                </a:solidFill>
              </a:rPr>
              <a:t>) +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29" y="4263304"/>
            <a:ext cx="11953271" cy="2308324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/>
              <a:t>2. Write 2 sentences using </a:t>
            </a:r>
            <a:r>
              <a:rPr lang="en-US" sz="4800" dirty="0">
                <a:solidFill>
                  <a:srgbClr val="FFFF00"/>
                </a:solidFill>
              </a:rPr>
              <a:t>Subject(3</a:t>
            </a:r>
            <a:r>
              <a:rPr lang="en-US" sz="4800" baseline="30000" dirty="0">
                <a:solidFill>
                  <a:srgbClr val="FFFF00"/>
                </a:solidFill>
              </a:rPr>
              <a:t>rd</a:t>
            </a:r>
            <a:r>
              <a:rPr lang="en-US" sz="4800" dirty="0">
                <a:solidFill>
                  <a:srgbClr val="FFFF00"/>
                </a:solidFill>
              </a:rPr>
              <a:t> Person Plural Number - Noun) + Present Form of Main ( Verb</a:t>
            </a:r>
            <a:r>
              <a:rPr lang="en-US" sz="4800" baseline="-25000" dirty="0">
                <a:solidFill>
                  <a:srgbClr val="FFFF00"/>
                </a:solidFill>
              </a:rPr>
              <a:t>1</a:t>
            </a:r>
            <a:r>
              <a:rPr lang="en-US" sz="4800" dirty="0">
                <a:solidFill>
                  <a:srgbClr val="FFFF00"/>
                </a:solidFill>
              </a:rPr>
              <a:t>) + …</a:t>
            </a:r>
          </a:p>
        </p:txBody>
      </p:sp>
    </p:spTree>
    <p:extLst>
      <p:ext uri="{BB962C8B-B14F-4D97-AF65-F5344CB8AC3E}">
        <p14:creationId xmlns:p14="http://schemas.microsoft.com/office/powerpoint/2010/main" val="126338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87216" y="1370372"/>
            <a:ext cx="613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We  eat</a:t>
            </a:r>
            <a:endParaRPr lang="en-US" sz="34400" b="1" cap="none" spc="0" dirty="0">
              <a:ln w="1905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Up Arrow Callout 6"/>
          <p:cNvSpPr/>
          <p:nvPr/>
        </p:nvSpPr>
        <p:spPr>
          <a:xfrm>
            <a:off x="2225156" y="3586363"/>
            <a:ext cx="1584844" cy="82688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Subject ?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Object 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5111231" y="3586363"/>
            <a:ext cx="2388119" cy="82688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Present form of Verb ?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Past </a:t>
            </a:r>
            <a:r>
              <a:rPr lang="en-US" b="1" dirty="0">
                <a:solidFill>
                  <a:srgbClr val="FF0000"/>
                </a:solidFill>
              </a:rPr>
              <a:t>form of Verb</a:t>
            </a:r>
            <a:r>
              <a:rPr lang="en-US" b="1" dirty="0" smtClean="0">
                <a:solidFill>
                  <a:srgbClr val="FF0000"/>
                </a:solidFill>
              </a:rPr>
              <a:t> 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7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10480" y="-1078732"/>
            <a:ext cx="5457220" cy="773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400" b="1" dirty="0" smtClean="0">
                <a:ln w="9525">
                  <a:solidFill>
                    <a:srgbClr val="C0000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 in Usage</a:t>
            </a:r>
            <a:endParaRPr lang="en-US" sz="5400" b="1" dirty="0">
              <a:ln w="9525">
                <a:solidFill>
                  <a:srgbClr val="C0000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4700" y="592819"/>
            <a:ext cx="3683000" cy="92333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/>
              <a:t>Home Work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4429" y="1660706"/>
            <a:ext cx="11953271" cy="2308324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/>
              <a:t>1. Write 2 sentences using </a:t>
            </a:r>
            <a:r>
              <a:rPr lang="en-US" sz="4800" dirty="0">
                <a:solidFill>
                  <a:srgbClr val="FFFF00"/>
                </a:solidFill>
              </a:rPr>
              <a:t>Subject(2nd person Plural/ singular Number - Pronoun)+ Present Form of Main(Verb</a:t>
            </a:r>
            <a:r>
              <a:rPr lang="en-US" sz="4800" baseline="-25000" dirty="0">
                <a:solidFill>
                  <a:srgbClr val="FFFF00"/>
                </a:solidFill>
              </a:rPr>
              <a:t>1</a:t>
            </a:r>
            <a:r>
              <a:rPr lang="en-US" sz="4800" dirty="0">
                <a:solidFill>
                  <a:srgbClr val="FFFF00"/>
                </a:solidFill>
              </a:rPr>
              <a:t>) + </a:t>
            </a:r>
            <a:r>
              <a:rPr lang="en-US" sz="4800" dirty="0" smtClean="0">
                <a:solidFill>
                  <a:srgbClr val="FFFF00"/>
                </a:solidFill>
              </a:rPr>
              <a:t>…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29" y="4234268"/>
            <a:ext cx="11953271" cy="2308324"/>
          </a:xfrm>
          <a:prstGeom prst="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/>
              <a:t>2. Write 2 sentences using </a:t>
            </a:r>
            <a:r>
              <a:rPr lang="en-US" sz="4800" dirty="0">
                <a:solidFill>
                  <a:srgbClr val="FFFF00"/>
                </a:solidFill>
              </a:rPr>
              <a:t>Subject(3</a:t>
            </a:r>
            <a:r>
              <a:rPr lang="en-US" sz="4800" baseline="30000" dirty="0">
                <a:solidFill>
                  <a:srgbClr val="FFFF00"/>
                </a:solidFill>
              </a:rPr>
              <a:t>rd</a:t>
            </a:r>
            <a:r>
              <a:rPr lang="en-US" sz="4800" dirty="0">
                <a:solidFill>
                  <a:srgbClr val="FFFF00"/>
                </a:solidFill>
              </a:rPr>
              <a:t> Person Singular Number - Pronoun) + Present Form of Main( Verb</a:t>
            </a:r>
            <a:r>
              <a:rPr lang="en-US" sz="4800" baseline="-25000" dirty="0">
                <a:solidFill>
                  <a:srgbClr val="FFFF00"/>
                </a:solidFill>
              </a:rPr>
              <a:t>1</a:t>
            </a:r>
            <a:r>
              <a:rPr lang="en-US" sz="4800" dirty="0">
                <a:solidFill>
                  <a:srgbClr val="FFFF00"/>
                </a:solidFill>
              </a:rPr>
              <a:t>+ </a:t>
            </a:r>
            <a:r>
              <a:rPr lang="en-US" sz="4800" dirty="0" err="1">
                <a:solidFill>
                  <a:srgbClr val="FFFF00"/>
                </a:solidFill>
              </a:rPr>
              <a:t>es</a:t>
            </a:r>
            <a:r>
              <a:rPr lang="en-US" sz="4800" dirty="0">
                <a:solidFill>
                  <a:srgbClr val="FFFF00"/>
                </a:solidFill>
              </a:rPr>
              <a:t> )+ ..</a:t>
            </a:r>
          </a:p>
        </p:txBody>
      </p:sp>
    </p:spTree>
    <p:extLst>
      <p:ext uri="{BB962C8B-B14F-4D97-AF65-F5344CB8AC3E}">
        <p14:creationId xmlns:p14="http://schemas.microsoft.com/office/powerpoint/2010/main" val="127998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 75"/>
          <p:cNvSpPr/>
          <p:nvPr/>
        </p:nvSpPr>
        <p:spPr>
          <a:xfrm>
            <a:off x="2278743" y="4034971"/>
            <a:ext cx="9772430" cy="2280705"/>
          </a:xfrm>
          <a:custGeom>
            <a:avLst/>
            <a:gdLst>
              <a:gd name="connsiteX0" fmla="*/ 0 w 4186915"/>
              <a:gd name="connsiteY0" fmla="*/ 187180 h 1123055"/>
              <a:gd name="connsiteX1" fmla="*/ 187180 w 4186915"/>
              <a:gd name="connsiteY1" fmla="*/ 0 h 1123055"/>
              <a:gd name="connsiteX2" fmla="*/ 3999735 w 4186915"/>
              <a:gd name="connsiteY2" fmla="*/ 0 h 1123055"/>
              <a:gd name="connsiteX3" fmla="*/ 4186915 w 4186915"/>
              <a:gd name="connsiteY3" fmla="*/ 187180 h 1123055"/>
              <a:gd name="connsiteX4" fmla="*/ 4186915 w 4186915"/>
              <a:gd name="connsiteY4" fmla="*/ 935875 h 1123055"/>
              <a:gd name="connsiteX5" fmla="*/ 3999735 w 4186915"/>
              <a:gd name="connsiteY5" fmla="*/ 1123055 h 1123055"/>
              <a:gd name="connsiteX6" fmla="*/ 187180 w 4186915"/>
              <a:gd name="connsiteY6" fmla="*/ 1123055 h 1123055"/>
              <a:gd name="connsiteX7" fmla="*/ 0 w 4186915"/>
              <a:gd name="connsiteY7" fmla="*/ 935875 h 1123055"/>
              <a:gd name="connsiteX8" fmla="*/ 0 w 4186915"/>
              <a:gd name="connsiteY8" fmla="*/ 187180 h 112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6915" h="1123055">
                <a:moveTo>
                  <a:pt x="0" y="187180"/>
                </a:moveTo>
                <a:cubicBezTo>
                  <a:pt x="0" y="83803"/>
                  <a:pt x="83803" y="0"/>
                  <a:pt x="187180" y="0"/>
                </a:cubicBezTo>
                <a:lnTo>
                  <a:pt x="3999735" y="0"/>
                </a:lnTo>
                <a:cubicBezTo>
                  <a:pt x="4103112" y="0"/>
                  <a:pt x="4186915" y="83803"/>
                  <a:pt x="4186915" y="187180"/>
                </a:cubicBezTo>
                <a:lnTo>
                  <a:pt x="4186915" y="935875"/>
                </a:lnTo>
                <a:cubicBezTo>
                  <a:pt x="4186915" y="1039252"/>
                  <a:pt x="4103112" y="1123055"/>
                  <a:pt x="3999735" y="1123055"/>
                </a:cubicBezTo>
                <a:lnTo>
                  <a:pt x="187180" y="1123055"/>
                </a:lnTo>
                <a:cubicBezTo>
                  <a:pt x="83803" y="1123055"/>
                  <a:pt x="0" y="1039252"/>
                  <a:pt x="0" y="935875"/>
                </a:cubicBezTo>
                <a:lnTo>
                  <a:pt x="0" y="18718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spcFirstLastPara="0" vert="horz" wrap="square" lIns="941054" tIns="230083" rIns="230083" bIns="230083" numCol="1" spcCol="1270" anchor="ctr" anchorCtr="0">
            <a:no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care, Stay safety, Informed</a:t>
            </a:r>
          </a:p>
          <a:p>
            <a: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sz="4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 Covid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4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  Pandemic  </a:t>
            </a:r>
            <a:endParaRPr lang="en-US" sz="72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37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9173"/>
            <a:ext cx="12192000" cy="5712413"/>
          </a:xfrm>
          <a:solidFill>
            <a:schemeClr val="accent5">
              <a:lumMod val="75000"/>
              <a:alpha val="1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  <a:scene3d>
              <a:camera prst="perspectiveBelow"/>
              <a:lightRig rig="threePt" dir="t"/>
            </a:scene3d>
          </a:bodyPr>
          <a:lstStyle/>
          <a:p>
            <a:pPr algn="ctr">
              <a:lnSpc>
                <a:spcPct val="130000"/>
              </a:lnSpc>
            </a:pPr>
            <a:r>
              <a:rPr lang="en-US" sz="115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THANK YOU </a:t>
            </a:r>
            <a:r>
              <a:rPr lang="en-US" sz="6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AR JULIAN" panose="02000000000000000000" pitchFamily="2" charset="0"/>
              </a:rPr>
              <a:t> </a:t>
            </a:r>
            <a:r>
              <a:rPr lang="en-US" sz="7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AR JULIAN" panose="02000000000000000000" pitchFamily="2" charset="0"/>
              </a:rPr>
              <a:t/>
            </a:r>
            <a:br>
              <a:rPr lang="en-US" sz="7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AR JULIAN" panose="02000000000000000000" pitchFamily="2" charset="0"/>
              </a:rPr>
            </a:br>
            <a:r>
              <a:rPr lang="en-US" sz="9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AR JULIAN" panose="02000000000000000000" pitchFamily="2" charset="0"/>
              </a:rPr>
              <a:t>FOR</a:t>
            </a:r>
            <a:r>
              <a:rPr lang="en-US" sz="7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AR JULIAN" panose="02000000000000000000" pitchFamily="2" charset="0"/>
              </a:rPr>
              <a:t> </a:t>
            </a:r>
            <a:br>
              <a:rPr lang="en-US" sz="7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AR JULIAN" panose="02000000000000000000" pitchFamily="2" charset="0"/>
              </a:rPr>
            </a:br>
            <a:r>
              <a:rPr lang="en-US" sz="66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00"/>
                </a:solidFill>
                <a:effectLst/>
                <a:latin typeface="AR JULIAN" panose="02000000000000000000" pitchFamily="2" charset="0"/>
              </a:rPr>
              <a:t>WATCHING THIS CONTENT</a:t>
            </a:r>
            <a:endParaRPr lang="en-US" sz="66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FF00"/>
              </a:solidFill>
              <a:effectLst/>
              <a:latin typeface="AR JULIAN" panose="02000000000000000000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636476" y="5979493"/>
            <a:ext cx="4555524" cy="878507"/>
          </a:xfrm>
          <a:custGeom>
            <a:avLst/>
            <a:gdLst>
              <a:gd name="connsiteX0" fmla="*/ 0 w 4186915"/>
              <a:gd name="connsiteY0" fmla="*/ 187180 h 1123055"/>
              <a:gd name="connsiteX1" fmla="*/ 187180 w 4186915"/>
              <a:gd name="connsiteY1" fmla="*/ 0 h 1123055"/>
              <a:gd name="connsiteX2" fmla="*/ 3999735 w 4186915"/>
              <a:gd name="connsiteY2" fmla="*/ 0 h 1123055"/>
              <a:gd name="connsiteX3" fmla="*/ 4186915 w 4186915"/>
              <a:gd name="connsiteY3" fmla="*/ 187180 h 1123055"/>
              <a:gd name="connsiteX4" fmla="*/ 4186915 w 4186915"/>
              <a:gd name="connsiteY4" fmla="*/ 935875 h 1123055"/>
              <a:gd name="connsiteX5" fmla="*/ 3999735 w 4186915"/>
              <a:gd name="connsiteY5" fmla="*/ 1123055 h 1123055"/>
              <a:gd name="connsiteX6" fmla="*/ 187180 w 4186915"/>
              <a:gd name="connsiteY6" fmla="*/ 1123055 h 1123055"/>
              <a:gd name="connsiteX7" fmla="*/ 0 w 4186915"/>
              <a:gd name="connsiteY7" fmla="*/ 935875 h 1123055"/>
              <a:gd name="connsiteX8" fmla="*/ 0 w 4186915"/>
              <a:gd name="connsiteY8" fmla="*/ 187180 h 112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6915" h="1123055">
                <a:moveTo>
                  <a:pt x="0" y="187180"/>
                </a:moveTo>
                <a:cubicBezTo>
                  <a:pt x="0" y="83803"/>
                  <a:pt x="83803" y="0"/>
                  <a:pt x="187180" y="0"/>
                </a:cubicBezTo>
                <a:lnTo>
                  <a:pt x="3999735" y="0"/>
                </a:lnTo>
                <a:cubicBezTo>
                  <a:pt x="4103112" y="0"/>
                  <a:pt x="4186915" y="83803"/>
                  <a:pt x="4186915" y="187180"/>
                </a:cubicBezTo>
                <a:lnTo>
                  <a:pt x="4186915" y="935875"/>
                </a:lnTo>
                <a:cubicBezTo>
                  <a:pt x="4186915" y="1039252"/>
                  <a:pt x="4103112" y="1123055"/>
                  <a:pt x="3999735" y="1123055"/>
                </a:cubicBezTo>
                <a:lnTo>
                  <a:pt x="187180" y="1123055"/>
                </a:lnTo>
                <a:cubicBezTo>
                  <a:pt x="83803" y="1123055"/>
                  <a:pt x="0" y="1039252"/>
                  <a:pt x="0" y="935875"/>
                </a:cubicBezTo>
                <a:lnTo>
                  <a:pt x="0" y="187180"/>
                </a:lnTo>
                <a:close/>
              </a:path>
            </a:pathLst>
          </a:custGeom>
          <a:solidFill>
            <a:schemeClr val="accent3">
              <a:alpha val="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41054" tIns="230083" rIns="230083" bIns="230083" numCol="1" spcCol="1270" anchor="ctr" anchorCtr="0">
            <a:no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Allah Hafez</a:t>
            </a:r>
          </a:p>
        </p:txBody>
      </p:sp>
    </p:spTree>
    <p:extLst>
      <p:ext uri="{BB962C8B-B14F-4D97-AF65-F5344CB8AC3E}">
        <p14:creationId xmlns:p14="http://schemas.microsoft.com/office/powerpoint/2010/main" val="2871506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 l="-1" r="55478" b="47885"/>
          <a:stretch/>
        </p:blipFill>
        <p:spPr>
          <a:xfrm>
            <a:off x="2191657" y="2631420"/>
            <a:ext cx="9239733" cy="1103086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3" name="Rectangle 2"/>
          <p:cNvSpPr/>
          <p:nvPr/>
        </p:nvSpPr>
        <p:spPr>
          <a:xfrm>
            <a:off x="2293257" y="4221619"/>
            <a:ext cx="9036535" cy="233910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1100" dirty="0" smtClean="0">
              <a:solidFill>
                <a:srgbClr val="FF00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</a:t>
            </a:r>
            <a:r>
              <a:rPr lang="en-US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Verb in Usage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                                       on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Subject + Present </a:t>
            </a:r>
            <a:r>
              <a:rPr lang="en-US" sz="3600" b="1" dirty="0">
                <a:solidFill>
                  <a:srgbClr val="FFFF00"/>
                </a:solidFill>
                <a:latin typeface="Arial Black" panose="020B0A04020102020204" pitchFamily="34" charset="0"/>
              </a:rPr>
              <a:t>Form of </a:t>
            </a:r>
            <a:r>
              <a:rPr lang="en-US" sz="36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Verb(V</a:t>
            </a:r>
            <a:r>
              <a:rPr lang="en-US" sz="3600" b="1" baseline="-25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</a:t>
            </a:r>
            <a:r>
              <a:rPr lang="en-US" sz="36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)</a:t>
            </a:r>
          </a:p>
          <a:p>
            <a:pPr algn="ctr"/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3257" y="941314"/>
            <a:ext cx="1990673" cy="144655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Yes,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97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8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8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8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33486" y="1082200"/>
            <a:ext cx="5322694" cy="12001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Lesson’s Identity </a:t>
            </a:r>
            <a:endParaRPr lang="en-US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3033486" y="2979691"/>
            <a:ext cx="7820360" cy="2945001"/>
          </a:xfrm>
          <a:prstGeom prst="rect">
            <a:avLst/>
          </a:prstGeom>
          <a:solidFill>
            <a:schemeClr val="accent3">
              <a:lumMod val="50000"/>
              <a:alpha val="5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Class: Nine</a:t>
            </a:r>
          </a:p>
          <a:p>
            <a:endParaRPr lang="en-US" sz="9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Sub: </a:t>
            </a:r>
            <a:r>
              <a:rPr lang="en-US" sz="3200" b="1" dirty="0">
                <a:solidFill>
                  <a:schemeClr val="bg1"/>
                </a:solidFill>
              </a:rPr>
              <a:t>English </a:t>
            </a:r>
            <a:r>
              <a:rPr lang="en-US" sz="3200" b="1" dirty="0" smtClean="0">
                <a:solidFill>
                  <a:schemeClr val="bg1"/>
                </a:solidFill>
              </a:rPr>
              <a:t>-Verb </a:t>
            </a:r>
            <a:r>
              <a:rPr lang="en-US" sz="3200" b="1" dirty="0">
                <a:solidFill>
                  <a:schemeClr val="bg1"/>
                </a:solidFill>
              </a:rPr>
              <a:t>in Usage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(Subject + Present form of Verb – Part One)</a:t>
            </a:r>
          </a:p>
          <a:p>
            <a:endParaRPr lang="en-US" sz="9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Unit: 4</a:t>
            </a:r>
          </a:p>
          <a:p>
            <a:endParaRPr lang="en-US" sz="9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Time: 50 Minutes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38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11565"/>
            <a:ext cx="12192001" cy="616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6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9560"/>
            <a:ext cx="12192000" cy="822550"/>
          </a:xfrm>
          <a:solidFill>
            <a:schemeClr val="accent5">
              <a:lumMod val="50000"/>
            </a:schemeClr>
          </a:soli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FF00"/>
                </a:solidFill>
              </a:rPr>
              <a:t>                 Learning Outcomes</a:t>
            </a:r>
            <a:endParaRPr lang="en-US" sz="66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557" y="1897296"/>
            <a:ext cx="6533243" cy="7613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Students can able to: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7372" y="3054936"/>
            <a:ext cx="11364686" cy="6520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900" dirty="0">
                <a:solidFill>
                  <a:schemeClr val="tx1"/>
                </a:solidFill>
              </a:rPr>
              <a:t>identify simply the using </a:t>
            </a:r>
            <a:r>
              <a:rPr lang="en-US" sz="2900" dirty="0" smtClean="0">
                <a:solidFill>
                  <a:schemeClr val="tx1"/>
                </a:solidFill>
              </a:rPr>
              <a:t>Subject + Main </a:t>
            </a:r>
            <a:r>
              <a:rPr lang="en-US" sz="2900" dirty="0">
                <a:solidFill>
                  <a:schemeClr val="tx1"/>
                </a:solidFill>
              </a:rPr>
              <a:t>V1 in </a:t>
            </a:r>
            <a:r>
              <a:rPr lang="en-US" sz="2900" dirty="0" smtClean="0">
                <a:solidFill>
                  <a:schemeClr val="tx1"/>
                </a:solidFill>
              </a:rPr>
              <a:t>sentences.</a:t>
            </a:r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75557" y="4016930"/>
            <a:ext cx="11366501" cy="6711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900" dirty="0" smtClean="0">
                <a:solidFill>
                  <a:schemeClr val="tx1"/>
                </a:solidFill>
              </a:rPr>
              <a:t>develop </a:t>
            </a:r>
            <a:r>
              <a:rPr lang="en-US" sz="2900" dirty="0">
                <a:solidFill>
                  <a:schemeClr val="tx1"/>
                </a:solidFill>
              </a:rPr>
              <a:t>the idea of applying “Subject + Main V1 in </a:t>
            </a:r>
            <a:r>
              <a:rPr lang="en-US" sz="2900" dirty="0" smtClean="0">
                <a:solidFill>
                  <a:schemeClr val="tx1"/>
                </a:solidFill>
              </a:rPr>
              <a:t>sentences</a:t>
            </a:r>
            <a:r>
              <a:rPr lang="en-US" sz="2900" dirty="0">
                <a:solidFill>
                  <a:schemeClr val="tx1"/>
                </a:solidFill>
              </a:rPr>
              <a:t>”;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5560" y="5014065"/>
            <a:ext cx="11366498" cy="730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900" dirty="0" smtClean="0">
                <a:solidFill>
                  <a:schemeClr val="tx1"/>
                </a:solidFill>
              </a:rPr>
              <a:t>explain </a:t>
            </a:r>
            <a:r>
              <a:rPr lang="en-US" sz="2900" dirty="0">
                <a:solidFill>
                  <a:schemeClr val="tx1"/>
                </a:solidFill>
              </a:rPr>
              <a:t>the thought of </a:t>
            </a:r>
            <a:r>
              <a:rPr lang="en-US" sz="2900" dirty="0" smtClean="0">
                <a:solidFill>
                  <a:schemeClr val="tx1"/>
                </a:solidFill>
              </a:rPr>
              <a:t>Subject, person and Number </a:t>
            </a:r>
            <a:r>
              <a:rPr lang="en-US" sz="2900" dirty="0">
                <a:solidFill>
                  <a:schemeClr val="tx1"/>
                </a:solidFill>
              </a:rPr>
              <a:t>+ Main V1 in </a:t>
            </a:r>
            <a:r>
              <a:rPr lang="en-US" sz="2900" dirty="0" smtClean="0">
                <a:solidFill>
                  <a:schemeClr val="tx1"/>
                </a:solidFill>
              </a:rPr>
              <a:t>sentences</a:t>
            </a:r>
            <a:r>
              <a:rPr lang="en-US" sz="29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179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2857" y="2219862"/>
            <a:ext cx="6589486" cy="6521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read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 book.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9357" y="5402254"/>
            <a:ext cx="6652987" cy="65818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C. 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respect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my elders.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2857" y="3816243"/>
            <a:ext cx="6589486" cy="620637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B. 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like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to play cricket.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71968"/>
            <a:ext cx="12210143" cy="126951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Subject(1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st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Singular Number - Pronoun)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Present Form of Main ( Verb</a:t>
            </a:r>
            <a:r>
              <a:rPr lang="en-US" baseline="-25000" dirty="0" smtClean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) + …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523356" y="2950300"/>
            <a:ext cx="118661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Singular </a:t>
            </a:r>
            <a:r>
              <a:rPr lang="en-US" sz="1000" b="1" dirty="0" smtClean="0">
                <a:solidFill>
                  <a:srgbClr val="FF0000"/>
                </a:solidFill>
              </a:rPr>
              <a:t>Number -Pronoun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1738796" y="2943087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1" name="Up Arrow Callout 10"/>
          <p:cNvSpPr/>
          <p:nvPr/>
        </p:nvSpPr>
        <p:spPr>
          <a:xfrm>
            <a:off x="466725" y="6093399"/>
            <a:ext cx="1185571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Singular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1682237" y="6090427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523356" y="4471732"/>
            <a:ext cx="121544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Singular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4" name="Up Arrow Callout 13"/>
          <p:cNvSpPr/>
          <p:nvPr/>
        </p:nvSpPr>
        <p:spPr>
          <a:xfrm>
            <a:off x="1795704" y="4470271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</p:spTree>
    <p:extLst>
      <p:ext uri="{BB962C8B-B14F-4D97-AF65-F5344CB8AC3E}">
        <p14:creationId xmlns:p14="http://schemas.microsoft.com/office/powerpoint/2010/main" val="233997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2856" y="2264673"/>
            <a:ext cx="4621894" cy="6962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      go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to market.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2857" y="3734257"/>
            <a:ext cx="4267200" cy="6729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  help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the poor.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62857" y="5410272"/>
            <a:ext cx="4267200" cy="606123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I  want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to go.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58936"/>
            <a:ext cx="12210143" cy="125476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Subject(1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st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Singular Number -Pronoun)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Verb</a:t>
            </a:r>
            <a:r>
              <a:rPr lang="en-US" baseline="-25000" dirty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) + …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539752" y="2950300"/>
            <a:ext cx="1246414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Singular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1825401" y="2973113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514351" y="6093399"/>
            <a:ext cx="1188746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</a:t>
            </a:r>
            <a:r>
              <a:rPr lang="en-US" sz="1000" b="1" dirty="0">
                <a:solidFill>
                  <a:srgbClr val="FF0000"/>
                </a:solidFill>
              </a:rPr>
              <a:t>Singular Number -Pronoun</a:t>
            </a:r>
          </a:p>
        </p:txBody>
      </p:sp>
      <p:sp>
        <p:nvSpPr>
          <p:cNvPr id="16" name="Up Arrow Callout 15"/>
          <p:cNvSpPr/>
          <p:nvPr/>
        </p:nvSpPr>
        <p:spPr>
          <a:xfrm>
            <a:off x="1720337" y="6090427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7" name="Up Arrow Callout 16"/>
          <p:cNvSpPr/>
          <p:nvPr/>
        </p:nvSpPr>
        <p:spPr>
          <a:xfrm>
            <a:off x="581024" y="4471732"/>
            <a:ext cx="1157771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Singular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8" name="Up Arrow Callout 17"/>
          <p:cNvSpPr/>
          <p:nvPr/>
        </p:nvSpPr>
        <p:spPr>
          <a:xfrm>
            <a:off x="1774144" y="4468301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</p:spTree>
    <p:extLst>
      <p:ext uri="{BB962C8B-B14F-4D97-AF65-F5344CB8AC3E}">
        <p14:creationId xmlns:p14="http://schemas.microsoft.com/office/powerpoint/2010/main" val="2846340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99356" y="2330480"/>
            <a:ext cx="5233224" cy="6722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We       go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to school.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9356" y="4082925"/>
            <a:ext cx="6150871" cy="6568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We   love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our country.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9356" y="5648535"/>
            <a:ext cx="5985943" cy="538969"/>
          </a:xfrm>
          <a:prstGeom prst="rec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. 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We help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the poor.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18143" y="692354"/>
            <a:ext cx="12210143" cy="1261428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Subject(1</a:t>
            </a:r>
            <a:r>
              <a:rPr lang="en-US" baseline="30000" dirty="0" smtClean="0">
                <a:solidFill>
                  <a:srgbClr val="FFFF00"/>
                </a:solidFill>
                <a:latin typeface="+mn-lt"/>
              </a:rPr>
              <a:t>st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person Plural Number - Pronoun)  </a:t>
            </a:r>
          </a:p>
          <a:p>
            <a:r>
              <a:rPr lang="en-US" dirty="0" smtClean="0">
                <a:solidFill>
                  <a:srgbClr val="FFFF00"/>
                </a:solidFill>
                <a:latin typeface="+mn-lt"/>
              </a:rPr>
              <a:t>+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Present Form of Main ( Verb</a:t>
            </a:r>
            <a:r>
              <a:rPr lang="en-US" baseline="-25000" dirty="0">
                <a:solidFill>
                  <a:srgbClr val="FFFF00"/>
                </a:solidFill>
                <a:latin typeface="+mn-lt"/>
              </a:rPr>
              <a:t>1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) + …</a:t>
            </a:r>
          </a:p>
        </p:txBody>
      </p:sp>
      <p:sp>
        <p:nvSpPr>
          <p:cNvPr id="10" name="Up Arrow Callout 9"/>
          <p:cNvSpPr/>
          <p:nvPr/>
        </p:nvSpPr>
        <p:spPr>
          <a:xfrm>
            <a:off x="709617" y="3040795"/>
            <a:ext cx="1150933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</a:t>
            </a:r>
            <a:r>
              <a:rPr lang="en-US" sz="1000" b="1" smtClean="0">
                <a:solidFill>
                  <a:srgbClr val="FF0000"/>
                </a:solidFill>
              </a:rPr>
              <a:t>Plural </a:t>
            </a:r>
            <a:r>
              <a:rPr lang="en-US" sz="1000" b="1">
                <a:solidFill>
                  <a:srgbClr val="FF0000"/>
                </a:solidFill>
              </a:rPr>
              <a:t>Number -Pronoun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1989532" y="3034015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2" name="Up Arrow Callout 11"/>
          <p:cNvSpPr/>
          <p:nvPr/>
        </p:nvSpPr>
        <p:spPr>
          <a:xfrm>
            <a:off x="495300" y="6248984"/>
            <a:ext cx="121869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Plural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3" name="Up Arrow Callout 12"/>
          <p:cNvSpPr/>
          <p:nvPr/>
        </p:nvSpPr>
        <p:spPr>
          <a:xfrm>
            <a:off x="1761612" y="6242827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  <p:sp>
        <p:nvSpPr>
          <p:cNvPr id="14" name="Up Arrow Callout 13"/>
          <p:cNvSpPr/>
          <p:nvPr/>
        </p:nvSpPr>
        <p:spPr>
          <a:xfrm>
            <a:off x="520701" y="4781300"/>
            <a:ext cx="1280010" cy="490537"/>
          </a:xfrm>
          <a:prstGeom prst="upArrowCallou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1</a:t>
            </a:r>
            <a:r>
              <a:rPr lang="en-US" sz="1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1000" b="1" dirty="0" smtClean="0">
                <a:solidFill>
                  <a:srgbClr val="FF0000"/>
                </a:solidFill>
              </a:rPr>
              <a:t> Person Plural </a:t>
            </a:r>
            <a:r>
              <a:rPr lang="en-US" sz="1000" b="1" dirty="0">
                <a:solidFill>
                  <a:srgbClr val="FF0000"/>
                </a:solidFill>
              </a:rPr>
              <a:t>Number -Pronoun</a:t>
            </a:r>
          </a:p>
        </p:txBody>
      </p:sp>
      <p:sp>
        <p:nvSpPr>
          <p:cNvPr id="15" name="Up Arrow Callout 14"/>
          <p:cNvSpPr/>
          <p:nvPr/>
        </p:nvSpPr>
        <p:spPr>
          <a:xfrm>
            <a:off x="1860550" y="4781299"/>
            <a:ext cx="1128941" cy="490537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Present form of Main Verb (V1 )</a:t>
            </a:r>
          </a:p>
        </p:txBody>
      </p:sp>
    </p:spTree>
    <p:extLst>
      <p:ext uri="{BB962C8B-B14F-4D97-AF65-F5344CB8AC3E}">
        <p14:creationId xmlns:p14="http://schemas.microsoft.com/office/powerpoint/2010/main" val="126501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4.2|1.3|0.8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10584</TotalTime>
  <Words>1249</Words>
  <Application>Microsoft Office PowerPoint</Application>
  <PresentationFormat>Widescreen</PresentationFormat>
  <Paragraphs>187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 JULIAN</vt:lpstr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 FOR  WATCHING THIS 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6K89N72</cp:lastModifiedBy>
  <cp:revision>1062</cp:revision>
  <dcterms:created xsi:type="dcterms:W3CDTF">2018-11-04T09:21:19Z</dcterms:created>
  <dcterms:modified xsi:type="dcterms:W3CDTF">2021-04-23T02:18:05Z</dcterms:modified>
</cp:coreProperties>
</file>