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ags/tag2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9" r:id="rId2"/>
    <p:sldId id="257" r:id="rId3"/>
    <p:sldId id="258" r:id="rId4"/>
    <p:sldId id="259" r:id="rId5"/>
    <p:sldId id="261" r:id="rId6"/>
    <p:sldId id="262" r:id="rId7"/>
    <p:sldId id="27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3" autoAdjust="0"/>
    <p:restoredTop sz="94660"/>
  </p:normalViewPr>
  <p:slideViewPr>
    <p:cSldViewPr>
      <p:cViewPr varScale="1">
        <p:scale>
          <a:sx n="54" d="100"/>
          <a:sy n="54" d="100"/>
        </p:scale>
        <p:origin x="168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E7BA8-E7F7-4A47-8D1C-767CD8D64444}" type="datetimeFigureOut">
              <a:rPr lang="en-US" smtClean="0"/>
              <a:t>21-Apr-21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65A91-7712-4A5E-9E26-2C9CD66C3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12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70334-32A7-48DB-A128-2E7DF7D9A7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74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2335-F0B5-4934-9091-34FF9325E963}" type="datetimeFigureOut">
              <a:rPr lang="en-US" smtClean="0"/>
              <a:t>21-Apr-21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860B-AA1F-46F1-A5F6-F83B13B8C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99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2335-F0B5-4934-9091-34FF9325E963}" type="datetimeFigureOut">
              <a:rPr lang="en-US" smtClean="0"/>
              <a:t>21-Apr-21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860B-AA1F-46F1-A5F6-F83B13B8C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48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2335-F0B5-4934-9091-34FF9325E963}" type="datetimeFigureOut">
              <a:rPr lang="en-US" smtClean="0"/>
              <a:t>21-Apr-21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860B-AA1F-46F1-A5F6-F83B13B8C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90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2335-F0B5-4934-9091-34FF9325E963}" type="datetimeFigureOut">
              <a:rPr lang="en-US" smtClean="0"/>
              <a:t>21-Apr-21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860B-AA1F-46F1-A5F6-F83B13B8C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33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2335-F0B5-4934-9091-34FF9325E963}" type="datetimeFigureOut">
              <a:rPr lang="en-US" smtClean="0"/>
              <a:t>21-Apr-21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860B-AA1F-46F1-A5F6-F83B13B8C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0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2335-F0B5-4934-9091-34FF9325E963}" type="datetimeFigureOut">
              <a:rPr lang="en-US" smtClean="0"/>
              <a:t>21-Apr-21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860B-AA1F-46F1-A5F6-F83B13B8C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53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2335-F0B5-4934-9091-34FF9325E963}" type="datetimeFigureOut">
              <a:rPr lang="en-US" smtClean="0"/>
              <a:t>21-Apr-21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860B-AA1F-46F1-A5F6-F83B13B8C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8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2335-F0B5-4934-9091-34FF9325E963}" type="datetimeFigureOut">
              <a:rPr lang="en-US" smtClean="0"/>
              <a:t>21-Apr-21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860B-AA1F-46F1-A5F6-F83B13B8C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12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2335-F0B5-4934-9091-34FF9325E963}" type="datetimeFigureOut">
              <a:rPr lang="en-US" smtClean="0"/>
              <a:t>21-Apr-21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860B-AA1F-46F1-A5F6-F83B13B8C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76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2335-F0B5-4934-9091-34FF9325E963}" type="datetimeFigureOut">
              <a:rPr lang="en-US" smtClean="0"/>
              <a:t>21-Apr-21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860B-AA1F-46F1-A5F6-F83B13B8C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2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2335-F0B5-4934-9091-34FF9325E963}" type="datetimeFigureOut">
              <a:rPr lang="en-US" smtClean="0"/>
              <a:t>21-Apr-21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860B-AA1F-46F1-A5F6-F83B13B8C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5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82335-F0B5-4934-9091-34FF9325E963}" type="datetimeFigureOut">
              <a:rPr lang="en-US" smtClean="0"/>
              <a:t>21-Apr-21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7860B-AA1F-46F1-A5F6-F83B13B8C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.wav"/><Relationship Id="rId7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jpg"/><Relationship Id="rId4" Type="http://schemas.openxmlformats.org/officeDocument/2006/relationships/audio" Target="../media/media1.wav"/><Relationship Id="rId9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2.jp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Audio 216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D71B065-46FD-48E6-A3B1-7404E5281E98}"/>
              </a:ext>
            </a:extLst>
          </p:cNvPr>
          <p:cNvGrpSpPr/>
          <p:nvPr/>
        </p:nvGrpSpPr>
        <p:grpSpPr>
          <a:xfrm>
            <a:off x="-106035" y="-226997"/>
            <a:ext cx="9052560" cy="8140055"/>
            <a:chOff x="34721" y="0"/>
            <a:chExt cx="9052560" cy="814005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04EB455-7C23-4721-9E51-FF79E394A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21" y="0"/>
              <a:ext cx="9052560" cy="8140055"/>
            </a:xfrm>
            <a:prstGeom prst="rect">
              <a:avLst/>
            </a:prstGeom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16078AC0-C326-4315-9814-3FE37979C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836" y="1369997"/>
              <a:ext cx="6637485" cy="5580715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</p:grpSp>
      <p:sp>
        <p:nvSpPr>
          <p:cNvPr id="108" name="TextBox 107"/>
          <p:cNvSpPr txBox="1"/>
          <p:nvPr/>
        </p:nvSpPr>
        <p:spPr>
          <a:xfrm>
            <a:off x="-96229" y="5259671"/>
            <a:ext cx="32506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" pitchFamily="2" charset="0"/>
                <a:cs typeface="Nikosh" pitchFamily="2" charset="0"/>
              </a:rPr>
              <a:t>মোঃমানসুর হোসাইন</a:t>
            </a:r>
          </a:p>
          <a:p>
            <a:r>
              <a:rPr lang="bn-BD" sz="3200" dirty="0">
                <a:latin typeface="Nikosh" pitchFamily="2" charset="0"/>
                <a:cs typeface="Nikosh" pitchFamily="2" charset="0"/>
              </a:rPr>
              <a:t> সহকারি শিক্ষক </a:t>
            </a:r>
          </a:p>
          <a:p>
            <a:r>
              <a:rPr lang="bn-BD" sz="3200" dirty="0">
                <a:latin typeface="Nikosh" pitchFamily="2" charset="0"/>
                <a:cs typeface="Nikosh" pitchFamily="2" charset="0"/>
              </a:rPr>
              <a:t>নোয়াপাড়া সঃপ্রাঃবিঃ</a:t>
            </a:r>
          </a:p>
          <a:p>
            <a:r>
              <a:rPr lang="bn-BD" sz="3200" dirty="0">
                <a:latin typeface="Nikosh" pitchFamily="2" charset="0"/>
                <a:cs typeface="Nikosh" pitchFamily="2" charset="0"/>
              </a:rPr>
              <a:t>কালিগঞ্জ,গাজীপুর। </a:t>
            </a:r>
          </a:p>
        </p:txBody>
      </p:sp>
      <p:sp>
        <p:nvSpPr>
          <p:cNvPr id="8" name="Rectangle 7"/>
          <p:cNvSpPr/>
          <p:nvPr/>
        </p:nvSpPr>
        <p:spPr>
          <a:xfrm>
            <a:off x="-60960" y="847165"/>
            <a:ext cx="9052560" cy="29583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7" name="Group 186"/>
          <p:cNvGrpSpPr/>
          <p:nvPr/>
        </p:nvGrpSpPr>
        <p:grpSpPr>
          <a:xfrm>
            <a:off x="-1790933" y="533400"/>
            <a:ext cx="1813560" cy="4686983"/>
            <a:chOff x="6879847" y="32205"/>
            <a:chExt cx="1813560" cy="4686983"/>
          </a:xfrm>
        </p:grpSpPr>
        <p:grpSp>
          <p:nvGrpSpPr>
            <p:cNvPr id="188" name="Group 187"/>
            <p:cNvGrpSpPr/>
            <p:nvPr/>
          </p:nvGrpSpPr>
          <p:grpSpPr>
            <a:xfrm>
              <a:off x="6879847" y="32205"/>
              <a:ext cx="1813560" cy="4527722"/>
              <a:chOff x="5622824" y="-78548"/>
              <a:chExt cx="1813560" cy="4527722"/>
            </a:xfrm>
            <a:scene3d>
              <a:camera prst="orthographicFront"/>
              <a:lightRig rig="sunset" dir="t"/>
            </a:scene3d>
          </p:grpSpPr>
          <p:grpSp>
            <p:nvGrpSpPr>
              <p:cNvPr id="190" name="Group 189"/>
              <p:cNvGrpSpPr/>
              <p:nvPr/>
            </p:nvGrpSpPr>
            <p:grpSpPr>
              <a:xfrm>
                <a:off x="6046322" y="-78548"/>
                <a:ext cx="940484" cy="914400"/>
                <a:chOff x="4012516" y="2286000"/>
                <a:chExt cx="940484" cy="914400"/>
              </a:xfrm>
              <a:solidFill>
                <a:schemeClr val="accent6">
                  <a:lumMod val="50000"/>
                </a:schemeClr>
              </a:solidFill>
            </p:grpSpPr>
            <p:sp>
              <p:nvSpPr>
                <p:cNvPr id="206" name="Donut 205"/>
                <p:cNvSpPr/>
                <p:nvPr/>
              </p:nvSpPr>
              <p:spPr>
                <a:xfrm>
                  <a:off x="4038600" y="2286000"/>
                  <a:ext cx="914400" cy="914400"/>
                </a:xfrm>
                <a:prstGeom prst="donut">
                  <a:avLst/>
                </a:prstGeom>
                <a:grpFill/>
                <a:ln>
                  <a:noFill/>
                </a:ln>
                <a:sp3d contourW="12700">
                  <a:bevelT h="0"/>
                  <a:contourClr>
                    <a:srgbClr val="FF0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7" name="Rectangle 206"/>
                <p:cNvSpPr/>
                <p:nvPr/>
              </p:nvSpPr>
              <p:spPr>
                <a:xfrm flipV="1">
                  <a:off x="4012516" y="2514600"/>
                  <a:ext cx="365760" cy="365760"/>
                </a:xfrm>
                <a:prstGeom prst="rect">
                  <a:avLst/>
                </a:prstGeom>
                <a:grpFill/>
                <a:sp3d contourW="12700">
                  <a:bevelT h="0"/>
                  <a:contourClr>
                    <a:srgbClr val="FF0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1" name="Group 190"/>
              <p:cNvGrpSpPr/>
              <p:nvPr/>
            </p:nvGrpSpPr>
            <p:grpSpPr>
              <a:xfrm rot="2768567">
                <a:off x="5622824" y="1194577"/>
                <a:ext cx="1813560" cy="1813560"/>
                <a:chOff x="1295400" y="1371600"/>
                <a:chExt cx="1813560" cy="1813560"/>
              </a:xfrm>
            </p:grpSpPr>
            <p:sp>
              <p:nvSpPr>
                <p:cNvPr id="194" name="Oval 193"/>
                <p:cNvSpPr/>
                <p:nvPr/>
              </p:nvSpPr>
              <p:spPr>
                <a:xfrm>
                  <a:off x="1295400" y="1371600"/>
                  <a:ext cx="137160" cy="137160"/>
                </a:xfrm>
                <a:prstGeom prst="ellipse">
                  <a:avLst/>
                </a:prstGeom>
                <a:solidFill>
                  <a:schemeClr val="accent2"/>
                </a:solidFill>
                <a:sp3d contourW="12700">
                  <a:bevelT h="0"/>
                  <a:contourClr>
                    <a:srgbClr val="FF0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Oval 194"/>
                <p:cNvSpPr/>
                <p:nvPr/>
              </p:nvSpPr>
              <p:spPr>
                <a:xfrm>
                  <a:off x="1447800" y="1524000"/>
                  <a:ext cx="137160" cy="137160"/>
                </a:xfrm>
                <a:prstGeom prst="ellipse">
                  <a:avLst/>
                </a:prstGeom>
                <a:solidFill>
                  <a:schemeClr val="accent2"/>
                </a:solidFill>
                <a:sp3d contourW="12700">
                  <a:bevelT h="0"/>
                  <a:contourClr>
                    <a:srgbClr val="FF0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Oval 195"/>
                <p:cNvSpPr/>
                <p:nvPr/>
              </p:nvSpPr>
              <p:spPr>
                <a:xfrm>
                  <a:off x="1600200" y="1676400"/>
                  <a:ext cx="137160" cy="137160"/>
                </a:xfrm>
                <a:prstGeom prst="ellipse">
                  <a:avLst/>
                </a:prstGeom>
                <a:solidFill>
                  <a:schemeClr val="accent2"/>
                </a:solidFill>
                <a:sp3d contourW="12700">
                  <a:bevelT h="0"/>
                  <a:contourClr>
                    <a:srgbClr val="FF0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Oval 196"/>
                <p:cNvSpPr/>
                <p:nvPr/>
              </p:nvSpPr>
              <p:spPr>
                <a:xfrm>
                  <a:off x="1763159" y="1817811"/>
                  <a:ext cx="137160" cy="137160"/>
                </a:xfrm>
                <a:prstGeom prst="ellipse">
                  <a:avLst/>
                </a:prstGeom>
                <a:solidFill>
                  <a:schemeClr val="accent2"/>
                </a:solidFill>
                <a:sp3d contourW="12700">
                  <a:bevelT h="0"/>
                  <a:contourClr>
                    <a:srgbClr val="FF0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Oval 197"/>
                <p:cNvSpPr/>
                <p:nvPr/>
              </p:nvSpPr>
              <p:spPr>
                <a:xfrm>
                  <a:off x="1905000" y="1981200"/>
                  <a:ext cx="137160" cy="137160"/>
                </a:xfrm>
                <a:prstGeom prst="ellipse">
                  <a:avLst/>
                </a:prstGeom>
                <a:solidFill>
                  <a:schemeClr val="accent2"/>
                </a:solidFill>
                <a:sp3d contourW="12700">
                  <a:bevelT h="0"/>
                  <a:contourClr>
                    <a:srgbClr val="FF0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Oval 198"/>
                <p:cNvSpPr/>
                <p:nvPr/>
              </p:nvSpPr>
              <p:spPr>
                <a:xfrm>
                  <a:off x="2057400" y="2133600"/>
                  <a:ext cx="137160" cy="137160"/>
                </a:xfrm>
                <a:prstGeom prst="ellipse">
                  <a:avLst/>
                </a:prstGeom>
                <a:solidFill>
                  <a:schemeClr val="accent2"/>
                </a:solidFill>
                <a:sp3d contourW="12700">
                  <a:bevelT h="0"/>
                  <a:contourClr>
                    <a:srgbClr val="FF0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Oval 199"/>
                <p:cNvSpPr/>
                <p:nvPr/>
              </p:nvSpPr>
              <p:spPr>
                <a:xfrm>
                  <a:off x="2209800" y="2286000"/>
                  <a:ext cx="137160" cy="137160"/>
                </a:xfrm>
                <a:prstGeom prst="ellipse">
                  <a:avLst/>
                </a:prstGeom>
                <a:solidFill>
                  <a:schemeClr val="accent2"/>
                </a:solidFill>
                <a:sp3d contourW="12700">
                  <a:bevelT h="0"/>
                  <a:contourClr>
                    <a:srgbClr val="FF0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Oval 200"/>
                <p:cNvSpPr/>
                <p:nvPr/>
              </p:nvSpPr>
              <p:spPr>
                <a:xfrm>
                  <a:off x="2362200" y="2438400"/>
                  <a:ext cx="137160" cy="137160"/>
                </a:xfrm>
                <a:prstGeom prst="ellipse">
                  <a:avLst/>
                </a:prstGeom>
                <a:solidFill>
                  <a:schemeClr val="accent2"/>
                </a:solidFill>
                <a:sp3d contourW="12700">
                  <a:bevelT h="0"/>
                  <a:contourClr>
                    <a:srgbClr val="FF0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Oval 201"/>
                <p:cNvSpPr/>
                <p:nvPr/>
              </p:nvSpPr>
              <p:spPr>
                <a:xfrm>
                  <a:off x="2514600" y="2590800"/>
                  <a:ext cx="137160" cy="137160"/>
                </a:xfrm>
                <a:prstGeom prst="ellipse">
                  <a:avLst/>
                </a:prstGeom>
                <a:solidFill>
                  <a:schemeClr val="accent2"/>
                </a:solidFill>
                <a:sp3d contourW="12700">
                  <a:bevelT h="0"/>
                  <a:contourClr>
                    <a:srgbClr val="FF0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Oval 202"/>
                <p:cNvSpPr/>
                <p:nvPr/>
              </p:nvSpPr>
              <p:spPr>
                <a:xfrm>
                  <a:off x="2667000" y="2743200"/>
                  <a:ext cx="137160" cy="137160"/>
                </a:xfrm>
                <a:prstGeom prst="ellipse">
                  <a:avLst/>
                </a:prstGeom>
                <a:solidFill>
                  <a:schemeClr val="accent2"/>
                </a:solidFill>
                <a:sp3d contourW="12700">
                  <a:bevelT h="0"/>
                  <a:contourClr>
                    <a:srgbClr val="FF0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Oval 203"/>
                <p:cNvSpPr/>
                <p:nvPr/>
              </p:nvSpPr>
              <p:spPr>
                <a:xfrm>
                  <a:off x="2819400" y="2895600"/>
                  <a:ext cx="137160" cy="137160"/>
                </a:xfrm>
                <a:prstGeom prst="ellipse">
                  <a:avLst/>
                </a:prstGeom>
                <a:solidFill>
                  <a:schemeClr val="accent2"/>
                </a:solidFill>
                <a:sp3d contourW="12700">
                  <a:bevelT h="0"/>
                  <a:contourClr>
                    <a:srgbClr val="FF0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Oval 204"/>
                <p:cNvSpPr/>
                <p:nvPr/>
              </p:nvSpPr>
              <p:spPr>
                <a:xfrm>
                  <a:off x="2971800" y="3048000"/>
                  <a:ext cx="137160" cy="137160"/>
                </a:xfrm>
                <a:prstGeom prst="ellipse">
                  <a:avLst/>
                </a:prstGeom>
                <a:solidFill>
                  <a:schemeClr val="accent2"/>
                </a:solidFill>
                <a:sp3d contourW="12700">
                  <a:bevelT h="0"/>
                  <a:contourClr>
                    <a:srgbClr val="FF0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2" name="Rounded Rectangle 191"/>
              <p:cNvSpPr/>
              <p:nvPr/>
            </p:nvSpPr>
            <p:spPr>
              <a:xfrm rot="2707731">
                <a:off x="6017670" y="3489054"/>
                <a:ext cx="914400" cy="1005840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sp3d contourW="12700">
                <a:bevelT h="0"/>
                <a:contourClr>
                  <a:srgbClr val="FF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Oval 192"/>
              <p:cNvSpPr/>
              <p:nvPr/>
            </p:nvSpPr>
            <p:spPr>
              <a:xfrm rot="2768567">
                <a:off x="6433417" y="3417766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sp3d contourW="12700">
                <a:bevelT h="0"/>
                <a:contourClr>
                  <a:srgbClr val="FF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9" name="TextBox 188"/>
            <p:cNvSpPr txBox="1"/>
            <p:nvPr/>
          </p:nvSpPr>
          <p:spPr>
            <a:xfrm rot="19636160">
              <a:off x="7313750" y="3518859"/>
              <a:ext cx="110959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7200" dirty="0">
                  <a:latin typeface="Nikosh" pitchFamily="2" charset="0"/>
                  <a:cs typeface="Nikosh" pitchFamily="2" charset="0"/>
                </a:rPr>
                <a:t>ম  </a:t>
              </a:r>
              <a:endParaRPr lang="en-US" sz="7200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-3200400" y="533400"/>
            <a:ext cx="1874074" cy="4605844"/>
            <a:chOff x="-3602523" y="57477"/>
            <a:chExt cx="1874074" cy="4605844"/>
          </a:xfrm>
        </p:grpSpPr>
        <p:grpSp>
          <p:nvGrpSpPr>
            <p:cNvPr id="170" name="Group 169"/>
            <p:cNvGrpSpPr/>
            <p:nvPr/>
          </p:nvGrpSpPr>
          <p:grpSpPr>
            <a:xfrm>
              <a:off x="-3602523" y="57477"/>
              <a:ext cx="1813560" cy="4605844"/>
              <a:chOff x="5622824" y="-78548"/>
              <a:chExt cx="1813560" cy="4605844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71" name="Donut 170"/>
              <p:cNvSpPr/>
              <p:nvPr/>
            </p:nvSpPr>
            <p:spPr>
              <a:xfrm>
                <a:off x="6168336" y="-78548"/>
                <a:ext cx="914400" cy="914400"/>
              </a:xfrm>
              <a:prstGeom prst="donu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72" name="Group 171"/>
              <p:cNvGrpSpPr/>
              <p:nvPr/>
            </p:nvGrpSpPr>
            <p:grpSpPr>
              <a:xfrm rot="2768567">
                <a:off x="5622824" y="1194577"/>
                <a:ext cx="1813560" cy="1813560"/>
                <a:chOff x="1295400" y="1371600"/>
                <a:chExt cx="1813560" cy="1813560"/>
              </a:xfrm>
              <a:grpFill/>
            </p:grpSpPr>
            <p:sp>
              <p:nvSpPr>
                <p:cNvPr id="175" name="Oval 174"/>
                <p:cNvSpPr/>
                <p:nvPr/>
              </p:nvSpPr>
              <p:spPr>
                <a:xfrm>
                  <a:off x="1295400" y="1371600"/>
                  <a:ext cx="137160" cy="137160"/>
                </a:xfrm>
                <a:prstGeom prst="ellipse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Oval 175"/>
                <p:cNvSpPr/>
                <p:nvPr/>
              </p:nvSpPr>
              <p:spPr>
                <a:xfrm>
                  <a:off x="1447800" y="1524000"/>
                  <a:ext cx="137160" cy="137160"/>
                </a:xfrm>
                <a:prstGeom prst="ellipse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>
                <a:xfrm>
                  <a:off x="1600200" y="1676400"/>
                  <a:ext cx="137160" cy="137160"/>
                </a:xfrm>
                <a:prstGeom prst="ellipse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Oval 177"/>
                <p:cNvSpPr/>
                <p:nvPr/>
              </p:nvSpPr>
              <p:spPr>
                <a:xfrm>
                  <a:off x="1752600" y="1828800"/>
                  <a:ext cx="137160" cy="137160"/>
                </a:xfrm>
                <a:prstGeom prst="ellipse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Oval 178"/>
                <p:cNvSpPr/>
                <p:nvPr/>
              </p:nvSpPr>
              <p:spPr>
                <a:xfrm>
                  <a:off x="1905000" y="1981200"/>
                  <a:ext cx="137160" cy="137160"/>
                </a:xfrm>
                <a:prstGeom prst="ellipse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Oval 179"/>
                <p:cNvSpPr/>
                <p:nvPr/>
              </p:nvSpPr>
              <p:spPr>
                <a:xfrm>
                  <a:off x="2057400" y="2133600"/>
                  <a:ext cx="137160" cy="137160"/>
                </a:xfrm>
                <a:prstGeom prst="ellipse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Oval 180"/>
                <p:cNvSpPr/>
                <p:nvPr/>
              </p:nvSpPr>
              <p:spPr>
                <a:xfrm>
                  <a:off x="2209800" y="2286000"/>
                  <a:ext cx="137160" cy="137160"/>
                </a:xfrm>
                <a:prstGeom prst="ellipse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Oval 181"/>
                <p:cNvSpPr/>
                <p:nvPr/>
              </p:nvSpPr>
              <p:spPr>
                <a:xfrm>
                  <a:off x="2362200" y="2438400"/>
                  <a:ext cx="137160" cy="137160"/>
                </a:xfrm>
                <a:prstGeom prst="ellipse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Oval 182"/>
                <p:cNvSpPr/>
                <p:nvPr/>
              </p:nvSpPr>
              <p:spPr>
                <a:xfrm>
                  <a:off x="2514600" y="2590800"/>
                  <a:ext cx="137160" cy="137160"/>
                </a:xfrm>
                <a:prstGeom prst="ellipse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Oval 183"/>
                <p:cNvSpPr/>
                <p:nvPr/>
              </p:nvSpPr>
              <p:spPr>
                <a:xfrm>
                  <a:off x="2667000" y="2743200"/>
                  <a:ext cx="137160" cy="137160"/>
                </a:xfrm>
                <a:prstGeom prst="ellipse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Oval 184"/>
                <p:cNvSpPr/>
                <p:nvPr/>
              </p:nvSpPr>
              <p:spPr>
                <a:xfrm>
                  <a:off x="2819400" y="2895600"/>
                  <a:ext cx="137160" cy="137160"/>
                </a:xfrm>
                <a:prstGeom prst="ellipse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" name="Oval 185"/>
                <p:cNvSpPr/>
                <p:nvPr/>
              </p:nvSpPr>
              <p:spPr>
                <a:xfrm>
                  <a:off x="2971800" y="3048000"/>
                  <a:ext cx="137160" cy="137160"/>
                </a:xfrm>
                <a:prstGeom prst="ellipse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Oval 210"/>
                <p:cNvSpPr/>
                <p:nvPr/>
              </p:nvSpPr>
              <p:spPr>
                <a:xfrm>
                  <a:off x="1636535" y="1638585"/>
                  <a:ext cx="137160" cy="137160"/>
                </a:xfrm>
                <a:prstGeom prst="ellipse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3" name="Rounded Rectangle 172"/>
              <p:cNvSpPr/>
              <p:nvPr/>
            </p:nvSpPr>
            <p:spPr>
              <a:xfrm rot="2707731">
                <a:off x="6004206" y="3521456"/>
                <a:ext cx="1005840" cy="1005840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>
              <a:xfrm rot="2768567">
                <a:off x="6433417" y="3417766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4" name="TextBox 213"/>
            <p:cNvSpPr txBox="1"/>
            <p:nvPr/>
          </p:nvSpPr>
          <p:spPr>
            <a:xfrm rot="20175009">
              <a:off x="-3570229" y="3458690"/>
              <a:ext cx="18417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7200" dirty="0"/>
                <a:t> </a:t>
              </a:r>
              <a:r>
                <a:rPr lang="bn-BD" sz="7200" dirty="0">
                  <a:latin typeface="Nikosh" pitchFamily="2" charset="0"/>
                  <a:cs typeface="Nikosh" pitchFamily="2" charset="0"/>
                </a:rPr>
                <a:t>ত</a:t>
              </a:r>
              <a:endParaRPr lang="en-US" sz="7200" dirty="0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-4572000" y="457200"/>
            <a:ext cx="1813560" cy="4650653"/>
            <a:chOff x="3716225" y="-18388"/>
            <a:chExt cx="1813560" cy="4650653"/>
          </a:xfrm>
        </p:grpSpPr>
        <p:grpSp>
          <p:nvGrpSpPr>
            <p:cNvPr id="150" name="Group 149"/>
            <p:cNvGrpSpPr/>
            <p:nvPr/>
          </p:nvGrpSpPr>
          <p:grpSpPr>
            <a:xfrm>
              <a:off x="3716225" y="-18388"/>
              <a:ext cx="1813560" cy="4605844"/>
              <a:chOff x="5622824" y="-78548"/>
              <a:chExt cx="1813560" cy="4605844"/>
            </a:xfrm>
            <a:solidFill>
              <a:srgbClr val="0070C0"/>
            </a:solidFill>
            <a:effectLst>
              <a:outerShdw blurRad="50800" dist="38100" dir="2700000" sx="97000" sy="97000" algn="tl" rotWithShape="0">
                <a:srgbClr val="FFC000">
                  <a:alpha val="38000"/>
                </a:srgbClr>
              </a:outerShdw>
            </a:effectLst>
            <a:scene3d>
              <a:camera prst="orthographicFront"/>
              <a:lightRig rig="sunset" dir="t"/>
            </a:scene3d>
          </p:grpSpPr>
          <p:sp>
            <p:nvSpPr>
              <p:cNvPr id="152" name="Rounded Rectangle 151"/>
              <p:cNvSpPr/>
              <p:nvPr/>
            </p:nvSpPr>
            <p:spPr>
              <a:xfrm rot="2707731">
                <a:off x="6004206" y="3521456"/>
                <a:ext cx="1005840" cy="1005840"/>
              </a:xfrm>
              <a:prstGeom prst="roundRect">
                <a:avLst/>
              </a:prstGeom>
              <a:grpFill/>
              <a:sp3d contourW="12700">
                <a:bevelT w="6350" h="63500"/>
                <a:bevelB h="31750"/>
                <a:contourClr>
                  <a:srgbClr val="FFC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3" name="Group 152"/>
              <p:cNvGrpSpPr/>
              <p:nvPr/>
            </p:nvGrpSpPr>
            <p:grpSpPr>
              <a:xfrm>
                <a:off x="6046322" y="-78548"/>
                <a:ext cx="940484" cy="914400"/>
                <a:chOff x="4012516" y="2286000"/>
                <a:chExt cx="940484" cy="914400"/>
              </a:xfrm>
              <a:grpFill/>
            </p:grpSpPr>
            <p:sp>
              <p:nvSpPr>
                <p:cNvPr id="168" name="Donut 167"/>
                <p:cNvSpPr/>
                <p:nvPr/>
              </p:nvSpPr>
              <p:spPr>
                <a:xfrm>
                  <a:off x="4038600" y="2286000"/>
                  <a:ext cx="914400" cy="914400"/>
                </a:xfrm>
                <a:prstGeom prst="donut">
                  <a:avLst/>
                </a:prstGeom>
                <a:grpFill/>
                <a:ln>
                  <a:noFill/>
                </a:ln>
                <a:sp3d contourW="12700">
                  <a:bevelT w="6350" h="63500"/>
                  <a:bevelB h="31750"/>
                  <a:contourClr>
                    <a:srgbClr val="FFC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9" name="Rectangle 168"/>
                <p:cNvSpPr/>
                <p:nvPr/>
              </p:nvSpPr>
              <p:spPr>
                <a:xfrm flipV="1">
                  <a:off x="4012516" y="2514600"/>
                  <a:ext cx="365760" cy="365760"/>
                </a:xfrm>
                <a:prstGeom prst="rect">
                  <a:avLst/>
                </a:prstGeom>
                <a:grpFill/>
                <a:sp3d contourW="12700">
                  <a:bevelT w="6350" h="63500"/>
                  <a:bevelB h="31750"/>
                  <a:contourClr>
                    <a:srgbClr val="FFC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4" name="Group 153"/>
              <p:cNvGrpSpPr/>
              <p:nvPr/>
            </p:nvGrpSpPr>
            <p:grpSpPr>
              <a:xfrm rot="2768567">
                <a:off x="5622824" y="1194577"/>
                <a:ext cx="1813560" cy="1813560"/>
                <a:chOff x="1295400" y="1371600"/>
                <a:chExt cx="1813560" cy="1813560"/>
              </a:xfrm>
              <a:grpFill/>
            </p:grpSpPr>
            <p:sp>
              <p:nvSpPr>
                <p:cNvPr id="156" name="Oval 155"/>
                <p:cNvSpPr/>
                <p:nvPr/>
              </p:nvSpPr>
              <p:spPr>
                <a:xfrm>
                  <a:off x="1295400" y="1371600"/>
                  <a:ext cx="137160" cy="137160"/>
                </a:xfrm>
                <a:prstGeom prst="ellipse">
                  <a:avLst/>
                </a:prstGeom>
                <a:grpFill/>
                <a:sp3d contourW="12700">
                  <a:bevelT w="6350" h="63500"/>
                  <a:bevelB h="31750"/>
                  <a:contourClr>
                    <a:srgbClr val="FFC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Oval 156"/>
                <p:cNvSpPr/>
                <p:nvPr/>
              </p:nvSpPr>
              <p:spPr>
                <a:xfrm>
                  <a:off x="1447800" y="1524000"/>
                  <a:ext cx="137160" cy="137160"/>
                </a:xfrm>
                <a:prstGeom prst="ellipse">
                  <a:avLst/>
                </a:prstGeom>
                <a:grpFill/>
                <a:sp3d contourW="12700">
                  <a:bevelT w="6350" h="63500"/>
                  <a:bevelB h="31750"/>
                  <a:contourClr>
                    <a:srgbClr val="FFC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Oval 157"/>
                <p:cNvSpPr/>
                <p:nvPr/>
              </p:nvSpPr>
              <p:spPr>
                <a:xfrm>
                  <a:off x="1600200" y="1676400"/>
                  <a:ext cx="137160" cy="137160"/>
                </a:xfrm>
                <a:prstGeom prst="ellipse">
                  <a:avLst/>
                </a:prstGeom>
                <a:grpFill/>
                <a:sp3d contourW="12700">
                  <a:bevelT w="6350" h="63500"/>
                  <a:bevelB h="31750"/>
                  <a:contourClr>
                    <a:srgbClr val="FFC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Oval 158"/>
                <p:cNvSpPr/>
                <p:nvPr/>
              </p:nvSpPr>
              <p:spPr>
                <a:xfrm>
                  <a:off x="1752600" y="1828800"/>
                  <a:ext cx="137160" cy="137160"/>
                </a:xfrm>
                <a:prstGeom prst="ellipse">
                  <a:avLst/>
                </a:prstGeom>
                <a:grpFill/>
                <a:sp3d contourW="12700">
                  <a:bevelT w="6350" h="63500"/>
                  <a:bevelB h="31750"/>
                  <a:contourClr>
                    <a:srgbClr val="FFC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Oval 159"/>
                <p:cNvSpPr/>
                <p:nvPr/>
              </p:nvSpPr>
              <p:spPr>
                <a:xfrm>
                  <a:off x="1905000" y="1981200"/>
                  <a:ext cx="137160" cy="137160"/>
                </a:xfrm>
                <a:prstGeom prst="ellipse">
                  <a:avLst/>
                </a:prstGeom>
                <a:grpFill/>
                <a:sp3d contourW="12700">
                  <a:bevelT w="6350" h="63500"/>
                  <a:bevelB h="31750"/>
                  <a:contourClr>
                    <a:srgbClr val="FFC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Oval 160"/>
                <p:cNvSpPr/>
                <p:nvPr/>
              </p:nvSpPr>
              <p:spPr>
                <a:xfrm>
                  <a:off x="2057400" y="2133600"/>
                  <a:ext cx="137160" cy="137160"/>
                </a:xfrm>
                <a:prstGeom prst="ellipse">
                  <a:avLst/>
                </a:prstGeom>
                <a:grpFill/>
                <a:sp3d contourW="12700">
                  <a:bevelT w="6350" h="63500"/>
                  <a:bevelB h="31750"/>
                  <a:contourClr>
                    <a:srgbClr val="FFC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Oval 161"/>
                <p:cNvSpPr/>
                <p:nvPr/>
              </p:nvSpPr>
              <p:spPr>
                <a:xfrm>
                  <a:off x="2209800" y="2286000"/>
                  <a:ext cx="137160" cy="137160"/>
                </a:xfrm>
                <a:prstGeom prst="ellipse">
                  <a:avLst/>
                </a:prstGeom>
                <a:grpFill/>
                <a:sp3d contourW="12700">
                  <a:bevelT w="6350" h="63500"/>
                  <a:bevelB h="31750"/>
                  <a:contourClr>
                    <a:srgbClr val="FFC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Oval 162"/>
                <p:cNvSpPr/>
                <p:nvPr/>
              </p:nvSpPr>
              <p:spPr>
                <a:xfrm>
                  <a:off x="2362200" y="2438400"/>
                  <a:ext cx="137160" cy="137160"/>
                </a:xfrm>
                <a:prstGeom prst="ellipse">
                  <a:avLst/>
                </a:prstGeom>
                <a:grpFill/>
                <a:sp3d contourW="12700">
                  <a:bevelT w="6350" h="63500"/>
                  <a:bevelB h="31750"/>
                  <a:contourClr>
                    <a:srgbClr val="FFC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>
                <a:xfrm>
                  <a:off x="2514600" y="2590800"/>
                  <a:ext cx="137160" cy="137160"/>
                </a:xfrm>
                <a:prstGeom prst="ellipse">
                  <a:avLst/>
                </a:prstGeom>
                <a:grpFill/>
                <a:sp3d contourW="12700">
                  <a:bevelT w="6350" h="63500"/>
                  <a:bevelB h="31750"/>
                  <a:contourClr>
                    <a:srgbClr val="FFC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Oval 164"/>
                <p:cNvSpPr/>
                <p:nvPr/>
              </p:nvSpPr>
              <p:spPr>
                <a:xfrm>
                  <a:off x="2667000" y="2743200"/>
                  <a:ext cx="137160" cy="137160"/>
                </a:xfrm>
                <a:prstGeom prst="ellipse">
                  <a:avLst/>
                </a:prstGeom>
                <a:grpFill/>
                <a:sp3d contourW="12700">
                  <a:bevelT w="6350" h="63500"/>
                  <a:bevelB h="31750"/>
                  <a:contourClr>
                    <a:srgbClr val="FFC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Oval 165"/>
                <p:cNvSpPr/>
                <p:nvPr/>
              </p:nvSpPr>
              <p:spPr>
                <a:xfrm>
                  <a:off x="2819400" y="2895600"/>
                  <a:ext cx="137160" cy="137160"/>
                </a:xfrm>
                <a:prstGeom prst="ellipse">
                  <a:avLst/>
                </a:prstGeom>
                <a:grpFill/>
                <a:sp3d contourW="12700">
                  <a:bevelT w="6350" h="63500"/>
                  <a:bevelB h="31750"/>
                  <a:contourClr>
                    <a:srgbClr val="FFC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Oval 166"/>
                <p:cNvSpPr/>
                <p:nvPr/>
              </p:nvSpPr>
              <p:spPr>
                <a:xfrm>
                  <a:off x="2971800" y="3048000"/>
                  <a:ext cx="137160" cy="137160"/>
                </a:xfrm>
                <a:prstGeom prst="ellipse">
                  <a:avLst/>
                </a:prstGeom>
                <a:grpFill/>
                <a:sp3d contourW="12700">
                  <a:bevelT w="6350" h="63500"/>
                  <a:bevelB h="31750"/>
                  <a:contourClr>
                    <a:srgbClr val="FFC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5" name="Oval 154"/>
              <p:cNvSpPr/>
              <p:nvPr/>
            </p:nvSpPr>
            <p:spPr>
              <a:xfrm rot="2768567">
                <a:off x="6433417" y="3417766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  <a:sp3d contourW="12700">
                <a:bevelT w="6350" h="63500"/>
                <a:bevelB h="31750"/>
                <a:contourClr>
                  <a:srgbClr val="FFC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1" name="TextBox 150"/>
            <p:cNvSpPr txBox="1"/>
            <p:nvPr/>
          </p:nvSpPr>
          <p:spPr>
            <a:xfrm rot="19418205">
              <a:off x="4229215" y="3431936"/>
              <a:ext cx="106150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7200" dirty="0">
                  <a:latin typeface="Nikosh" pitchFamily="2" charset="0"/>
                  <a:cs typeface="Nikosh" pitchFamily="2" charset="0"/>
                </a:rPr>
                <a:t>গ  </a:t>
              </a:r>
              <a:endParaRPr lang="en-US" sz="7200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-6842760" y="556740"/>
            <a:ext cx="1813560" cy="4853460"/>
            <a:chOff x="-162217" y="-173733"/>
            <a:chExt cx="1813560" cy="4853460"/>
          </a:xfrm>
        </p:grpSpPr>
        <p:grpSp>
          <p:nvGrpSpPr>
            <p:cNvPr id="50" name="Group 49"/>
            <p:cNvGrpSpPr/>
            <p:nvPr/>
          </p:nvGrpSpPr>
          <p:grpSpPr>
            <a:xfrm>
              <a:off x="-162217" y="-173733"/>
              <a:ext cx="1813560" cy="4821933"/>
              <a:chOff x="5622824" y="-294637"/>
              <a:chExt cx="1813560" cy="4821933"/>
            </a:xfrm>
            <a:effectLst>
              <a:outerShdw blurRad="50800" dist="50800" dir="5400000" algn="ctr" rotWithShape="0">
                <a:srgbClr val="FFFF00"/>
              </a:outerShdw>
            </a:effectLst>
          </p:grpSpPr>
          <p:grpSp>
            <p:nvGrpSpPr>
              <p:cNvPr id="51" name="Group 50"/>
              <p:cNvGrpSpPr/>
              <p:nvPr/>
            </p:nvGrpSpPr>
            <p:grpSpPr>
              <a:xfrm>
                <a:off x="6046322" y="-294637"/>
                <a:ext cx="934567" cy="914400"/>
                <a:chOff x="4012516" y="2069911"/>
                <a:chExt cx="934567" cy="914400"/>
              </a:xfrm>
              <a:solidFill>
                <a:schemeClr val="accent6">
                  <a:lumMod val="50000"/>
                </a:schemeClr>
              </a:solidFill>
            </p:grpSpPr>
            <p:sp>
              <p:nvSpPr>
                <p:cNvPr id="67" name="Donut 66"/>
                <p:cNvSpPr/>
                <p:nvPr/>
              </p:nvSpPr>
              <p:spPr>
                <a:xfrm>
                  <a:off x="4032683" y="2069911"/>
                  <a:ext cx="914400" cy="914400"/>
                </a:xfrm>
                <a:prstGeom prst="donu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 flipV="1">
                  <a:off x="4012516" y="2290411"/>
                  <a:ext cx="365760" cy="36576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 rot="2768567">
                <a:off x="5622824" y="1194577"/>
                <a:ext cx="1813560" cy="1813560"/>
                <a:chOff x="1295400" y="1371600"/>
                <a:chExt cx="1813560" cy="1813560"/>
              </a:xfrm>
            </p:grpSpPr>
            <p:sp>
              <p:nvSpPr>
                <p:cNvPr id="55" name="Oval 54"/>
                <p:cNvSpPr/>
                <p:nvPr/>
              </p:nvSpPr>
              <p:spPr>
                <a:xfrm>
                  <a:off x="1295400" y="1371600"/>
                  <a:ext cx="137160" cy="13716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1447800" y="1524000"/>
                  <a:ext cx="137160" cy="13716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1600200" y="1676400"/>
                  <a:ext cx="137160" cy="13716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1752600" y="1828800"/>
                  <a:ext cx="137160" cy="13716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1905000" y="1981200"/>
                  <a:ext cx="137160" cy="13716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2057400" y="2133600"/>
                  <a:ext cx="137160" cy="13716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2209800" y="2286000"/>
                  <a:ext cx="137160" cy="13716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2362200" y="2438400"/>
                  <a:ext cx="137160" cy="13716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2514600" y="2590800"/>
                  <a:ext cx="137160" cy="13716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2667000" y="2743200"/>
                  <a:ext cx="137160" cy="13716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2819400" y="2895600"/>
                  <a:ext cx="137160" cy="13716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2971800" y="3048000"/>
                  <a:ext cx="137160" cy="13716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3" name="Rounded Rectangle 52"/>
              <p:cNvSpPr/>
              <p:nvPr/>
            </p:nvSpPr>
            <p:spPr>
              <a:xfrm rot="2707731">
                <a:off x="6004206" y="3521456"/>
                <a:ext cx="1005840" cy="1005840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 rot="2768567">
                <a:off x="6433417" y="3417766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90453">
              <a:off x="201221" y="3696040"/>
              <a:ext cx="998252" cy="969122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</p:grpSp>
      <p:grpSp>
        <p:nvGrpSpPr>
          <p:cNvPr id="120" name="Group 119"/>
          <p:cNvGrpSpPr/>
          <p:nvPr/>
        </p:nvGrpSpPr>
        <p:grpSpPr>
          <a:xfrm>
            <a:off x="-5623560" y="381000"/>
            <a:ext cx="1813560" cy="4638100"/>
            <a:chOff x="2156787" y="16078"/>
            <a:chExt cx="1813560" cy="4638100"/>
          </a:xfrm>
        </p:grpSpPr>
        <p:grpSp>
          <p:nvGrpSpPr>
            <p:cNvPr id="88" name="Group 87"/>
            <p:cNvGrpSpPr/>
            <p:nvPr/>
          </p:nvGrpSpPr>
          <p:grpSpPr>
            <a:xfrm>
              <a:off x="2156787" y="16078"/>
              <a:ext cx="1813560" cy="4638100"/>
              <a:chOff x="5622824" y="-78548"/>
              <a:chExt cx="1813560" cy="4638100"/>
            </a:xfrm>
            <a:solidFill>
              <a:schemeClr val="accent6">
                <a:lumMod val="75000"/>
              </a:schemeClr>
            </a:solidFill>
            <a:effectLst>
              <a:outerShdw blurRad="63500" dist="50800" dir="5400000" sx="4000" sy="4000" algn="ctr" rotWithShape="0">
                <a:schemeClr val="bg1">
                  <a:alpha val="43000"/>
                </a:schemeClr>
              </a:outerShdw>
            </a:effectLst>
            <a:scene3d>
              <a:camera prst="orthographicFront"/>
              <a:lightRig rig="sunrise" dir="t"/>
            </a:scene3d>
          </p:grpSpPr>
          <p:grpSp>
            <p:nvGrpSpPr>
              <p:cNvPr id="89" name="Group 88"/>
              <p:cNvGrpSpPr/>
              <p:nvPr/>
            </p:nvGrpSpPr>
            <p:grpSpPr>
              <a:xfrm>
                <a:off x="6046322" y="-78548"/>
                <a:ext cx="940484" cy="914400"/>
                <a:chOff x="4012516" y="2286000"/>
                <a:chExt cx="940484" cy="914400"/>
              </a:xfrm>
              <a:grpFill/>
            </p:grpSpPr>
            <p:sp>
              <p:nvSpPr>
                <p:cNvPr id="105" name="Donut 104"/>
                <p:cNvSpPr/>
                <p:nvPr/>
              </p:nvSpPr>
              <p:spPr>
                <a:xfrm>
                  <a:off x="4038600" y="2286000"/>
                  <a:ext cx="914400" cy="914400"/>
                </a:xfrm>
                <a:prstGeom prst="donut">
                  <a:avLst/>
                </a:prstGeom>
                <a:grpFill/>
                <a:ln>
                  <a:noFill/>
                </a:ln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 flipV="1">
                  <a:off x="4012516" y="2514600"/>
                  <a:ext cx="365760" cy="365760"/>
                </a:xfrm>
                <a:prstGeom prst="rect">
                  <a:avLst/>
                </a:prstGeom>
                <a:grpFill/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0" name="Group 89"/>
              <p:cNvGrpSpPr/>
              <p:nvPr/>
            </p:nvGrpSpPr>
            <p:grpSpPr>
              <a:xfrm rot="2768567">
                <a:off x="5622824" y="1194577"/>
                <a:ext cx="1813560" cy="1813560"/>
                <a:chOff x="1295400" y="1371600"/>
                <a:chExt cx="1813560" cy="1813560"/>
              </a:xfrm>
              <a:grpFill/>
            </p:grpSpPr>
            <p:sp>
              <p:nvSpPr>
                <p:cNvPr id="93" name="Oval 92"/>
                <p:cNvSpPr/>
                <p:nvPr/>
              </p:nvSpPr>
              <p:spPr>
                <a:xfrm>
                  <a:off x="1295400" y="1371600"/>
                  <a:ext cx="137160" cy="137160"/>
                </a:xfrm>
                <a:prstGeom prst="ellipse">
                  <a:avLst/>
                </a:prstGeom>
                <a:grpFill/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1447800" y="1524000"/>
                  <a:ext cx="137160" cy="137160"/>
                </a:xfrm>
                <a:prstGeom prst="ellipse">
                  <a:avLst/>
                </a:prstGeom>
                <a:grpFill/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>
                  <a:off x="1600200" y="1676400"/>
                  <a:ext cx="137160" cy="137160"/>
                </a:xfrm>
                <a:prstGeom prst="ellipse">
                  <a:avLst/>
                </a:prstGeom>
                <a:grpFill/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1752600" y="1828800"/>
                  <a:ext cx="137160" cy="137160"/>
                </a:xfrm>
                <a:prstGeom prst="ellipse">
                  <a:avLst/>
                </a:prstGeom>
                <a:grpFill/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1905000" y="1981200"/>
                  <a:ext cx="137160" cy="137160"/>
                </a:xfrm>
                <a:prstGeom prst="ellipse">
                  <a:avLst/>
                </a:prstGeom>
                <a:grpFill/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Oval 97"/>
                <p:cNvSpPr/>
                <p:nvPr/>
              </p:nvSpPr>
              <p:spPr>
                <a:xfrm>
                  <a:off x="2057400" y="2133600"/>
                  <a:ext cx="137160" cy="137160"/>
                </a:xfrm>
                <a:prstGeom prst="ellipse">
                  <a:avLst/>
                </a:prstGeom>
                <a:grpFill/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2209800" y="2286000"/>
                  <a:ext cx="137160" cy="137160"/>
                </a:xfrm>
                <a:prstGeom prst="ellipse">
                  <a:avLst/>
                </a:prstGeom>
                <a:grpFill/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2362200" y="2438400"/>
                  <a:ext cx="137160" cy="137160"/>
                </a:xfrm>
                <a:prstGeom prst="ellipse">
                  <a:avLst/>
                </a:prstGeom>
                <a:grpFill/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2514600" y="2590800"/>
                  <a:ext cx="137160" cy="137160"/>
                </a:xfrm>
                <a:prstGeom prst="ellipse">
                  <a:avLst/>
                </a:prstGeom>
                <a:grpFill/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2667000" y="2743200"/>
                  <a:ext cx="137160" cy="137160"/>
                </a:xfrm>
                <a:prstGeom prst="ellipse">
                  <a:avLst/>
                </a:prstGeom>
                <a:grpFill/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Oval 102"/>
                <p:cNvSpPr/>
                <p:nvPr/>
              </p:nvSpPr>
              <p:spPr>
                <a:xfrm>
                  <a:off x="2819400" y="2895600"/>
                  <a:ext cx="137160" cy="137160"/>
                </a:xfrm>
                <a:prstGeom prst="ellipse">
                  <a:avLst/>
                </a:prstGeom>
                <a:grpFill/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Oval 103"/>
                <p:cNvSpPr/>
                <p:nvPr/>
              </p:nvSpPr>
              <p:spPr>
                <a:xfrm>
                  <a:off x="2971800" y="3048000"/>
                  <a:ext cx="137160" cy="137160"/>
                </a:xfrm>
                <a:prstGeom prst="ellipse">
                  <a:avLst/>
                </a:prstGeom>
                <a:grpFill/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1" name="Rounded Rectangle 90"/>
              <p:cNvSpPr/>
              <p:nvPr/>
            </p:nvSpPr>
            <p:spPr>
              <a:xfrm rot="2707731">
                <a:off x="5971804" y="3507992"/>
                <a:ext cx="1005840" cy="1097280"/>
              </a:xfrm>
              <a:prstGeom prst="roundRect">
                <a:avLst/>
              </a:prstGeom>
              <a:grpFill/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 rot="2768567">
                <a:off x="6433417" y="3417766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1" name="TextBox 110"/>
            <p:cNvSpPr txBox="1"/>
            <p:nvPr/>
          </p:nvSpPr>
          <p:spPr>
            <a:xfrm rot="19078300">
              <a:off x="2594785" y="3421110"/>
              <a:ext cx="111440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7200" dirty="0">
                  <a:latin typeface="Nikosh" pitchFamily="2" charset="0"/>
                  <a:cs typeface="Nikosh" pitchFamily="2" charset="0"/>
                </a:rPr>
                <a:t>স্বা </a:t>
              </a:r>
              <a:endParaRPr lang="en-US" sz="7200" dirty="0">
                <a:latin typeface="Nikosh" pitchFamily="2" charset="0"/>
                <a:cs typeface="Nikosh" pitchFamily="2" charset="0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892248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10888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38889E-6 -2.69071E-6 L 0.95503 0.024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743" y="12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4.16667E-6 -2.51965E-6 L 0.98907 0.0198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44" y="9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1.94444E-6 -4.22561E-6 L 1.00087 0.027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35" y="136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1.38889E-6 -3.8835E-6 L 0.9908 0.0395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49" y="196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94444E-6 -4.39205E-7 L 0.9658 -0.012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99" y="-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49057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7"/>
                </p:tgtEl>
              </p:cMediaNode>
            </p:audio>
          </p:childTnLst>
        </p:cTn>
      </p:par>
    </p:tnLst>
    <p:bldLst>
      <p:bldP spid="10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163" y="228600"/>
            <a:ext cx="85344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নেই</a:t>
            </a:r>
            <a:r>
              <a:rPr lang="bn-BD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163" y="1828800"/>
            <a:ext cx="1728355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ক্ষত   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1" y="1828800"/>
            <a:ext cx="1142999" cy="838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5" name="Rectangle 4"/>
          <p:cNvSpPr/>
          <p:nvPr/>
        </p:nvSpPr>
        <p:spPr>
          <a:xfrm>
            <a:off x="3692237" y="1766455"/>
            <a:ext cx="5299363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শরীরে আঘাত পাওয়ার স্থান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164" y="5715000"/>
            <a:ext cx="1728354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বজ্র  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4267200"/>
            <a:ext cx="1693719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ড্রিবলিং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0163" y="3061855"/>
            <a:ext cx="1728356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মালিশ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3601" y="3048000"/>
            <a:ext cx="1142999" cy="838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33601" y="4343400"/>
            <a:ext cx="1142999" cy="838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33601" y="5715000"/>
            <a:ext cx="1142999" cy="838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57600" y="2971800"/>
            <a:ext cx="5299363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যে ঔষধ শরীরে চেপে চেপে দেয়া হয়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57600" y="4419600"/>
            <a:ext cx="5299363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বল পায়ে পায়ে কাটানোর একটি কৌশল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57600" y="5867400"/>
            <a:ext cx="5299363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বাজ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540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163" y="228600"/>
            <a:ext cx="85344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শব্দ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দিয়ে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বাক্য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তৈরি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করি</a:t>
            </a:r>
            <a:r>
              <a:rPr lang="bn-BD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163" y="1828800"/>
            <a:ext cx="1728355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ক্ষত    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4876800"/>
            <a:ext cx="1693719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আনন্দ 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0163" y="3429000"/>
            <a:ext cx="1728356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মালিশ 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29445" y="1828800"/>
            <a:ext cx="5275118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ক্ষত নিয়েই ইমদাত আবার মাঠে নামে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2133601" y="1828800"/>
            <a:ext cx="1142999" cy="838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8" name="Rectangle 7"/>
          <p:cNvSpPr/>
          <p:nvPr/>
        </p:nvSpPr>
        <p:spPr>
          <a:xfrm>
            <a:off x="2133601" y="3429000"/>
            <a:ext cx="1142999" cy="838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9" name="Rectangle 8"/>
          <p:cNvSpPr/>
          <p:nvPr/>
        </p:nvSpPr>
        <p:spPr>
          <a:xfrm>
            <a:off x="2133600" y="4876800"/>
            <a:ext cx="1142999" cy="838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05199" y="3429000"/>
            <a:ext cx="5299363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রাতের বেলায় ইমদাত ক্ষত স্থানে মালিশ করে 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32094" y="4876800"/>
            <a:ext cx="5432612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ফুটবল খেলায় অনেক আনন্দ পাওয়া যায় 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16333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228600"/>
            <a:ext cx="8867571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শিক্ষকের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17BC876-22AD-448D-9DBA-43724D1418A6}"/>
              </a:ext>
            </a:extLst>
          </p:cNvPr>
          <p:cNvGrpSpPr/>
          <p:nvPr/>
        </p:nvGrpSpPr>
        <p:grpSpPr>
          <a:xfrm>
            <a:off x="260387" y="1066800"/>
            <a:ext cx="5320542" cy="5459896"/>
            <a:chOff x="1" y="1090612"/>
            <a:chExt cx="6219183" cy="545989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76" r="32114"/>
            <a:stretch/>
          </p:blipFill>
          <p:spPr>
            <a:xfrm>
              <a:off x="1" y="1090612"/>
              <a:ext cx="3352800" cy="5459896"/>
            </a:xfrm>
            <a:prstGeom prst="rect">
              <a:avLst/>
            </a:prstGeom>
          </p:spPr>
        </p:pic>
        <p:pic>
          <p:nvPicPr>
            <p:cNvPr id="7" name="Picture 6" descr="Screen Clipping">
              <a:extLst>
                <a:ext uri="{FF2B5EF4-FFF2-40B4-BE49-F238E27FC236}">
                  <a16:creationId xmlns:a16="http://schemas.microsoft.com/office/drawing/2014/main" id="{25A76410-A298-4035-9609-D5B2A6E8E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1" y="1090612"/>
              <a:ext cx="2866383" cy="5459895"/>
            </a:xfrm>
            <a:prstGeom prst="rect">
              <a:avLst/>
            </a:prstGeom>
          </p:spPr>
        </p:pic>
      </p:grp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93A49BA0-147D-4863-AB64-99DA7CB3CA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929" y="1295400"/>
            <a:ext cx="2610161" cy="42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3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067802" cy="8382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শিক্ষার্থীর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838200"/>
            <a:ext cx="9067799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8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84647"/>
            <a:ext cx="8382000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" pitchFamily="2" charset="0"/>
                <a:cs typeface="Nikosh" pitchFamily="2" charset="0"/>
              </a:rPr>
              <a:t>  </a:t>
            </a:r>
            <a:r>
              <a:rPr lang="en-US" sz="6000" dirty="0" err="1">
                <a:latin typeface="Nikosh" pitchFamily="2" charset="0"/>
                <a:cs typeface="Nikosh" pitchFamily="2" charset="0"/>
              </a:rPr>
              <a:t>দলীয়</a:t>
            </a:r>
            <a:r>
              <a:rPr lang="en-US" sz="6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>
                <a:latin typeface="Nikosh" pitchFamily="2" charset="0"/>
                <a:cs typeface="Nikosh" pitchFamily="2" charset="0"/>
              </a:rPr>
              <a:t>কাজ</a:t>
            </a:r>
            <a:r>
              <a:rPr lang="en-US" sz="6000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200" y="2057400"/>
            <a:ext cx="8382000" cy="2466200"/>
            <a:chOff x="76200" y="2057400"/>
            <a:chExt cx="8382000" cy="2466200"/>
          </a:xfrm>
        </p:grpSpPr>
        <p:sp>
          <p:nvSpPr>
            <p:cNvPr id="3" name="TextBox 2"/>
            <p:cNvSpPr txBox="1"/>
            <p:nvPr/>
          </p:nvSpPr>
          <p:spPr>
            <a:xfrm>
              <a:off x="76200" y="2057400"/>
              <a:ext cx="1295400" cy="52322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Nikosh" pitchFamily="2" charset="0"/>
                  <a:cs typeface="Nikosh" pitchFamily="2" charset="0"/>
                </a:rPr>
                <a:t> ১নং </a:t>
              </a:r>
              <a:r>
                <a:rPr lang="en-US" sz="2800" dirty="0" err="1">
                  <a:latin typeface="Nikosh" pitchFamily="2" charset="0"/>
                  <a:cs typeface="Nikosh" pitchFamily="2" charset="0"/>
                </a:rPr>
                <a:t>দল</a:t>
              </a:r>
              <a:r>
                <a:rPr lang="en-US" sz="2800" dirty="0">
                  <a:latin typeface="Nikosh" pitchFamily="2" charset="0"/>
                  <a:cs typeface="Nikosh" pitchFamily="2" charset="0"/>
                </a:rPr>
                <a:t> 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6200" y="3784937"/>
              <a:ext cx="1295400" cy="52322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Nikosh" pitchFamily="2" charset="0"/>
                  <a:cs typeface="Nikosh" pitchFamily="2" charset="0"/>
                </a:rPr>
                <a:t> ২নং </a:t>
              </a:r>
              <a:r>
                <a:rPr lang="en-US" sz="2800" dirty="0" err="1">
                  <a:latin typeface="Nikosh" pitchFamily="2" charset="0"/>
                  <a:cs typeface="Nikosh" pitchFamily="2" charset="0"/>
                </a:rPr>
                <a:t>দল</a:t>
              </a:r>
              <a:r>
                <a:rPr lang="en-US" sz="2800" dirty="0">
                  <a:latin typeface="Nikosh" pitchFamily="2" charset="0"/>
                  <a:cs typeface="Nikosh" pitchFamily="2" charset="0"/>
                </a:rPr>
                <a:t> 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52600" y="2057400"/>
              <a:ext cx="6705600" cy="52322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latin typeface="Nikosh" pitchFamily="2" charset="0"/>
                  <a:cs typeface="Nikosh" pitchFamily="2" charset="0"/>
                </a:rPr>
                <a:t> যুক্ত বর্ণোগুলো খুজে বের করে খাতায় লিখ ? </a:t>
              </a:r>
              <a:r>
                <a:rPr lang="en-US" sz="2800" dirty="0">
                  <a:latin typeface="Nikosh" pitchFamily="2" charset="0"/>
                  <a:cs typeface="Nikosh" pitchFamily="2" charset="0"/>
                </a:rPr>
                <a:t>। 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52600" y="3569493"/>
              <a:ext cx="6705600" cy="954107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latin typeface="Nikosh" pitchFamily="2" charset="0"/>
                  <a:cs typeface="Nikosh" pitchFamily="2" charset="0"/>
                </a:rPr>
                <a:t>তোমার বিদ্যলয়ে ৫ জন ভালো ফুটবল খেলোয়াড়ের নাম লিখ ।</a:t>
              </a:r>
              <a:endParaRPr lang="en-US" sz="2800" dirty="0">
                <a:latin typeface="Nikosh" pitchFamily="2" charset="0"/>
                <a:cs typeface="Nikosh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540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84645"/>
            <a:ext cx="8382000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" pitchFamily="2" charset="0"/>
                <a:cs typeface="Nikosh" pitchFamily="2" charset="0"/>
              </a:rPr>
              <a:t>  </a:t>
            </a:r>
            <a:r>
              <a:rPr lang="en-US" sz="6000" dirty="0" err="1">
                <a:latin typeface="Nikosh" pitchFamily="2" charset="0"/>
                <a:cs typeface="Nikosh" pitchFamily="2" charset="0"/>
              </a:rPr>
              <a:t>জোড়ায়</a:t>
            </a:r>
            <a:r>
              <a:rPr lang="en-US" sz="6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>
                <a:latin typeface="Nikosh" pitchFamily="2" charset="0"/>
                <a:cs typeface="Nikosh" pitchFamily="2" charset="0"/>
              </a:rPr>
              <a:t>কাজ</a:t>
            </a:r>
            <a:r>
              <a:rPr lang="en-US" sz="6000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3581400"/>
            <a:ext cx="82296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" pitchFamily="2" charset="0"/>
                <a:cs typeface="Nikosh" pitchFamily="2" charset="0"/>
              </a:rPr>
              <a:t>তোমার ক্লাসের ছেলে এবং মেদের  নিয়ে ২ টি ফুটবল টীম তৈরি কর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44276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520" y="284645"/>
            <a:ext cx="8724900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" pitchFamily="2" charset="0"/>
                <a:cs typeface="Nikosh" pitchFamily="2" charset="0"/>
              </a:rPr>
              <a:t>একক</a:t>
            </a:r>
            <a:r>
              <a:rPr lang="en-US" sz="6000" dirty="0">
                <a:latin typeface="Nikosh" pitchFamily="2" charset="0"/>
                <a:cs typeface="Nikosh" pitchFamily="2" charset="0"/>
              </a:rPr>
              <a:t>  </a:t>
            </a:r>
            <a:r>
              <a:rPr lang="en-US" sz="6000" dirty="0" err="1">
                <a:latin typeface="Nikosh" pitchFamily="2" charset="0"/>
                <a:cs typeface="Nikosh" pitchFamily="2" charset="0"/>
              </a:rPr>
              <a:t>কাজ</a:t>
            </a:r>
            <a:r>
              <a:rPr lang="en-US" sz="6000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3520" y="2133600"/>
            <a:ext cx="88392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" pitchFamily="2" charset="0"/>
                <a:cs typeface="Nikosh" pitchFamily="2" charset="0"/>
              </a:rPr>
              <a:t>ফুটবল খেলার ৩টি উপকারিতা লেখ  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20819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520" y="284645"/>
            <a:ext cx="8724900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" pitchFamily="2" charset="0"/>
                <a:cs typeface="Nikosh" pitchFamily="2" charset="0"/>
              </a:rPr>
              <a:t>মুখে</a:t>
            </a:r>
            <a:r>
              <a:rPr lang="en-US" sz="6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>
                <a:latin typeface="Nikosh" pitchFamily="2" charset="0"/>
                <a:cs typeface="Nikosh" pitchFamily="2" charset="0"/>
              </a:rPr>
              <a:t>মুখে</a:t>
            </a:r>
            <a:r>
              <a:rPr lang="en-US" sz="6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>
                <a:latin typeface="Nikosh" pitchFamily="2" charset="0"/>
                <a:cs typeface="Nikosh" pitchFamily="2" charset="0"/>
              </a:rPr>
              <a:t>উত্তর</a:t>
            </a:r>
            <a:r>
              <a:rPr lang="en-US" sz="6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>
                <a:latin typeface="Nikosh" pitchFamily="2" charset="0"/>
                <a:cs typeface="Nikosh" pitchFamily="2" charset="0"/>
              </a:rPr>
              <a:t>বলি</a:t>
            </a:r>
            <a:r>
              <a:rPr lang="en-US" sz="6000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sz="6000" dirty="0" err="1">
                <a:latin typeface="Nikosh" pitchFamily="2" charset="0"/>
                <a:cs typeface="Nikosh" pitchFamily="2" charset="0"/>
              </a:rPr>
              <a:t>লিখি</a:t>
            </a:r>
            <a:r>
              <a:rPr lang="en-US" sz="6000" dirty="0">
                <a:latin typeface="Nikosh" pitchFamily="2" charset="0"/>
                <a:cs typeface="Nikosh" pitchFamily="2" charset="0"/>
              </a:rPr>
              <a:t>।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2408429"/>
            <a:ext cx="8724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" pitchFamily="2" charset="0"/>
                <a:cs typeface="Nikosh" pitchFamily="2" charset="0"/>
              </a:rPr>
              <a:t>১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ইমদাত কোন খেলায় বেশি পারদর্শি 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?</a:t>
            </a:r>
          </a:p>
          <a:p>
            <a:r>
              <a:rPr lang="en-US" sz="2800" dirty="0">
                <a:latin typeface="Nikosh" pitchFamily="2" charset="0"/>
                <a:cs typeface="Nikosh" pitchFamily="2" charset="0"/>
              </a:rPr>
              <a:t>২। 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ফুটবল খেলোয়াড় কবিতাটি কে লিখেছেন 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?</a:t>
            </a:r>
          </a:p>
          <a:p>
            <a:r>
              <a:rPr lang="en-US" sz="2800" dirty="0">
                <a:latin typeface="Nikosh" pitchFamily="2" charset="0"/>
                <a:cs typeface="Nikosh" pitchFamily="2" charset="0"/>
              </a:rPr>
              <a:t>৩। 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আমাদের পল্লিকবি কে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val="91423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45" y="284645"/>
            <a:ext cx="9081655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" pitchFamily="2" charset="0"/>
                <a:cs typeface="Nikosh" pitchFamily="2" charset="0"/>
              </a:rPr>
              <a:t>ডান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দিক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ঠিক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শব্দ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বেছে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নিয়ে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খালি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জায়গায়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লিখি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।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4388" y="1828800"/>
            <a:ext cx="6034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" pitchFamily="2" charset="0"/>
                <a:cs typeface="Nikosh" pitchFamily="2" charset="0"/>
              </a:rPr>
              <a:t>ক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।ইমদাত হকের শরীরে অনেক আঘাতের  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---- ----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 রয়েছে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4388" y="2658812"/>
            <a:ext cx="5426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ikosh" pitchFamily="2" charset="0"/>
                <a:cs typeface="Nikosh" pitchFamily="2" charset="0"/>
              </a:rPr>
              <a:t>খ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। সন্ধ্যাবেলায় পায়ে হাতে    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---------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বাধে সে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-।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2878" y="4837353"/>
            <a:ext cx="6471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ikosh" pitchFamily="2" charset="0"/>
                <a:cs typeface="Nikosh" pitchFamily="2" charset="0"/>
              </a:rPr>
              <a:t>ঙ।  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খেলায় জিতে দর্শকেরা………।।করে ফিরে যাচ্ছে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0420" y="3488824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" pitchFamily="2" charset="0"/>
                <a:cs typeface="Nikosh" pitchFamily="2" charset="0"/>
              </a:rPr>
              <a:t>গ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। …… পড়ার শব্দে শিশুটির ঘুম ভেঙে গেল ।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3214" y="4268951"/>
            <a:ext cx="5735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ikosh" pitchFamily="2" charset="0"/>
                <a:cs typeface="Nikosh" pitchFamily="2" charset="0"/>
              </a:rPr>
              <a:t>ঘ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।টেবিলে রওপর………শিশিগুলো রাখা আছে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81800" y="4886980"/>
            <a:ext cx="808235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bn-BD" sz="2800" b="1" dirty="0">
                <a:latin typeface="Nikosh" pitchFamily="2" charset="0"/>
                <a:cs typeface="Nikosh" pitchFamily="2" charset="0"/>
              </a:rPr>
              <a:t>ক্ষত 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81800" y="4114800"/>
            <a:ext cx="845103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bn-BD" sz="2800" dirty="0">
                <a:latin typeface="Nikosh" pitchFamily="2" charset="0"/>
                <a:cs typeface="Nikosh" pitchFamily="2" charset="0"/>
              </a:rPr>
              <a:t>পটি 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81800" y="3429000"/>
            <a:ext cx="20574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" pitchFamily="2" charset="0"/>
                <a:cs typeface="Nikosh" pitchFamily="2" charset="0"/>
              </a:rPr>
              <a:t>কোলাহল 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1800" y="2699769"/>
            <a:ext cx="1143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" pitchFamily="2" charset="0"/>
                <a:cs typeface="Nikosh" pitchFamily="2" charset="0"/>
              </a:rPr>
              <a:t>বজ্র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1800" y="1752600"/>
            <a:ext cx="1342034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>
                <a:latin typeface="Nikosh" pitchFamily="2" charset="0"/>
                <a:cs typeface="Nikosh" pitchFamily="2" charset="0"/>
              </a:rPr>
              <a:t>মালিশের 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17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6296E-6 L -0.46077 0.383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38" y="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0.01088 L -0.62917 0.116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8" y="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48148E-6 L -0.32431 0.2067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15" y="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-0.35799 -0.2111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99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0.1717 -0.4506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4" y="-2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84645"/>
            <a:ext cx="8700655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" pitchFamily="2" charset="0"/>
                <a:cs typeface="Nikosh" pitchFamily="2" charset="0"/>
              </a:rPr>
              <a:t>মুল্যায়ন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882914"/>
            <a:ext cx="8700655" cy="1323439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" pitchFamily="2" charset="0"/>
                <a:cs typeface="Nikosh" pitchFamily="2" charset="0"/>
              </a:rPr>
              <a:t>ক</a:t>
            </a:r>
            <a:r>
              <a:rPr lang="bn-BD" sz="4000" dirty="0">
                <a:latin typeface="Nikosh" pitchFamily="2" charset="0"/>
                <a:cs typeface="Nikosh" pitchFamily="2" charset="0"/>
              </a:rPr>
              <a:t>।ফুটবল খেলা দেখতে যাওয়ার জন্য সাময়িক ছুটি চেয়ে প্রধান শিক্ষকের নিকট একটি আবেদনপত্র লিখ।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19437" y="294486"/>
            <a:ext cx="8753481" cy="4924812"/>
            <a:chOff x="27708" y="279737"/>
            <a:chExt cx="8753481" cy="4924812"/>
          </a:xfrm>
        </p:grpSpPr>
        <p:sp>
          <p:nvSpPr>
            <p:cNvPr id="2" name="TextBox 1"/>
            <p:cNvSpPr txBox="1"/>
            <p:nvPr/>
          </p:nvSpPr>
          <p:spPr>
            <a:xfrm>
              <a:off x="228599" y="279737"/>
              <a:ext cx="8552589" cy="1569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bn-BD" sz="9600" dirty="0">
                  <a:latin typeface="Nikosh" pitchFamily="2" charset="0"/>
                  <a:cs typeface="Nikosh" pitchFamily="2" charset="0"/>
                </a:rPr>
                <a:t>শিক্ষক পরিচিতি </a:t>
              </a:r>
              <a:endParaRPr lang="en-US" sz="9600" dirty="0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7708" y="2034450"/>
              <a:ext cx="5306291" cy="31700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bn-BD" sz="4000" dirty="0">
                  <a:latin typeface="Nikosh" pitchFamily="2" charset="0"/>
                  <a:cs typeface="Nikosh" pitchFamily="2" charset="0"/>
                </a:rPr>
                <a:t>নামঃ মোঃমানসুর হোসাইন </a:t>
              </a:r>
            </a:p>
            <a:p>
              <a:r>
                <a:rPr lang="bn-BD" sz="4000" dirty="0">
                  <a:latin typeface="Nikosh" pitchFamily="2" charset="0"/>
                  <a:cs typeface="Nikosh" pitchFamily="2" charset="0"/>
                </a:rPr>
                <a:t>পদবিঃসহঃশিক্ষক</a:t>
              </a:r>
            </a:p>
            <a:p>
              <a:r>
                <a:rPr lang="bn-BD" sz="4000" dirty="0">
                  <a:latin typeface="Nikosh" pitchFamily="2" charset="0"/>
                  <a:cs typeface="Nikosh" pitchFamily="2" charset="0"/>
                </a:rPr>
                <a:t>বিদ্যলয়ের নামঃনোয়াপাড়া সরকারি প্রাথমিক বিদ্যালয় </a:t>
              </a:r>
            </a:p>
            <a:p>
              <a:r>
                <a:rPr lang="bn-BD" sz="4000" dirty="0">
                  <a:latin typeface="Nikosh" pitchFamily="2" charset="0"/>
                  <a:cs typeface="Nikosh" pitchFamily="2" charset="0"/>
                </a:rPr>
                <a:t>কালিগঞ্জ, গাজীপুর । </a:t>
              </a:r>
              <a:endParaRPr lang="en-US" sz="40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798" y="2034450"/>
              <a:ext cx="3142391" cy="31423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64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84645"/>
            <a:ext cx="8548255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sz="6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>
                <a:latin typeface="Nikosh" pitchFamily="2" charset="0"/>
                <a:cs typeface="Nikosh" pitchFamily="2" charset="0"/>
              </a:rPr>
              <a:t>কাজ</a:t>
            </a:r>
            <a:r>
              <a:rPr lang="en-US" sz="6000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2108537"/>
            <a:ext cx="8548255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" pitchFamily="2" charset="0"/>
                <a:cs typeface="Nikosh" pitchFamily="2" charset="0"/>
              </a:rPr>
              <a:t>প্রিয় খেলা ফুটবল সম্পর্কে একটি রচনা লিখ?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24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85800" y="609600"/>
            <a:ext cx="7848600" cy="5968999"/>
            <a:chOff x="685800" y="609600"/>
            <a:chExt cx="7848600" cy="5968999"/>
          </a:xfrm>
        </p:grpSpPr>
        <p:sp>
          <p:nvSpPr>
            <p:cNvPr id="2" name="TextBox 1"/>
            <p:cNvSpPr txBox="1"/>
            <p:nvPr/>
          </p:nvSpPr>
          <p:spPr>
            <a:xfrm>
              <a:off x="685800" y="609600"/>
              <a:ext cx="7848600" cy="144655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8800" dirty="0">
                  <a:latin typeface="NikoshBAN" panose="02000000000000000000" pitchFamily="2" charset="0"/>
                  <a:cs typeface="NikoshBAN" panose="02000000000000000000" pitchFamily="2" charset="0"/>
                </a:rPr>
                <a:t>সবাইকে ধন্যবাদ </a:t>
              </a:r>
              <a:endParaRPr lang="en-US" sz="8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82832"/>
              <a:ext cx="7848600" cy="4695767"/>
            </a:xfrm>
            <a:prstGeom prst="rect">
              <a:avLst/>
            </a:prstGeom>
          </p:spPr>
        </p:pic>
      </p:grp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" y="76200"/>
            <a:ext cx="9002806" cy="6781800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4436167"/>
      </p:ext>
    </p:extLst>
  </p:cSld>
  <p:clrMapOvr>
    <a:masterClrMapping/>
  </p:clrMapOvr>
  <p:transition spd="slow" advTm="1302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4160" y="533400"/>
            <a:ext cx="8410348" cy="4952267"/>
            <a:chOff x="-217170" y="804167"/>
            <a:chExt cx="9009241" cy="4952267"/>
          </a:xfrm>
        </p:grpSpPr>
        <p:sp>
          <p:nvSpPr>
            <p:cNvPr id="3" name="TextBox 2"/>
            <p:cNvSpPr txBox="1"/>
            <p:nvPr/>
          </p:nvSpPr>
          <p:spPr>
            <a:xfrm>
              <a:off x="-206287" y="804167"/>
              <a:ext cx="8998358" cy="132343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bn-BD" sz="8000" dirty="0">
                  <a:latin typeface="Nikosh" pitchFamily="2" charset="0"/>
                  <a:cs typeface="Nikosh" pitchFamily="2" charset="0"/>
                </a:rPr>
                <a:t>পাঠ পরিচিতি </a:t>
              </a:r>
              <a:endParaRPr lang="en-US" sz="8000" dirty="0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-217170" y="3509665"/>
              <a:ext cx="8998358" cy="224676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r>
                <a:rPr lang="bn-BD" sz="2800" dirty="0">
                  <a:latin typeface="Nikosh" pitchFamily="2" charset="0"/>
                  <a:cs typeface="Nikosh" pitchFamily="2" charset="0"/>
                </a:rPr>
                <a:t>বিষয়ঃ বাংলা </a:t>
              </a:r>
            </a:p>
            <a:p>
              <a:r>
                <a:rPr lang="bn-BD" sz="2800" dirty="0">
                  <a:latin typeface="Nikosh" pitchFamily="2" charset="0"/>
                  <a:cs typeface="Nikosh" pitchFamily="2" charset="0"/>
                </a:rPr>
                <a:t>শ্রেণিঃ ৫ম </a:t>
              </a:r>
            </a:p>
            <a:p>
              <a:r>
                <a:rPr lang="bn-BD" sz="2800" dirty="0">
                  <a:latin typeface="Nikosh" pitchFamily="2" charset="0"/>
                  <a:cs typeface="Nikosh" pitchFamily="2" charset="0"/>
                </a:rPr>
                <a:t>পাঠঃফুটবল খেলোয়াড়।  </a:t>
              </a:r>
            </a:p>
            <a:p>
              <a:r>
                <a:rPr lang="bn-BD" sz="2800" dirty="0">
                  <a:latin typeface="Nikosh" pitchFamily="2" charset="0"/>
                  <a:cs typeface="Nikosh" pitchFamily="2" charset="0"/>
                </a:rPr>
                <a:t>সময়ঃ ৪০ মিনিট </a:t>
              </a:r>
            </a:p>
            <a:p>
              <a:r>
                <a:rPr lang="bn-BD" sz="2800" dirty="0">
                  <a:latin typeface="Nikosh" pitchFamily="2" charset="0"/>
                  <a:cs typeface="Nikosh" pitchFamily="2" charset="0"/>
                </a:rPr>
                <a:t>তারিখঃ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1961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8915400" cy="1323439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" pitchFamily="2" charset="0"/>
                <a:cs typeface="Nikosh" pitchFamily="2" charset="0"/>
              </a:rPr>
              <a:t>শিখন ফল </a:t>
            </a:r>
            <a:endParaRPr lang="en-US" sz="8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1" y="1600200"/>
            <a:ext cx="9142379" cy="61247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" pitchFamily="2" charset="0"/>
                <a:cs typeface="Nikosh" pitchFamily="2" charset="0"/>
              </a:rPr>
              <a:t>শোনা</a:t>
            </a:r>
            <a:endParaRPr lang="en-US" sz="28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800" dirty="0">
                <a:latin typeface="Nikosh" pitchFamily="2" charset="0"/>
                <a:cs typeface="Nikosh" pitchFamily="2" charset="0"/>
              </a:rPr>
              <a:t>১.১.১যুক্তবর্ণ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সহকারে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গঠিত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শব্দ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শুনে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বুঝতে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।  </a:t>
            </a:r>
            <a:endParaRPr lang="bn-BD" sz="28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2800" dirty="0">
                <a:latin typeface="Nikosh" pitchFamily="2" charset="0"/>
                <a:cs typeface="Nikosh" pitchFamily="2" charset="0"/>
              </a:rPr>
              <a:t>বলা </a:t>
            </a:r>
            <a:endParaRPr lang="en-US" sz="28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800" dirty="0">
                <a:latin typeface="Nikosh" pitchFamily="2" charset="0"/>
                <a:cs typeface="Nikosh" pitchFamily="2" charset="0"/>
              </a:rPr>
              <a:t>১.১.১যুক্তবর্ণ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সহকারে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গঠিত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শব্দ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স্পষ্ট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শুদ্ধভাবে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।  </a:t>
            </a:r>
            <a:endParaRPr lang="bn-BD" sz="28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2800" dirty="0">
                <a:latin typeface="Nikosh" pitchFamily="2" charset="0"/>
                <a:cs typeface="Nikosh" pitchFamily="2" charset="0"/>
              </a:rPr>
              <a:t>২.১.১কবিতা শুনে আনন্দ লাভ করবে ও তার অভিব্যক্তি প্রকাশ করবে।</a:t>
            </a:r>
          </a:p>
          <a:p>
            <a:pPr algn="ctr"/>
            <a:endParaRPr lang="bn-BD" sz="2800" dirty="0">
              <a:latin typeface="Nikosh" pitchFamily="2" charset="0"/>
              <a:cs typeface="Nikosh" pitchFamily="2" charset="0"/>
            </a:endParaRPr>
          </a:p>
          <a:p>
            <a:pPr algn="ctr"/>
            <a:endParaRPr lang="bn-BD" sz="28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2800" dirty="0">
                <a:latin typeface="Nikosh" pitchFamily="2" charset="0"/>
                <a:cs typeface="Nikosh" pitchFamily="2" charset="0"/>
              </a:rPr>
              <a:t>পড়া </a:t>
            </a:r>
            <a:endParaRPr lang="en-US" sz="28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800" dirty="0">
                <a:latin typeface="Nikosh" pitchFamily="2" charset="0"/>
                <a:cs typeface="Nikosh" pitchFamily="2" charset="0"/>
              </a:rPr>
              <a:t>১.৪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পাঠ্যপুস্তক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সমমানের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বইয়ের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শব্দ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বাক্য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শ্রবনযোগ্য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স্পষ্ট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স্বরে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প্রমিত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উচ্চারণে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সাবলীল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ভাবে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পড়তে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। </a:t>
            </a:r>
            <a:endParaRPr lang="bn-BD" sz="28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2800" dirty="0">
                <a:latin typeface="Nikosh" pitchFamily="2" charset="0"/>
                <a:cs typeface="Nikosh" pitchFamily="2" charset="0"/>
              </a:rPr>
              <a:t>লেখাঃ</a:t>
            </a:r>
          </a:p>
          <a:p>
            <a:pPr algn="ctr"/>
            <a:r>
              <a:rPr lang="bn-BD" sz="2800" dirty="0">
                <a:latin typeface="Nikosh" pitchFamily="2" charset="0"/>
                <a:cs typeface="Nikosh" pitchFamily="2" charset="0"/>
              </a:rPr>
              <a:t>২.১.৩ যথাসম্ভব নিজের মনোভাব ব্যক্ত করতে পারবে। </a:t>
            </a:r>
            <a:endParaRPr lang="en-US" sz="2800" dirty="0">
              <a:latin typeface="Nikosh" pitchFamily="2" charset="0"/>
              <a:cs typeface="Nikosh" pitchFamily="2" charset="0"/>
            </a:endParaRPr>
          </a:p>
          <a:p>
            <a:pPr algn="ctr"/>
            <a:endParaRPr lang="en-US" sz="2800" dirty="0">
              <a:latin typeface="Nikosh" pitchFamily="2" charset="0"/>
              <a:cs typeface="Nikosh" pitchFamily="2" charset="0"/>
            </a:endParaRPr>
          </a:p>
          <a:p>
            <a:pPr algn="ctr"/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342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" y="0"/>
            <a:ext cx="9083911" cy="92333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" pitchFamily="2" charset="0"/>
                <a:cs typeface="Nikosh" pitchFamily="2" charset="0"/>
              </a:rPr>
              <a:t>ছবিতে তোমরা কী দেখতে পাচ্ছ?  </a:t>
            </a:r>
            <a:endParaRPr lang="en-US" sz="5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61B23F-4940-43C3-A9A2-176DE21F3D1E}"/>
              </a:ext>
            </a:extLst>
          </p:cNvPr>
          <p:cNvSpPr txBox="1"/>
          <p:nvPr/>
        </p:nvSpPr>
        <p:spPr>
          <a:xfrm>
            <a:off x="168513" y="5728447"/>
            <a:ext cx="8915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" pitchFamily="2" charset="0"/>
                <a:cs typeface="Nikosh" pitchFamily="2" charset="0"/>
              </a:rPr>
              <a:t>দুই জন ফুটবল খেলোয়াড়।  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E9F471C-AEE8-42F0-BCD5-96189577BDD1}"/>
              </a:ext>
            </a:extLst>
          </p:cNvPr>
          <p:cNvGrpSpPr/>
          <p:nvPr/>
        </p:nvGrpSpPr>
        <p:grpSpPr>
          <a:xfrm>
            <a:off x="0" y="1143000"/>
            <a:ext cx="9083912" cy="4585448"/>
            <a:chOff x="146760" y="1270813"/>
            <a:chExt cx="8703485" cy="294381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531CC01-FCFA-46A0-A817-40C4A46D1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760" y="1270813"/>
              <a:ext cx="4509610" cy="2943812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E4D117B-83DF-44B5-BA35-B3DDDF526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5874" y="1270813"/>
              <a:ext cx="4204371" cy="2943812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32152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52400"/>
            <a:ext cx="9144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" pitchFamily="2" charset="0"/>
                <a:cs typeface="Nikosh" pitchFamily="2" charset="0"/>
              </a:rPr>
              <a:t>আমাদের আজকের পাঠ</a:t>
            </a:r>
            <a:r>
              <a:rPr lang="en-US" sz="8000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581400"/>
            <a:ext cx="9144000" cy="132343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" pitchFamily="2" charset="0"/>
                <a:cs typeface="Nikosh" pitchFamily="2" charset="0"/>
              </a:rPr>
              <a:t>ফুটবল খেলোয়াড়।  </a:t>
            </a:r>
            <a:r>
              <a:rPr lang="en-US" sz="8000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0236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2296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8000" dirty="0" err="1">
                <a:latin typeface="Nikosh" pitchFamily="2" charset="0"/>
                <a:cs typeface="Nikosh" pitchFamily="2" charset="0"/>
              </a:rPr>
              <a:t>যুক্ত</a:t>
            </a:r>
            <a:r>
              <a:rPr lang="en-US" sz="8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8000" dirty="0" err="1">
                <a:latin typeface="Nikosh" pitchFamily="2" charset="0"/>
                <a:cs typeface="Nikosh" pitchFamily="2" charset="0"/>
              </a:rPr>
              <a:t>বর্ণ</a:t>
            </a:r>
            <a:r>
              <a:rPr lang="en-US" sz="8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8000" dirty="0" err="1">
                <a:latin typeface="Nikosh" pitchFamily="2" charset="0"/>
                <a:cs typeface="Nikosh" pitchFamily="2" charset="0"/>
              </a:rPr>
              <a:t>ভেঙ্গে</a:t>
            </a:r>
            <a:r>
              <a:rPr lang="en-US" sz="8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8000" dirty="0" err="1">
                <a:latin typeface="Nikosh" pitchFamily="2" charset="0"/>
                <a:cs typeface="Nikosh" pitchFamily="2" charset="0"/>
              </a:rPr>
              <a:t>লিখি</a:t>
            </a:r>
            <a:r>
              <a:rPr lang="en-US" sz="8000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4" name="Oval 3"/>
          <p:cNvSpPr/>
          <p:nvPr/>
        </p:nvSpPr>
        <p:spPr>
          <a:xfrm>
            <a:off x="2667000" y="2514600"/>
            <a:ext cx="1066800" cy="94685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জ্র</a:t>
            </a:r>
            <a:r>
              <a:rPr lang="en-US" sz="6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765463" y="2514600"/>
            <a:ext cx="1063337" cy="105358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ঙ্গ </a:t>
            </a:r>
            <a:r>
              <a:rPr lang="en-US" sz="6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6" name="Oval 5"/>
          <p:cNvSpPr/>
          <p:nvPr/>
        </p:nvSpPr>
        <p:spPr>
          <a:xfrm>
            <a:off x="4724400" y="2591339"/>
            <a:ext cx="1066800" cy="10156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স্ম</a:t>
            </a:r>
            <a:r>
              <a:rPr lang="en-US" sz="6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7" name="Oval 6"/>
          <p:cNvSpPr/>
          <p:nvPr/>
        </p:nvSpPr>
        <p:spPr>
          <a:xfrm>
            <a:off x="6781800" y="2554372"/>
            <a:ext cx="1066800" cy="97404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ন্দ </a:t>
            </a:r>
            <a:r>
              <a:rPr lang="en-US" sz="6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092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1" y="652799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" pitchFamily="2" charset="0"/>
                <a:cs typeface="Nikosh" pitchFamily="2" charset="0"/>
              </a:rPr>
              <a:t>ও</a:t>
            </a:r>
          </a:p>
        </p:txBody>
      </p:sp>
      <p:sp>
        <p:nvSpPr>
          <p:cNvPr id="6" name="Oval 5"/>
          <p:cNvSpPr/>
          <p:nvPr/>
        </p:nvSpPr>
        <p:spPr>
          <a:xfrm>
            <a:off x="228600" y="588206"/>
            <a:ext cx="1104900" cy="96125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ঙ</a:t>
            </a:r>
            <a:r>
              <a:rPr lang="en-US" sz="6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7" name="Oval 6"/>
          <p:cNvSpPr/>
          <p:nvPr/>
        </p:nvSpPr>
        <p:spPr>
          <a:xfrm>
            <a:off x="3088741" y="588207"/>
            <a:ext cx="1081477" cy="96125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গ</a:t>
            </a:r>
            <a:r>
              <a:rPr lang="en-US" sz="6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8" name="Oval 7"/>
          <p:cNvSpPr/>
          <p:nvPr/>
        </p:nvSpPr>
        <p:spPr>
          <a:xfrm>
            <a:off x="228600" y="2286000"/>
            <a:ext cx="1104900" cy="101325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জ</a:t>
            </a:r>
            <a:endParaRPr lang="en-US" sz="66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705600" y="2317993"/>
            <a:ext cx="1066800" cy="94685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জ্র</a:t>
            </a:r>
            <a:r>
              <a:rPr lang="en-US" sz="6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10" name="Oval 9"/>
          <p:cNvSpPr/>
          <p:nvPr/>
        </p:nvSpPr>
        <p:spPr>
          <a:xfrm>
            <a:off x="228600" y="4038600"/>
            <a:ext cx="990600" cy="97404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</a:t>
            </a:r>
            <a:r>
              <a:rPr lang="en-US" sz="6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11" name="Oval 10"/>
          <p:cNvSpPr/>
          <p:nvPr/>
        </p:nvSpPr>
        <p:spPr>
          <a:xfrm>
            <a:off x="3088741" y="2286000"/>
            <a:ext cx="990600" cy="94685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র </a:t>
            </a:r>
            <a:r>
              <a:rPr lang="en-US" sz="6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12" name="Oval 11"/>
          <p:cNvSpPr/>
          <p:nvPr/>
        </p:nvSpPr>
        <p:spPr>
          <a:xfrm>
            <a:off x="6709063" y="607169"/>
            <a:ext cx="1063337" cy="105358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ঙ্গ  </a:t>
            </a:r>
            <a:r>
              <a:rPr lang="en-US" sz="6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15" name="Oval 14"/>
          <p:cNvSpPr/>
          <p:nvPr/>
        </p:nvSpPr>
        <p:spPr>
          <a:xfrm>
            <a:off x="3138877" y="3859579"/>
            <a:ext cx="1031341" cy="108436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</a:t>
            </a:r>
            <a:r>
              <a:rPr lang="en-US" sz="6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16" name="Oval 15"/>
          <p:cNvSpPr/>
          <p:nvPr/>
        </p:nvSpPr>
        <p:spPr>
          <a:xfrm>
            <a:off x="6705600" y="4104978"/>
            <a:ext cx="1066800" cy="10156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স্ম </a:t>
            </a:r>
            <a:r>
              <a:rPr lang="en-US" sz="6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85720" y="2283589"/>
            <a:ext cx="1808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" pitchFamily="2" charset="0"/>
                <a:cs typeface="Nikosh" pitchFamily="2" charset="0"/>
              </a:rPr>
              <a:t>একত্রে</a:t>
            </a:r>
            <a:endParaRPr lang="en-US" sz="5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65189" y="2473354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" pitchFamily="2" charset="0"/>
                <a:cs typeface="Nikosh" pitchFamily="2" charset="0"/>
              </a:rPr>
              <a:t>ও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81201" y="3928278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" pitchFamily="2" charset="0"/>
                <a:cs typeface="Nikosh" pitchFamily="2" charset="0"/>
              </a:rPr>
              <a:t>ও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85720" y="4104977"/>
            <a:ext cx="1808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" pitchFamily="2" charset="0"/>
                <a:cs typeface="Nikosh" pitchFamily="2" charset="0"/>
              </a:rPr>
              <a:t>একত্রে</a:t>
            </a:r>
            <a:endParaRPr lang="en-US" sz="5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85720" y="626130"/>
            <a:ext cx="1808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" pitchFamily="2" charset="0"/>
                <a:cs typeface="Nikosh" pitchFamily="2" charset="0"/>
              </a:rPr>
              <a:t>একত্রে</a:t>
            </a:r>
            <a:endParaRPr lang="en-US" sz="5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28600" y="5426760"/>
            <a:ext cx="990600" cy="97404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</a:t>
            </a:r>
            <a:r>
              <a:rPr lang="en-US" sz="6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26" name="Oval 25"/>
          <p:cNvSpPr/>
          <p:nvPr/>
        </p:nvSpPr>
        <p:spPr>
          <a:xfrm>
            <a:off x="3200401" y="5486400"/>
            <a:ext cx="969817" cy="92333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দ</a:t>
            </a:r>
            <a:r>
              <a:rPr lang="en-US" sz="6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27" name="Oval 26"/>
          <p:cNvSpPr/>
          <p:nvPr/>
        </p:nvSpPr>
        <p:spPr>
          <a:xfrm>
            <a:off x="6705600" y="5562600"/>
            <a:ext cx="1066800" cy="97404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ন্দ</a:t>
            </a:r>
            <a:r>
              <a:rPr lang="en-US" sz="6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38120" y="5477470"/>
            <a:ext cx="1808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" pitchFamily="2" charset="0"/>
                <a:cs typeface="Nikosh" pitchFamily="2" charset="0"/>
              </a:rPr>
              <a:t>একত্রে</a:t>
            </a:r>
            <a:endParaRPr lang="en-US" sz="5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40561" y="5249078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" pitchFamily="2" charset="0"/>
                <a:cs typeface="Nikosh" pitchFamily="2" charset="0"/>
              </a:rPr>
              <a:t>ও</a:t>
            </a:r>
          </a:p>
        </p:txBody>
      </p:sp>
    </p:spTree>
    <p:extLst>
      <p:ext uri="{BB962C8B-B14F-4D97-AF65-F5344CB8AC3E}">
        <p14:creationId xmlns:p14="http://schemas.microsoft.com/office/powerpoint/2010/main" val="130843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76200"/>
            <a:ext cx="9144000" cy="2133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চল যুক্তবর্ণগুলো</a:t>
            </a:r>
            <a:r>
              <a:rPr lang="bn-IN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ব্লাকবোর্ডে লিখি 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9067800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5600" y="2819400"/>
            <a:ext cx="3200400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22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2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3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4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411</Words>
  <Application>Microsoft Office PowerPoint</Application>
  <PresentationFormat>On-screen Show (4:3)</PresentationFormat>
  <Paragraphs>116</Paragraphs>
  <Slides>21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Nikosh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স্বাগতম</dc:title>
  <dc:creator>ismail - [2010]</dc:creator>
  <cp:lastModifiedBy>Md. Hossain</cp:lastModifiedBy>
  <cp:revision>158</cp:revision>
  <dcterms:created xsi:type="dcterms:W3CDTF">2020-10-23T02:15:31Z</dcterms:created>
  <dcterms:modified xsi:type="dcterms:W3CDTF">2021-04-21T10:13:29Z</dcterms:modified>
</cp:coreProperties>
</file>