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</p:sldMasterIdLst>
  <p:notesMasterIdLst>
    <p:notesMasterId r:id="rId36"/>
  </p:notesMasterIdLst>
  <p:sldIdLst>
    <p:sldId id="275" r:id="rId3"/>
    <p:sldId id="329" r:id="rId4"/>
    <p:sldId id="319" r:id="rId5"/>
    <p:sldId id="323" r:id="rId6"/>
    <p:sldId id="325" r:id="rId7"/>
    <p:sldId id="298" r:id="rId8"/>
    <p:sldId id="327" r:id="rId9"/>
    <p:sldId id="339" r:id="rId10"/>
    <p:sldId id="340" r:id="rId11"/>
    <p:sldId id="355" r:id="rId12"/>
    <p:sldId id="356" r:id="rId13"/>
    <p:sldId id="341" r:id="rId14"/>
    <p:sldId id="342" r:id="rId15"/>
    <p:sldId id="343" r:id="rId16"/>
    <p:sldId id="357" r:id="rId17"/>
    <p:sldId id="337" r:id="rId18"/>
    <p:sldId id="346" r:id="rId19"/>
    <p:sldId id="345" r:id="rId20"/>
    <p:sldId id="335" r:id="rId21"/>
    <p:sldId id="347" r:id="rId22"/>
    <p:sldId id="295" r:id="rId23"/>
    <p:sldId id="348" r:id="rId24"/>
    <p:sldId id="321" r:id="rId25"/>
    <p:sldId id="349" r:id="rId26"/>
    <p:sldId id="333" r:id="rId27"/>
    <p:sldId id="350" r:id="rId28"/>
    <p:sldId id="331" r:id="rId29"/>
    <p:sldId id="351" r:id="rId30"/>
    <p:sldId id="290" r:id="rId31"/>
    <p:sldId id="291" r:id="rId32"/>
    <p:sldId id="353" r:id="rId33"/>
    <p:sldId id="354" r:id="rId34"/>
    <p:sldId id="31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xIT" initials="F" lastIdx="0" clrIdx="0">
    <p:extLst>
      <p:ext uri="{19B8F6BF-5375-455C-9EA6-DF929625EA0E}">
        <p15:presenceInfo xmlns:p15="http://schemas.microsoft.com/office/powerpoint/2012/main" userId="Fix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9516D-5E5A-4A8E-A36F-2A7A56A13CF3}" type="datetimeFigureOut">
              <a:rPr lang="en-US" smtClean="0"/>
              <a:t>24-04-21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2CF0-5F08-497B-8799-29A1D3BED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5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2CF0-5F08-497B-8799-29A1D3BEDB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65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2CF0-5F08-497B-8799-29A1D3BEDB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4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2CF0-5F08-497B-8799-29A1D3BEDB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2CF0-5F08-497B-8799-29A1D3BEDB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65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2CF0-5F08-497B-8799-29A1D3BEDB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12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2CF0-5F08-497B-8799-29A1D3BEDB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46D0D3-0DAA-424B-A6F3-AB3E8166F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9A6C28D-DE67-44D4-9D83-206DEF86A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0D3385-ADFD-458C-9942-A556ACFA1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6F133A-38A3-40AF-912E-4FEF0D1E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F6D197-9695-4449-9D5A-85E5B7EF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1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BC87E1-4168-4D44-865D-CF84D1DA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5E3EA1-4013-453F-B358-98C79F4C4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EDEC33-0A91-4829-803D-B7C6A6E5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7529EC-0762-41AF-B5D4-9E347F10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CFF38D-3C05-4B7E-AA4A-0DE3980F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3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1F5992F-80CC-49B9-9C4D-107A44676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A4564A-6A19-4E82-BC1B-D0FA37F2B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BBF45D-E848-44C8-9AEE-926A003D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A48B1F-B7D4-4951-97C2-AF4A1D75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D6AC69-1D30-4CC1-AB6B-F2CBC469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39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BB2354-87EE-4155-B6A1-DD6F0988F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D6F1AF8-604C-4EF4-B07C-239B6BF21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BDBC89-376C-4882-9754-2668DF82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0C19DB-3D6C-4309-8F5C-A7FA31B84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DE4810-4545-4B34-9750-8D9EBF71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30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2F5F4-DEB5-486D-B9B8-53E4AFE4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098426-DA0C-4685-9974-7106D9E09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1A8E35-FF6F-4553-980C-4BB520FE5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D182D7-F8D8-4DA5-9C87-BCB535A1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383E26-0FD9-40E9-A3FA-5E959E90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5D7E68-0E02-4FE1-86F4-707DB5AD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1ABB85-A3BC-4438-ADF3-81AB98459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3D172E-F253-46F2-A88E-9EC26592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E3A77E-22DF-47A9-9D05-9428A2F20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B073C9-3751-49FA-8DD9-A28BA5E7E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1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06D8ED-5F8F-4536-880E-E17FCAAFF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28E18C-B928-4F02-8DEF-0EF11EB9E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E91A3C-58F6-4BCF-90ED-A5F88E7A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5EA387-6C93-4B41-BBD9-4854A422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A31224-6514-406D-B1D5-7333DE9D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4C448E-DA56-4253-ACF3-508E581D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33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0A40EF-3148-4723-8B21-19F33C02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3D50E6-3331-475A-B690-58E4C8B3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40D551-3A35-4FEA-8CCD-0FC00C3EA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38F5E63-10A7-48D0-B390-8A5CCBEFA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7C7684F-DCDB-410A-829F-EC8078EEA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8F4AE9-E953-4503-BE95-F8A281BEC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CB4AAD6-6684-475D-A71B-87E3011A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66669C8-6326-4421-A463-DF4A931E7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91B67B-59E5-4444-9845-040446B4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2E32B1A-7406-444A-AD15-A4A8C4D5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8780076-6E82-44D7-9388-B28BDA7A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1ED7C3-F838-4FE4-A97F-80F1DC9C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8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B247C7C-6FDE-45FC-9CD0-EDB55F0E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557D2C0-35A8-4267-9EF3-D726D4F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D5836EC-B13A-45A4-9E05-84F5137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1F176B-0CC7-41E4-B54A-F07BDF59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D41CDB-43D4-41A0-8685-B32889AC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ECD05F-18F8-49A1-A7E8-8C4DDBCD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7A9A1E-1ECA-412C-990D-D2A34886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6FBA5A-1CBF-4B4A-B7F2-54344E6EA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82F0A0-F44F-4908-9594-46CF6283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C12B28-4BE1-4B41-8112-C6A59CDF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B4B1F9-83E2-4AB6-8781-0DD3D237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B41CFD-2406-4C38-AAD4-9AFC368B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097A8A-BE34-4FA4-9663-9B351235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EB26D-5B78-4899-99CD-790654AD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29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56604A-E5C6-44E9-98F6-9ED41E08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2C6286E-E499-4403-B8B6-578896BF0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BC9AD82-6004-49F7-98BB-19F159B9E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27E53D-1C52-43AE-AD39-7F1F83C6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C9DF77-7456-4F90-871A-7C51D1EC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7315A82-ADB3-4708-AB74-D6FDA539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29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ADCCE-F701-402E-8665-2C8B2FAC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E7BF71A-9F55-4CBA-BD72-1B874F6BF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B84577-EED1-4E7F-9B7B-1E86039C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252820-FB29-41AD-B9B1-75754E14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6300CB-52EA-4365-8793-B4566467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71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94E0802-12D5-4FD9-B390-DFB9E910F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F95D4F-C60A-492D-97D5-015CFDAFC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A77828-290C-4DD4-9FF0-5C6BBCD0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F0B707-A6D1-40FD-9654-A35DE6016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38524C-C4F4-4F75-91C9-A87E5D5F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5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37CA0-2FB5-4AA9-BD39-1976B1390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DD05F0-D95E-4AE3-B4A1-3B260DC61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78317C-3769-4EDC-9E9E-A4D50701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6C8F13-D4A6-42A4-A756-5458B6A2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467414-02FA-4BF4-B99C-574D1F71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2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53A6ED-3E0F-4E45-985E-2A725F35D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30D133-9EC4-4267-88EB-ABB947D98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8AE786F-D72E-41A3-9CB8-B65B2C39C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2F6A7A-0F4B-41EE-BEEE-FBB26674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581DF5-8A3D-4EF3-8D3F-BFB953EC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DF12CB-9557-4921-AEC0-27071C85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46CD83-19A4-433D-AC49-5A51138D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078C25-09DD-4721-86E6-1D7D7EC4F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6459F7-30C3-48AB-A551-4080C10F4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6E4B0BF-9F55-4E4A-AB62-1E99F3C94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0E8E77C-E601-4B2B-91A0-8DC874F49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9392B90-4085-4AC4-8E03-01C4F26F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668BC5E-D293-4752-9C52-D824D5D7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6903B95-0155-4347-B737-97877A6D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2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963D20-7306-4E34-A474-DFFA7B79E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023955-18B7-46FD-B1E8-6D6C7465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AB3120-4456-4FE9-B310-678BFD01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AA26F6-BEAE-4E93-826F-C0D600F5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5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C2368E-4D84-4E8A-8644-B817EF01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B22F818-561A-475F-8074-E87EA765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2113D8-A2B9-4A7C-91CF-55617E04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3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20468-DF4D-498F-9EEC-7736D2DB6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40E9D8-0527-4716-BB33-3F96CCBE8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69704A-4163-4D4D-8EC2-CC21BB14F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308FEC-149B-437F-8D31-8E8EC48A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693668-6EDF-4A7F-AAEE-2CA7FABC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9159E3-A695-428C-9005-38ED4D70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7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B9F804-D3A0-406B-8185-3B6D22D28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449D8B-24FE-4F65-B0EA-1DC65A610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3751B2-0B7A-4DCA-9A28-45B01E645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A2B7D6-AF67-45A2-8959-45B0156F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BCB5E4-6F07-49A0-AE8F-2EB074E9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F74F2F6-9270-4140-9879-45DE1AF5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0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AFCC5E-7E49-4BA9-B0CE-1F89287CC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B4323C-1673-4FC2-B31C-D644DD1C1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01AFD1-BD9A-4504-8C55-81701654E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8E95CD-77E9-4834-A238-331012331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1C9442-CCE9-409D-83A3-D23E9E9AC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0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A4A13A3-1695-4F86-8B96-F4C64DAE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20C9F4-2AE6-4EE9-B24F-3F08BABDD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D581C6-99A6-4ACC-8E56-952FC20C9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BB035-E855-4B8A-9C55-87305AB93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B873A0-A75F-46A5-90C7-9C3056076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9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r>
              <a:rPr lang="bn-BD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আজকের শ্রেনিতে সবাইকে </a:t>
            </a:r>
            <a:r>
              <a:rPr lang="en-US" dirty="0">
                <a:latin typeface="Nikosh" pitchFamily="2" charset="0"/>
                <a:cs typeface="Nikosh" pitchFamily="2" charset="0"/>
              </a:rPr>
              <a:t>স্বাগতম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7B5708A-4160-4144-896D-612D731DDD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95400"/>
            <a:ext cx="7666892" cy="5562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760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4591">
        <p15:prstTrans prst="pageCurlDouble"/>
      </p:transition>
    </mc:Choice>
    <mc:Fallback xmlns="">
      <p:transition spd="slow" advTm="14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extBox 2"/>
          <p:cNvSpPr txBox="1"/>
          <p:nvPr/>
        </p:nvSpPr>
        <p:spPr>
          <a:xfrm>
            <a:off x="1809750" y="2664964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কয়েকজন সংস্কারকের অবদান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87" y="0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Rectangle 2"/>
          <p:cNvSpPr/>
          <p:nvPr/>
        </p:nvSpPr>
        <p:spPr>
          <a:xfrm>
            <a:off x="1676400" y="2098456"/>
            <a:ext cx="6324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যোদ্ধারা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ডোরিয়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যোদ্ধারা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গ্রিসের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চূড়ান্ত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গণতন্ত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পেরিক্লিসের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স্পার্টা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 স্থানীয় অধিবাসিদের কী বলা হতো?</a:t>
            </a:r>
          </a:p>
          <a:p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ভূমিদাস </a:t>
            </a: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হেলট</a:t>
            </a:r>
            <a:endPara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C72B092D-EC67-4A6A-98F2-E2649B5BF5CF}"/>
              </a:ext>
            </a:extLst>
          </p:cNvPr>
          <p:cNvSpPr txBox="1">
            <a:spLocks/>
          </p:cNvSpPr>
          <p:nvPr/>
        </p:nvSpPr>
        <p:spPr>
          <a:xfrm>
            <a:off x="3429000" y="1143000"/>
            <a:ext cx="1905000" cy="68580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51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ED4BB01D-3A06-4E2B-AEA6-041B882C1005}"/>
              </a:ext>
            </a:extLst>
          </p:cNvPr>
          <p:cNvSpPr txBox="1">
            <a:spLocks/>
          </p:cNvSpPr>
          <p:nvPr/>
        </p:nvSpPr>
        <p:spPr>
          <a:xfrm>
            <a:off x="1524000" y="987734"/>
            <a:ext cx="2438400" cy="762000"/>
          </a:xfrm>
          <a:prstGeom prst="rect">
            <a:avLst/>
          </a:prstGeom>
        </p:spPr>
        <p:txBody>
          <a:bodyPr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সোলন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B94DD7B-1B8F-4CD5-A084-9A78F9CC6244}"/>
              </a:ext>
            </a:extLst>
          </p:cNvPr>
          <p:cNvSpPr txBox="1">
            <a:spLocks/>
          </p:cNvSpPr>
          <p:nvPr/>
        </p:nvSpPr>
        <p:spPr>
          <a:xfrm>
            <a:off x="1156648" y="1841015"/>
            <a:ext cx="68580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দেশে মারাত্মক সংকটের সময় কয়েকজন সংস্কারের মধ্যে সবচেয়ে খ্যাতিমান ছিলেন অভিজাত বংশে জন্ম নেওয়া সোলন।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নতুন আইন প্রণয়ন করেন এবং গ্রিক আইনের কঠোরতা হ্রাস করেন।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ঋণ থেকে কৃষকদের মুক্ত করার আইন পাস  করেন।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তাঁর সময় অনেক অর্থনৈতিক সংস্কারও করা হয়।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ED4BB01D-3A06-4E2B-AEA6-041B882C1005}"/>
              </a:ext>
            </a:extLst>
          </p:cNvPr>
          <p:cNvSpPr txBox="1">
            <a:spLocks/>
          </p:cNvSpPr>
          <p:nvPr/>
        </p:nvSpPr>
        <p:spPr>
          <a:xfrm>
            <a:off x="1295400" y="1882254"/>
            <a:ext cx="6858000" cy="838200"/>
          </a:xfrm>
          <a:prstGeom prst="rect">
            <a:avLst/>
          </a:prstGeom>
        </p:spPr>
        <p:txBody>
          <a:bodyPr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পিসিসট্রেটাস এবং ক্লিসথেনিস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B94DD7B-1B8F-4CD5-A084-9A78F9CC6244}"/>
              </a:ext>
            </a:extLst>
          </p:cNvPr>
          <p:cNvSpPr txBox="1">
            <a:spLocks/>
          </p:cNvSpPr>
          <p:nvPr/>
        </p:nvSpPr>
        <p:spPr>
          <a:xfrm>
            <a:off x="1295400" y="2743200"/>
            <a:ext cx="6858000" cy="1524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সোলনের পর জনগণের কল্যাণে তাদের অধিকারে দেওয়ার জন্য এগিয়ে আসেন পিসিসট্রেটাস এবং ক্লিসথেনিস।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তারা জনগণের কল্যাণের জন্য অনেক আইন পাস করেন।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ED4BB01D-3A06-4E2B-AEA6-041B882C1005}"/>
              </a:ext>
            </a:extLst>
          </p:cNvPr>
          <p:cNvSpPr txBox="1">
            <a:spLocks/>
          </p:cNvSpPr>
          <p:nvPr/>
        </p:nvSpPr>
        <p:spPr>
          <a:xfrm>
            <a:off x="3428999" y="838200"/>
            <a:ext cx="2434167" cy="685800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পেরিক্লিস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B94DD7B-1B8F-4CD5-A084-9A78F9CC6244}"/>
              </a:ext>
            </a:extLst>
          </p:cNvPr>
          <p:cNvSpPr txBox="1">
            <a:spLocks/>
          </p:cNvSpPr>
          <p:nvPr/>
        </p:nvSpPr>
        <p:spPr>
          <a:xfrm>
            <a:off x="1143000" y="1524000"/>
            <a:ext cx="70104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চূড়ান্ত গণতন্ত্র প্রতিষ্ঠা হয় পেরিক্লিসের সময় । তার সময় গ্রিকসভ্যতার “স্বর্ণযুগ” বলা হয়ে থাকে।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৪৬০ খ্রিষ্টপূর্বাদ্বে ক্ষমতায় এসে তিনি ৩০ বছর রাজত্ব করেন।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নাগরিকদের সব রাজনৈতিক অধিকারের দাবি মেনে নেন।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প্রশাসন, আইন ও বিচার বিভাগে নাগরিকদের অবাধ  অংশগ্রহণের অধিকার প্রতিষ্ঠা করেন।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 মধ্য থেকে নিযুক্ত জুরি বিচারের দায়িত্ব পালন করত।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91911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" name="TextBox 3"/>
          <p:cNvSpPr txBox="1"/>
          <p:nvPr/>
        </p:nvSpPr>
        <p:spPr>
          <a:xfrm>
            <a:off x="3352800" y="1143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2050" y="22860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 সভ্যতার বিখ্যাত মনীষীদের নামের তালিকা প্রস্তুত কর । </a:t>
            </a:r>
          </a:p>
        </p:txBody>
      </p:sp>
    </p:spTree>
    <p:extLst>
      <p:ext uri="{BB962C8B-B14F-4D97-AF65-F5344CB8AC3E}">
        <p14:creationId xmlns:p14="http://schemas.microsoft.com/office/powerpoint/2010/main" val="3754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49C68-1BB2-41BE-8393-8E1D09C85C29}"/>
              </a:ext>
            </a:extLst>
          </p:cNvPr>
          <p:cNvSpPr txBox="1">
            <a:spLocks/>
          </p:cNvSpPr>
          <p:nvPr/>
        </p:nvSpPr>
        <p:spPr>
          <a:xfrm>
            <a:off x="1143000" y="2033516"/>
            <a:ext cx="6827293" cy="246228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সভ্যতায় গ্রিসের অবদান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0862B3E9-520C-4A97-A7F3-355D374A5540}"/>
              </a:ext>
            </a:extLst>
          </p:cNvPr>
          <p:cNvSpPr txBox="1">
            <a:spLocks/>
          </p:cNvSpPr>
          <p:nvPr/>
        </p:nvSpPr>
        <p:spPr>
          <a:xfrm>
            <a:off x="1219200" y="1219199"/>
            <a:ext cx="6629400" cy="609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শিক্ষাঃ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18D6E24B-E23D-400D-BA9C-FFF658C3925E}"/>
              </a:ext>
            </a:extLst>
          </p:cNvPr>
          <p:cNvSpPr txBox="1">
            <a:spLocks/>
          </p:cNvSpPr>
          <p:nvPr/>
        </p:nvSpPr>
        <p:spPr>
          <a:xfrm>
            <a:off x="1371600" y="1828800"/>
            <a:ext cx="69342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শিক্ষার মূল উদ্দশ্য ছিল আনুগত্য ও শৃংঙ্খলা শিক্ষা দেওয়া।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 গ্রিসবাসীর ছেলেরা সাত বছর বয়স থেকে পাঠশালায় যাওয়া-আসা করত।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ধনী ব্যক্তিদের ছেলেদের ১৮ বছর পর্যন্ত লেখাপড়া করতে হতো।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 আর কৃষকদের ছেলেরা প্রাথমিক শিক্ষা পেত।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দাসদের সন্তানদের জন্য বিদ্যালয়ে যাওয়া নিষিদ্ধ ছিল।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0862B3E9-520C-4A97-A7F3-355D374A5540}"/>
              </a:ext>
            </a:extLst>
          </p:cNvPr>
          <p:cNvSpPr txBox="1">
            <a:spLocks/>
          </p:cNvSpPr>
          <p:nvPr/>
        </p:nvSpPr>
        <p:spPr>
          <a:xfrm>
            <a:off x="3429000" y="914400"/>
            <a:ext cx="1828800" cy="6095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সাহিত্যঃ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18D6E24B-E23D-400D-BA9C-FFF658C3925E}"/>
              </a:ext>
            </a:extLst>
          </p:cNvPr>
          <p:cNvSpPr txBox="1">
            <a:spLocks/>
          </p:cNvSpPr>
          <p:nvPr/>
        </p:nvSpPr>
        <p:spPr>
          <a:xfrm>
            <a:off x="1143000" y="1371600"/>
            <a:ext cx="7239000" cy="487680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হোমার ‘ইলিয়াড’ ও ‘ওডিসি’ মহাকাব্য রচনা করেছিলেন।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বিয়োদান্ত নাটক রচনায় গ্রিকরা বিশেষ পারদর্শী ছিল। এসকাইলাসকে এই ধরনের নাটকের জনক বলা হয়।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 রচিত নাটকের নাম ‘প্রমিথিউস বাউন্ড’।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গ্রিসের শ্রেষ্ঠ নাট্যকার ছিলেন সোফোক্লিস।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একশ’টিরও বেশি নাটক রচনা করেন। তার বিখ্যাত নাটকের মধ্যে রাজা ইডিপাস, আন্তিগোনে ও ইলেকট্রা অন্যতম।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ইতিহাসের জনক হেরোডটাস 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বিজ্ঞানসম্মত ইতিহাসের জনক থুকিডাইডিস।</a:t>
            </a:r>
          </a:p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8" y="152400"/>
            <a:ext cx="3418292" cy="5943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6096000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 জনক হেরোডটাস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04800"/>
            <a:ext cx="3657600" cy="5486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95131" y="6132394"/>
            <a:ext cx="3174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বিজ্ঞানসম্মত ইতিহাসের জনক থুকিডাইডিস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-94166"/>
            <a:ext cx="9220200" cy="688618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5195" y="76200"/>
            <a:ext cx="8937913" cy="65532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8074" y="1280312"/>
            <a:ext cx="8291652" cy="28278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7030A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48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জয়দেব </a:t>
            </a:r>
            <a:r>
              <a:rPr lang="bn-BD" sz="4800" dirty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কুমার মন্ডল</a:t>
            </a:r>
            <a:endParaRPr lang="bn-IN" sz="4800" dirty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28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সহকারী শিক্ষক(</a:t>
            </a:r>
            <a:r>
              <a:rPr lang="en-US" sz="2800" dirty="0" err="1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IN" sz="28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lang="bn-BD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পৈকখালী </a:t>
            </a:r>
            <a:r>
              <a:rPr lang="bn-BD" sz="2400" dirty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হাজী এস এন জামান মাধ্যমিক বিদ্যালয়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BD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ভাণ্ডা</a:t>
            </a:r>
            <a:r>
              <a:rPr lang="bn-BD" sz="2400" dirty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রিয়া, পিরোজপুর</a:t>
            </a:r>
            <a:r>
              <a:rPr lang="bn-IN" sz="2400" dirty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smtClean="0">
                <a:ln w="11430"/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	                   E-mail-joyshinha@gmail.com</a:t>
            </a:r>
            <a:endParaRPr lang="en-US" sz="2400" b="1" dirty="0">
              <a:ln w="11430"/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Mobile</a:t>
            </a:r>
            <a:r>
              <a:rPr lang="en-US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01775902929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8074" y="4278522"/>
            <a:ext cx="8264607" cy="21605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7030A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বাংলাদেশের ইতিহাস ও বিশ্বসভ্যতা</a:t>
            </a:r>
          </a:p>
          <a:p>
            <a:pPr algn="ctr"/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</a:t>
            </a:r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 </a:t>
            </a:r>
            <a:endParaRPr lang="bn-IN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8" y="4299661"/>
            <a:ext cx="1744518" cy="20329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10-Point Star 6"/>
          <p:cNvSpPr/>
          <p:nvPr/>
        </p:nvSpPr>
        <p:spPr>
          <a:xfrm>
            <a:off x="2946780" y="267705"/>
            <a:ext cx="2963977" cy="821102"/>
          </a:xfrm>
          <a:prstGeom prst="star10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E:\joy\DSC_6797ggggggg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780" y="1408654"/>
            <a:ext cx="2286000" cy="25500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739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"/>
    </mc:Choice>
    <mc:Fallback xmlns="">
      <p:transition spd="slow" advTm="95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0862B3E9-520C-4A97-A7F3-355D374A5540}"/>
              </a:ext>
            </a:extLst>
          </p:cNvPr>
          <p:cNvSpPr txBox="1">
            <a:spLocks/>
          </p:cNvSpPr>
          <p:nvPr/>
        </p:nvSpPr>
        <p:spPr>
          <a:xfrm>
            <a:off x="1676400" y="910166"/>
            <a:ext cx="990600" cy="6095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ধর্মঃ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18D6E24B-E23D-400D-BA9C-FFF658C3925E}"/>
              </a:ext>
            </a:extLst>
          </p:cNvPr>
          <p:cNvSpPr txBox="1">
            <a:spLocks/>
          </p:cNvSpPr>
          <p:nvPr/>
        </p:nvSpPr>
        <p:spPr>
          <a:xfrm>
            <a:off x="933450" y="1537962"/>
            <a:ext cx="7391400" cy="441959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গ্রিকদের বারোটি দেব-দেবী ছিল। তারা বীরযোদ্ধাদের পূজা করত।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বারোজনের মধ্যে চার জন ছিল শ্রেষ্ঠ।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জিউস ছিল দেবতাদের রাজা।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অ্যাপোলো ছিল সূর্য দেবতা।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পোসিডন ছিল সাগরের দেবতা।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এথেনা ছিল জ্ঞানের দেবী।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নির্দেশে পুরোহিতরা ধর্মীয় দায়িত্ব পালন করতেন।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ডেলাস দ্বিপে অবস্থিত ডেলফির মন্দিরে অ্যাপোলো দেবতার পূজা করত।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795BE8-8F2B-4D72-9EF7-4942E2FC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দেবতাঃ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D2A9EAD-5717-456D-96FA-6C1B7B632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00200"/>
            <a:ext cx="6781800" cy="4587874"/>
          </a:xfrm>
        </p:spPr>
      </p:pic>
    </p:spTree>
    <p:extLst>
      <p:ext uri="{BB962C8B-B14F-4D97-AF65-F5344CB8AC3E}">
        <p14:creationId xmlns:p14="http://schemas.microsoft.com/office/powerpoint/2010/main" val="261845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0862B3E9-520C-4A97-A7F3-355D374A5540}"/>
              </a:ext>
            </a:extLst>
          </p:cNvPr>
          <p:cNvSpPr txBox="1">
            <a:spLocks/>
          </p:cNvSpPr>
          <p:nvPr/>
        </p:nvSpPr>
        <p:spPr>
          <a:xfrm>
            <a:off x="3352800" y="914400"/>
            <a:ext cx="1371600" cy="6095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দর্শনঃ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18D6E24B-E23D-400D-BA9C-FFF658C3925E}"/>
              </a:ext>
            </a:extLst>
          </p:cNvPr>
          <p:cNvSpPr txBox="1">
            <a:spLocks/>
          </p:cNvSpPr>
          <p:nvPr/>
        </p:nvSpPr>
        <p:spPr>
          <a:xfrm>
            <a:off x="838200" y="1524000"/>
            <a:ext cx="7620000" cy="457200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থালেস ছিলেন গ্রিসের প্রথম দিকের দার্শনিক। তিনিই প্রথম সূর্যগ্রহণের প্রাকৃতিক কারণ ব্যাখ্যা করেন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যুক্তিবাদী দার্শনিকদের বলা হতো  সফিস্ট। তারা বিশ্বাস করত-চূড়ান্ত সত্য বলে কিছু নেই। পেরিক্লিস তাদের অনুসারি ছিলেন।সক্রেটিস ছিলেন দার্শনিকদের মধ্যে সবচেয়ে খ্যাতিমান।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 শিক্ষার মূল দিক ছিল আদর্শ রাষ্ট্র ও সৎ নাগরিক গড়ে তোলা। অন্যায় শাসনের প্রতিবাদ করার শিক্ষাও তিনি দেন।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সক্রেটিসের শিষ্য প্লেটো এবং প্লেটোর শিষ্য অ্যারিস্টটলও  একজন বড় দার্শনিক ছিলেন।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B9DDE3-B4E2-49FA-ACC0-50E7F6608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1"/>
            <a:ext cx="2743200" cy="609599"/>
          </a:xfrm>
        </p:spPr>
        <p:txBody>
          <a:bodyPr>
            <a:normAutofit fontScale="90000"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দার্শনিক-সক্রেটিস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2259BBA-D05D-471D-9F1F-B3CFFE1B3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3048000" cy="556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8B7F06A-E474-44D1-A2CF-5052B6825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403" y="1057701"/>
            <a:ext cx="3032078" cy="556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9DAD75F-8EE8-44C9-AD72-D1B3E20C3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187923"/>
            <a:ext cx="3011606" cy="54755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57600" y="486918"/>
            <a:ext cx="2127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দার্শনিক-প্লেটো 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157350-8FEE-49E5-AF5E-865BA029336A}"/>
              </a:ext>
            </a:extLst>
          </p:cNvPr>
          <p:cNvSpPr/>
          <p:nvPr/>
        </p:nvSpPr>
        <p:spPr>
          <a:xfrm>
            <a:off x="6394705" y="152401"/>
            <a:ext cx="2590800" cy="914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6462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0862B3E9-520C-4A97-A7F3-355D374A5540}"/>
              </a:ext>
            </a:extLst>
          </p:cNvPr>
          <p:cNvSpPr txBox="1">
            <a:spLocks/>
          </p:cNvSpPr>
          <p:nvPr/>
        </p:nvSpPr>
        <p:spPr>
          <a:xfrm>
            <a:off x="3581400" y="914400"/>
            <a:ext cx="2069592" cy="6095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বিজ্ঞানঃ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18D6E24B-E23D-400D-BA9C-FFF658C3925E}"/>
              </a:ext>
            </a:extLst>
          </p:cNvPr>
          <p:cNvSpPr txBox="1">
            <a:spLocks/>
          </p:cNvSpPr>
          <p:nvPr/>
        </p:nvSpPr>
        <p:spPr>
          <a:xfrm>
            <a:off x="838200" y="1523999"/>
            <a:ext cx="7391400" cy="4419599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৬০০ খ্রিষ্টপূর্বাদ্বে পৃথিবীর মানচিত্র প্রথম অঙ্কন করেন গ্রিক বিজ্ঞানীরা।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তারাই প্রথম প্রমান করেন যে, পৃথিবী একটি গ্রহ এবং তা নিজ কক্ষপথে আবর্তিত হয়।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 জ্যোতিবির্দরা সূর্য ও চন্দ্রগ্রহনের কারন নির্ণয় করতে সক্ষম হন।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্যুৎ জিউসের ক্রো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য়,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ৃতিক কারণ তারাই প্রথম আবি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ন।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 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িদ পিথাগোরাস ও চিকি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িজ্ঞানী হিপোক্রেটসের যথে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 খ্যাতি 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247" y="37323"/>
            <a:ext cx="6705600" cy="68206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8433" y="3010228"/>
            <a:ext cx="1952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িদ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06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ED4BB01D-3A06-4E2B-AEA6-041B882C1005}"/>
              </a:ext>
            </a:extLst>
          </p:cNvPr>
          <p:cNvSpPr txBox="1">
            <a:spLocks/>
          </p:cNvSpPr>
          <p:nvPr/>
        </p:nvSpPr>
        <p:spPr>
          <a:xfrm>
            <a:off x="2590800" y="914400"/>
            <a:ext cx="3352800" cy="990599"/>
          </a:xfrm>
          <a:prstGeom prst="rect">
            <a:avLst/>
          </a:prstGeom>
        </p:spPr>
        <p:txBody>
          <a:bodyPr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স্থাপত্য ও ভাস্কর</a:t>
            </a:r>
            <a:r>
              <a:rPr lang="as-IN" smtClean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B94DD7B-1B8F-4CD5-A084-9A78F9CC6244}"/>
              </a:ext>
            </a:extLst>
          </p:cNvPr>
          <p:cNvSpPr txBox="1">
            <a:spLocks/>
          </p:cNvSpPr>
          <p:nvPr/>
        </p:nvSpPr>
        <p:spPr>
          <a:xfrm>
            <a:off x="1143000" y="2057399"/>
            <a:ext cx="6858000" cy="2971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 ভাস্কর্য পৃথিবীর শিল্পকলার ইতিহাসে এক </a:t>
            </a: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স্বর্ণযুগের জন্ম দিয়েছিল।</a:t>
            </a:r>
            <a:endParaRPr lang="en-US" sz="320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বড় বড় স্তম্ভের উপর প্রাসাদ তৈরি করত।প্রাসাদের স্তম্ভগুলো থাকত অপূর্ব কারুকার্যখচিত।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পার্থেনন মন্দির অন্যতম নিদর্শন।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smtClean="0">
                <a:latin typeface="NikoshBAN" panose="02000000000000000000" pitchFamily="2" charset="0"/>
                <a:cs typeface="NikoshBAN" panose="02000000000000000000" pitchFamily="2" charset="0"/>
              </a:rPr>
              <a:t>সে যুগের প্রখ্যাত ভাস্কর্য শিল্পী ছিলেন মাইরন, ফিদিয়াস ও প্রাকসিটেলেস।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914400"/>
            <a:ext cx="2124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পার্থেনন মন্দির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05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ED4BB01D-3A06-4E2B-AEA6-041B882C1005}"/>
              </a:ext>
            </a:extLst>
          </p:cNvPr>
          <p:cNvSpPr txBox="1">
            <a:spLocks/>
          </p:cNvSpPr>
          <p:nvPr/>
        </p:nvSpPr>
        <p:spPr>
          <a:xfrm>
            <a:off x="3200400" y="762000"/>
            <a:ext cx="2057400" cy="990599"/>
          </a:xfrm>
          <a:prstGeom prst="rect">
            <a:avLst/>
          </a:prstGeom>
        </p:spPr>
        <p:txBody>
          <a:bodyPr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খেলাধুলা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B94DD7B-1B8F-4CD5-A084-9A78F9CC6244}"/>
              </a:ext>
            </a:extLst>
          </p:cNvPr>
          <p:cNvSpPr txBox="1">
            <a:spLocks/>
          </p:cNvSpPr>
          <p:nvPr/>
        </p:nvSpPr>
        <p:spPr>
          <a:xfrm>
            <a:off x="838200" y="1524000"/>
            <a:ext cx="7315200" cy="424786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তাদের খেলার হাতেখড়ি হতো।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ক্রীড়া প্রতিযোগিতার মধ্যে সবচেয়ে বিখ্যাত ছিল দেবতা জিউসের সম্মানে অনুষ্ঠিত প্রতিযোগিতা।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অলিম্পিক ক্রীড়া প্রতিযোগিতায় গ্রিসের শ্রেষ্ঠ ক্রীড়াবিদরা অংশ নিত।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এতে দৌড়ঝাঁপ, মল্লযুদ্ধ, চাকা নিক্ষেপ, বর্শা ছোড়া, মুষ্টিযুদ্ধ ইত্যাদি বিষয় প্রতিযোগিতার ব্যবস্থা থাকত।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বিজয়ীদের জলপাই গাছের ডাল-পালার পাতায় তৈরি মালা দিয়ে পুরস্কৃত করা হতো।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চার বছর পর পর এই খেলা অনুষ্ঠিত হতো।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5888"/>
            <a:ext cx="8762999" cy="664841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DB5F94F0-C4B5-48DB-8125-1CF6E72A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1885950" cy="930273"/>
          </a:xfrm>
        </p:spPr>
        <p:txBody>
          <a:bodyPr>
            <a:norm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বর্শা ছোড়াঃ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21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539C84-2EB8-4A2E-8840-7886C2826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25439"/>
            <a:ext cx="6858000" cy="893761"/>
          </a:xfrm>
        </p:spPr>
        <p:txBody>
          <a:bodyPr/>
          <a:lstStyle/>
          <a:p>
            <a:pPr algn="l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কিছু ছবি দেখি...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C8B7EC-443F-4B8A-917F-13547D7A3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858000" cy="4648200"/>
          </a:xfrm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277E206-1C58-42A0-B5AA-EC4503C741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858000" cy="4648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FE1AE0-1A09-45A9-90CC-19C205D16DDC}"/>
              </a:ext>
            </a:extLst>
          </p:cNvPr>
          <p:cNvSpPr/>
          <p:nvPr/>
        </p:nvSpPr>
        <p:spPr>
          <a:xfrm>
            <a:off x="1143000" y="1524000"/>
            <a:ext cx="2133600" cy="7413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পার্থেনন মন্দির </a:t>
            </a:r>
            <a:endParaRPr lang="en-US" sz="3200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016">
        <p:fade/>
      </p:transition>
    </mc:Choice>
    <mc:Fallback xmlns="">
      <p:transition spd="med" advTm="801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EA36D0-BC99-48BC-B1E8-EB45361B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6"/>
            <a:ext cx="8915400" cy="1325563"/>
          </a:xfrm>
        </p:spPr>
        <p:txBody>
          <a:bodyPr>
            <a:norm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কুস্তি খেলাঃ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8321957-099E-4E96-93DE-16C560D16C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90689"/>
            <a:ext cx="3505200" cy="5091111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302374D-0AA3-4F6D-8C7D-37EB0F69D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782" y="1690689"/>
            <a:ext cx="3733800" cy="509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0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B08DB4E3-878E-4B8D-9A6E-D86CBA5F328C}"/>
              </a:ext>
            </a:extLst>
          </p:cNvPr>
          <p:cNvSpPr txBox="1">
            <a:spLocks/>
          </p:cNvSpPr>
          <p:nvPr/>
        </p:nvSpPr>
        <p:spPr>
          <a:xfrm>
            <a:off x="3352800" y="381000"/>
            <a:ext cx="2438400" cy="8381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44EEFE14-E481-4813-9664-4F67CCF244B8}"/>
              </a:ext>
            </a:extLst>
          </p:cNvPr>
          <p:cNvSpPr txBox="1">
            <a:spLocks/>
          </p:cNvSpPr>
          <p:nvPr/>
        </p:nvSpPr>
        <p:spPr>
          <a:xfrm>
            <a:off x="1371600" y="1212375"/>
            <a:ext cx="70866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গ্রিসের শ্রেষ্ঠ নাট্যকার কে ছিলেন?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সোফোক্লিস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 সম্মত ইতিহাসের জনক কে?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থুকিডাইডেস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গ্রীকদের কতগুলি দেব-দেবী ছিল?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বারোটি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ডেলফির মন্দিরে কোন দেবতার পূজা করা হতো?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অ্যাপোলো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হোমারের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মহাকাব্য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ইলিয়াড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ওডিসি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5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D7034EED-E934-4850-9528-78216C50F509}"/>
              </a:ext>
            </a:extLst>
          </p:cNvPr>
          <p:cNvSpPr txBox="1">
            <a:spLocks/>
          </p:cNvSpPr>
          <p:nvPr/>
        </p:nvSpPr>
        <p:spPr>
          <a:xfrm>
            <a:off x="1323994" y="1050925"/>
            <a:ext cx="7826829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40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A8410CB7-16E5-4F3A-97E6-B0C8396B73FB}"/>
              </a:ext>
            </a:extLst>
          </p:cNvPr>
          <p:cNvSpPr txBox="1">
            <a:spLocks/>
          </p:cNvSpPr>
          <p:nvPr/>
        </p:nvSpPr>
        <p:spPr>
          <a:xfrm>
            <a:off x="685800" y="2819400"/>
            <a:ext cx="8026874" cy="25146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 panose="020B0604020202020204" pitchFamily="34" charset="0"/>
              <a:buNone/>
            </a:pPr>
            <a:r>
              <a:rPr lang="bn-IN" sz="5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শিক্ষা ও বিজ্ঞানে গ্রিকদের অবদান মূল্যায়ন কর। </a:t>
            </a:r>
            <a:endParaRPr lang="en-US" sz="57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1AF7048-7F5B-4A45-9220-F58DCD75B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DFF3736-C32E-4C7C-AE40-E04DE7603EA5}"/>
              </a:ext>
            </a:extLst>
          </p:cNvPr>
          <p:cNvSpPr txBox="1"/>
          <p:nvPr/>
        </p:nvSpPr>
        <p:spPr>
          <a:xfrm>
            <a:off x="3427863" y="31242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25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1BCCCE-0791-4B87-B007-4D168AEDA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8601"/>
            <a:ext cx="6858000" cy="1066799"/>
          </a:xfrm>
        </p:spPr>
        <p:txBody>
          <a:bodyPr/>
          <a:lstStyle/>
          <a:p>
            <a:pPr algn="l"/>
            <a:r>
              <a:rPr lang="bn-IN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দেবতাঃ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6CDCC10-39BB-4681-A889-3115544EF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839200" cy="52831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2E864C8-1095-4C52-937E-B58E71256E12}"/>
              </a:ext>
            </a:extLst>
          </p:cNvPr>
          <p:cNvSpPr/>
          <p:nvPr/>
        </p:nvSpPr>
        <p:spPr>
          <a:xfrm>
            <a:off x="381000" y="1524000"/>
            <a:ext cx="2133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অ্যাপোলো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0084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2DAE3D-F9F7-4EAB-8F10-8B8035BF9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04801"/>
            <a:ext cx="6858000" cy="914399"/>
          </a:xfrm>
        </p:spPr>
        <p:txBody>
          <a:bodyPr anchor="t"/>
          <a:lstStyle/>
          <a:p>
            <a:pPr algn="l"/>
            <a:r>
              <a:rPr lang="bn-IN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 বিজ্ঞানীঃ 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A6EA634-F05F-47DA-BAC9-92C098CDE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5" y="1657066"/>
            <a:ext cx="8763000" cy="5105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DDAD16F-BB10-4D45-B0B2-DC83889ACC79}"/>
              </a:ext>
            </a:extLst>
          </p:cNvPr>
          <p:cNvSpPr/>
          <p:nvPr/>
        </p:nvSpPr>
        <p:spPr>
          <a:xfrm>
            <a:off x="150125" y="1676400"/>
            <a:ext cx="2288275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হিপোক্রেটস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44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39511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E62C209-3967-490D-8066-DEF57E90A005}"/>
              </a:ext>
            </a:extLst>
          </p:cNvPr>
          <p:cNvSpPr txBox="1"/>
          <p:nvPr/>
        </p:nvSpPr>
        <p:spPr>
          <a:xfrm>
            <a:off x="1828800" y="30480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গ্রিক সভ্যতা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60426CE-4597-4CB8-AEBF-2868485D247F}"/>
              </a:ext>
            </a:extLst>
          </p:cNvPr>
          <p:cNvSpPr/>
          <p:nvPr/>
        </p:nvSpPr>
        <p:spPr>
          <a:xfrm>
            <a:off x="1143000" y="990600"/>
            <a:ext cx="6477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as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</a:p>
        </p:txBody>
      </p:sp>
    </p:spTree>
    <p:extLst>
      <p:ext uri="{BB962C8B-B14F-4D97-AF65-F5344CB8AC3E}">
        <p14:creationId xmlns:p14="http://schemas.microsoft.com/office/powerpoint/2010/main" val="4076647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39511"/>
            <a:ext cx="92202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xmlns="" id="{3C89AF1C-7662-4D5B-805E-F6244D8011B0}"/>
              </a:ext>
            </a:extLst>
          </p:cNvPr>
          <p:cNvSpPr txBox="1">
            <a:spLocks/>
          </p:cNvSpPr>
          <p:nvPr/>
        </p:nvSpPr>
        <p:spPr bwMode="auto">
          <a:xfrm>
            <a:off x="1106311" y="762000"/>
            <a:ext cx="6858000" cy="935037"/>
          </a:xfrm>
          <a:prstGeom prst="downArrowCallout">
            <a:avLst>
              <a:gd name="adj1" fmla="val 49060"/>
              <a:gd name="adj2" fmla="val 31015"/>
              <a:gd name="adj3" fmla="val 22431"/>
              <a:gd name="adj4" fmla="val 67553"/>
            </a:avLst>
          </a:prstGeom>
          <a:solidFill>
            <a:schemeClr val="bg1"/>
          </a:solidFill>
          <a:ln w="38100" cap="flat" cmpd="sng" algn="ctr">
            <a:solidFill>
              <a:srgbClr val="7030A0"/>
            </a:solidFill>
            <a:prstDash val="solid"/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400" b="1" dirty="0" err="1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n w="1143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xmlns="" id="{A7072A2C-C56A-45AA-B7BC-9A1871464491}"/>
              </a:ext>
            </a:extLst>
          </p:cNvPr>
          <p:cNvSpPr txBox="1">
            <a:spLocks/>
          </p:cNvSpPr>
          <p:nvPr/>
        </p:nvSpPr>
        <p:spPr>
          <a:xfrm>
            <a:off x="876300" y="1701752"/>
            <a:ext cx="7429500" cy="4094163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7030A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>
            <a:defPPr>
              <a:defRPr lang="en-US"/>
            </a:defPPr>
            <a:lvl1pPr marL="0" indent="-171450" algn="l" defTabSz="9144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-171450" algn="l" defTabSz="9144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ক্ষার্থীরা-</a:t>
            </a: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গ্রিসের স্পার্টা ও এথেন্সের নগর রাষ্ট্র সম্পর্কে জানতে ও বলতে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গ্রিসের সংস্কারকদের নাম ও অবদান সম্পর্কে জানতে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গ্রিসের শিক্ষা,বিজ্ঞান,সাহিত্য, ধর্ম ও দেবতাদের সম্পর্কে জানতে ও বলতে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endParaRPr lang="bn-IN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  <a:defRPr/>
            </a:pP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2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0862B3E9-520C-4A97-A7F3-355D374A5540}"/>
              </a:ext>
            </a:extLst>
          </p:cNvPr>
          <p:cNvSpPr txBox="1">
            <a:spLocks/>
          </p:cNvSpPr>
          <p:nvPr/>
        </p:nvSpPr>
        <p:spPr>
          <a:xfrm>
            <a:off x="1247775" y="1143001"/>
            <a:ext cx="5901102" cy="60959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সামরিক নগর রাষ্ট্র – স্পার্টা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18D6E24B-E23D-400D-BA9C-FFF658C3925E}"/>
              </a:ext>
            </a:extLst>
          </p:cNvPr>
          <p:cNvSpPr txBox="1">
            <a:spLocks/>
          </p:cNvSpPr>
          <p:nvPr/>
        </p:nvSpPr>
        <p:spPr>
          <a:xfrm>
            <a:off x="914400" y="1752600"/>
            <a:ext cx="7486650" cy="4072467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স্পার্টা একটি নগর রাষ্ট্র।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মানুষের মানবিক উন্নতির দিকে নজর না দিয়ে সামরিক শক্তি সঞ্চয়ের দিকে তাদের দৃষ্টি ছিল বেশি।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৮০০ খ্রিষ্টপূর্বাদ্বে দীর্ঘ যুদ্ধের পর ডোরিয় যোদ্ধারা স্পার্টা দখল করতে সক্ষম হয়েছিল।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পরাজিত স্থানীয় অধিবাসিদের ভূমিদাস বা হেলট বলা হতো।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সামরিক দিকে অত্যাধিক মনোযোগ দেওয়ার কারনে সামাজিক, রাজনৈতিক।অর্থনৈতিক এবং সাংস্কৃতিক ক্ষেত্রে তারা ছিল অনগ্রসর।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E70003-BB8B-4EC2-9E2B-3C67749AE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64615"/>
            <a:ext cx="8801100" cy="704991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ED4BB01D-3A06-4E2B-AEA6-041B882C1005}"/>
              </a:ext>
            </a:extLst>
          </p:cNvPr>
          <p:cNvSpPr txBox="1">
            <a:spLocks/>
          </p:cNvSpPr>
          <p:nvPr/>
        </p:nvSpPr>
        <p:spPr>
          <a:xfrm>
            <a:off x="1600199" y="1219200"/>
            <a:ext cx="6858001" cy="990599"/>
          </a:xfrm>
          <a:prstGeom prst="rect">
            <a:avLst/>
          </a:prstGeom>
        </p:spPr>
        <p:txBody>
          <a:bodyPr anchor="t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নগররাষ্ট্র-এথেন্স </a:t>
            </a: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3B94DD7B-1B8F-4CD5-A084-9A78F9CC6244}"/>
              </a:ext>
            </a:extLst>
          </p:cNvPr>
          <p:cNvSpPr txBox="1">
            <a:spLocks/>
          </p:cNvSpPr>
          <p:nvPr/>
        </p:nvSpPr>
        <p:spPr>
          <a:xfrm>
            <a:off x="1447800" y="2057400"/>
            <a:ext cx="6781800" cy="4191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গ্রিসে প্রথম গণতন্ত্রের সূচনা হয়।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তবে প্রথম দিকে এথেন্স ছিল রাজতন্ত্র।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আগে অভিজাত পরিবারের সন্তান অভিজাত বলে গণ্য হতো।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 সপ্তম খ্রিষ্টপূর্বাদ্বের মাঝামাঝি সময়ে রাষ্ট্রব্যবস্থায় এক পরিবর্তন আসে।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 মানদন্ডে অভিজাত হিসেবে স্বীকৃতি দেওয়া হলো।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795</TotalTime>
  <Words>969</Words>
  <Application>Microsoft Office PowerPoint</Application>
  <PresentationFormat>On-screen Show (4:3)</PresentationFormat>
  <Paragraphs>139</Paragraphs>
  <Slides>33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Nikosh</vt:lpstr>
      <vt:lpstr>NikoshBAN</vt:lpstr>
      <vt:lpstr>Wingdings</vt:lpstr>
      <vt:lpstr>Office Theme</vt:lpstr>
      <vt:lpstr>1_Office Theme</vt:lpstr>
      <vt:lpstr>আজকের শ্রেনিতে সবাইকে স্বাগতম </vt:lpstr>
      <vt:lpstr>PowerPoint Presentation</vt:lpstr>
      <vt:lpstr>চলো কিছু ছবি দেখি... </vt:lpstr>
      <vt:lpstr>সূর্য দেবতাঃ</vt:lpstr>
      <vt:lpstr>চিকিৎসা বিজ্ঞানীঃ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বিভিন্ন দেবতাঃ  </vt:lpstr>
      <vt:lpstr>PowerPoint Presentation</vt:lpstr>
      <vt:lpstr>দার্শনিক-সক্রেটিস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বর্শা ছোড়াঃ </vt:lpstr>
      <vt:lpstr>কুস্তি খেলাঃ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FixIT</dc:creator>
  <cp:lastModifiedBy>Joydeb</cp:lastModifiedBy>
  <cp:revision>164</cp:revision>
  <dcterms:created xsi:type="dcterms:W3CDTF">2006-08-16T00:00:00Z</dcterms:created>
  <dcterms:modified xsi:type="dcterms:W3CDTF">2021-04-24T05:37:37Z</dcterms:modified>
</cp:coreProperties>
</file>