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9" r:id="rId2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8" y="3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FE870-E4C4-4940-884A-82C34D8907AB}" type="datetimeFigureOut">
              <a:rPr lang="en-US" smtClean="0"/>
              <a:pPr/>
              <a:t>4/24/2021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20F03-3776-4410-96CD-FCDC1E6721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20F03-3776-4410-96CD-FCDC1E6721E3}" type="slidenum">
              <a:rPr lang="en-US" smtClean="0"/>
              <a:pPr/>
              <a:t>13</a:t>
            </a:fld>
            <a:endParaRPr lang="en-US"/>
          </a:p>
        </p:txBody>
      </p:sp>
    </p:spTree>
    <p:extLst>
      <p:ext uri="{BB962C8B-B14F-4D97-AF65-F5344CB8AC3E}">
        <p14:creationId xmlns:p14="http://schemas.microsoft.com/office/powerpoint/2010/main" val="94843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09440" y="1371600"/>
            <a:ext cx="10442965"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09440" y="3228536"/>
            <a:ext cx="10447019"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B5CD757-03A4-4F11-95E9-77A66AE13224}" type="datetime1">
              <a:rPr lang="en-US" smtClean="0"/>
              <a:pPr/>
              <a:t>4/24/2021</a:t>
            </a:fld>
            <a:endParaRPr lang="en-US"/>
          </a:p>
        </p:txBody>
      </p:sp>
      <p:sp>
        <p:nvSpPr>
          <p:cNvPr id="19" name="Footer Placeholder 18"/>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8D23AC-14B7-4536-8E8A-10D382A4D418}" type="datetime1">
              <a:rPr lang="en-US" smtClean="0"/>
              <a:pPr/>
              <a:t>4/24/2021</a:t>
            </a:fld>
            <a:endParaRPr lang="en-US"/>
          </a:p>
        </p:txBody>
      </p:sp>
      <p:sp>
        <p:nvSpPr>
          <p:cNvPr id="5" name="Footer Placeholder 4"/>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914402"/>
            <a:ext cx="2736414"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8092" y="914402"/>
            <a:ext cx="8006543"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56FE4A-9C2D-4F7E-A74B-3AE6FA554DC4}" type="datetime1">
              <a:rPr lang="en-US" smtClean="0"/>
              <a:pPr/>
              <a:t>4/24/2021</a:t>
            </a:fld>
            <a:endParaRPr lang="en-US"/>
          </a:p>
        </p:txBody>
      </p:sp>
      <p:sp>
        <p:nvSpPr>
          <p:cNvPr id="5" name="Footer Placeholder 4"/>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68561B-32AE-49B7-994D-48058F827523}" type="datetime1">
              <a:rPr lang="en-US" smtClean="0"/>
              <a:pPr/>
              <a:t>4/24/2021</a:t>
            </a:fld>
            <a:endParaRPr lang="en-US"/>
          </a:p>
        </p:txBody>
      </p:sp>
      <p:sp>
        <p:nvSpPr>
          <p:cNvPr id="5" name="Footer Placeholder 4"/>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5387" y="1316736"/>
            <a:ext cx="10337562"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5387" y="2704664"/>
            <a:ext cx="10337562"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8213863-1330-4C9C-ABDE-22C5A6CD52A3}" type="datetime1">
              <a:rPr lang="en-US" smtClean="0"/>
              <a:pPr/>
              <a:t>4/24/2021</a:t>
            </a:fld>
            <a:endParaRPr lang="en-US"/>
          </a:p>
        </p:txBody>
      </p:sp>
      <p:sp>
        <p:nvSpPr>
          <p:cNvPr id="5" name="Footer Placeholder 4"/>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704088"/>
            <a:ext cx="10945654" cy="1143000"/>
          </a:xfrm>
        </p:spPr>
        <p:txBody>
          <a:bodyPr/>
          <a:lstStyle/>
          <a:p>
            <a:r>
              <a:rPr kumimoji="0" lang="en-US"/>
              <a:t>Click to edit Master title style</a:t>
            </a:r>
          </a:p>
        </p:txBody>
      </p:sp>
      <p:sp>
        <p:nvSpPr>
          <p:cNvPr id="3" name="Content Placeholder 2"/>
          <p:cNvSpPr>
            <a:spLocks noGrp="1"/>
          </p:cNvSpPr>
          <p:nvPr>
            <p:ph sz="half" idx="1"/>
          </p:nvPr>
        </p:nvSpPr>
        <p:spPr>
          <a:xfrm>
            <a:off x="608092" y="1920085"/>
            <a:ext cx="537147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82268" y="1920085"/>
            <a:ext cx="537147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EDC179-535F-42FA-85B5-D8E43B28D377}" type="datetime1">
              <a:rPr lang="en-US" smtClean="0"/>
              <a:pPr/>
              <a:t>4/24/2021</a:t>
            </a:fld>
            <a:endParaRPr lang="en-US"/>
          </a:p>
        </p:txBody>
      </p:sp>
      <p:sp>
        <p:nvSpPr>
          <p:cNvPr id="6" name="Footer Placeholder 5"/>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704088"/>
            <a:ext cx="10945654"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8092" y="1855248"/>
            <a:ext cx="5373591"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78046" y="1859758"/>
            <a:ext cx="537570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8092" y="2514600"/>
            <a:ext cx="537359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78046" y="2514600"/>
            <a:ext cx="537570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66ACAA-1C2D-4516-8EA3-FB23F94A473C}" type="datetime1">
              <a:rPr lang="en-US" smtClean="0"/>
              <a:pPr/>
              <a:t>4/24/2021</a:t>
            </a:fld>
            <a:endParaRPr lang="en-US"/>
          </a:p>
        </p:txBody>
      </p:sp>
      <p:sp>
        <p:nvSpPr>
          <p:cNvPr id="8" name="Footer Placeholder 7"/>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92" y="704088"/>
            <a:ext cx="11047003"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F06A552-2D5E-4EE4-AAA1-3C9CB597EF36}" type="datetime1">
              <a:rPr lang="en-US" smtClean="0"/>
              <a:pPr/>
              <a:t>4/24/2021</a:t>
            </a:fld>
            <a:endParaRPr lang="en-US"/>
          </a:p>
        </p:txBody>
      </p:sp>
      <p:sp>
        <p:nvSpPr>
          <p:cNvPr id="4" name="Footer Placeholder 3"/>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2138" y="514352"/>
            <a:ext cx="3648551"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2138" y="1676400"/>
            <a:ext cx="364855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54941" y="1676400"/>
            <a:ext cx="6798805"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EF1897-153B-4E41-8B1C-D921C972A4D2}" type="datetime1">
              <a:rPr lang="en-US" smtClean="0"/>
              <a:pPr/>
              <a:t>4/24/2021</a:t>
            </a:fld>
            <a:endParaRPr lang="en-US"/>
          </a:p>
        </p:txBody>
      </p:sp>
      <p:sp>
        <p:nvSpPr>
          <p:cNvPr id="6" name="Footer Placeholder 5"/>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0562" y="1108077"/>
            <a:ext cx="699305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45777" y="5359769"/>
            <a:ext cx="206751"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0789" y="1176997"/>
            <a:ext cx="2943165"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0789" y="2828785"/>
            <a:ext cx="2939111"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B77592-27FD-4C69-9FDD-4B3ADA7B8F7E}" type="datetime1">
              <a:rPr lang="en-US" smtClean="0"/>
              <a:pPr/>
              <a:t>4/24/2021</a:t>
            </a:fld>
            <a:endParaRPr lang="en-US"/>
          </a:p>
        </p:txBody>
      </p:sp>
      <p:sp>
        <p:nvSpPr>
          <p:cNvPr id="6" name="Footer Placeholder 5"/>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7" name="Slide Number Placeholder 6"/>
          <p:cNvSpPr>
            <a:spLocks noGrp="1"/>
          </p:cNvSpPr>
          <p:nvPr>
            <p:ph type="sldNum" sz="quarter" idx="12"/>
          </p:nvPr>
        </p:nvSpPr>
        <p:spPr>
          <a:xfrm>
            <a:off x="10742957" y="6356351"/>
            <a:ext cx="810789"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4636226" y="1199517"/>
            <a:ext cx="6141728"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69" y="5816600"/>
            <a:ext cx="12187175"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27547" y="6219826"/>
            <a:ext cx="633429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69" y="-7144"/>
            <a:ext cx="12187175"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27547" y="-7144"/>
            <a:ext cx="633429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8092" y="704088"/>
            <a:ext cx="10945654"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8092" y="1935480"/>
            <a:ext cx="10945654"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8092" y="6356351"/>
            <a:ext cx="2837762"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7937A7-880C-4A60-AA92-E81B707D3BA7}" type="datetime1">
              <a:rPr lang="en-US" smtClean="0"/>
              <a:pPr/>
              <a:t>4/24/2021</a:t>
            </a:fld>
            <a:endParaRPr lang="en-US"/>
          </a:p>
        </p:txBody>
      </p:sp>
      <p:sp>
        <p:nvSpPr>
          <p:cNvPr id="22" name="Footer Placeholder 21"/>
          <p:cNvSpPr>
            <a:spLocks noGrp="1"/>
          </p:cNvSpPr>
          <p:nvPr>
            <p:ph type="ftr" sz="quarter" idx="3"/>
          </p:nvPr>
        </p:nvSpPr>
        <p:spPr>
          <a:xfrm>
            <a:off x="3547203" y="6356351"/>
            <a:ext cx="4459341"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s-IN"/>
              <a:t>পলাশ কুমার ঘোষ।সরকারি শহীদ সিরাজুদ্দীন হোসেন কলেজ, যশোর। মোবাইলঃ 01920-393252  ই-মেইলঃ </a:t>
            </a:r>
            <a:r>
              <a:rPr lang="en-US"/>
              <a:t>palashg489@gmail.com</a:t>
            </a:r>
          </a:p>
        </p:txBody>
      </p:sp>
      <p:sp>
        <p:nvSpPr>
          <p:cNvPr id="18" name="Slide Number Placeholder 17"/>
          <p:cNvSpPr>
            <a:spLocks noGrp="1"/>
          </p:cNvSpPr>
          <p:nvPr>
            <p:ph type="sldNum" sz="quarter" idx="4"/>
          </p:nvPr>
        </p:nvSpPr>
        <p:spPr>
          <a:xfrm>
            <a:off x="10540259" y="6356351"/>
            <a:ext cx="1013487"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25293" y="202408"/>
            <a:ext cx="122104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2.jpg"/>
          <p:cNvPicPr>
            <a:picLocks noChangeAspect="1"/>
          </p:cNvPicPr>
          <p:nvPr/>
        </p:nvPicPr>
        <p:blipFill>
          <a:blip r:embed="rId2"/>
          <a:stretch>
            <a:fillRect/>
          </a:stretch>
        </p:blipFill>
        <p:spPr>
          <a:xfrm>
            <a:off x="0" y="0"/>
            <a:ext cx="12161838" cy="6858000"/>
          </a:xfrm>
          <a:prstGeom prst="rect">
            <a:avLst/>
          </a:prstGeom>
        </p:spPr>
      </p:pic>
      <p:sp>
        <p:nvSpPr>
          <p:cNvPr id="4" name="TextBox 3"/>
          <p:cNvSpPr txBox="1"/>
          <p:nvPr/>
        </p:nvSpPr>
        <p:spPr>
          <a:xfrm>
            <a:off x="678260" y="1082676"/>
            <a:ext cx="9525000" cy="2209800"/>
          </a:xfrm>
          <a:prstGeom prst="rect">
            <a:avLst/>
          </a:prstGeom>
        </p:spPr>
        <p:style>
          <a:lnRef idx="3">
            <a:schemeClr val="lt1"/>
          </a:lnRef>
          <a:fillRef idx="1">
            <a:schemeClr val="accent6"/>
          </a:fillRef>
          <a:effectRef idx="1">
            <a:schemeClr val="accent6"/>
          </a:effectRef>
          <a:fontRef idx="minor">
            <a:schemeClr val="lt1"/>
          </a:fontRef>
        </p:style>
        <p:txBody>
          <a:bodyPr wrap="square" rtlCol="0">
            <a:prstTxWarp prst="textDeflateTop">
              <a:avLst>
                <a:gd name="adj" fmla="val 37097"/>
              </a:avLst>
            </a:prstTxWarp>
            <a:spAutoFit/>
          </a:bodyPr>
          <a:lstStyle/>
          <a:p>
            <a:pPr algn="ctr"/>
            <a:r>
              <a:rPr lang="bn-BD" sz="6600" dirty="0">
                <a:solidFill>
                  <a:srgbClr val="FF0000"/>
                </a:solidFill>
                <a:latin typeface="NikoshBAN" pitchFamily="2" charset="0"/>
                <a:cs typeface="NikoshBAN" pitchFamily="2" charset="0"/>
              </a:rPr>
              <a:t> স</a:t>
            </a:r>
            <a:r>
              <a:rPr lang="bn-BD" sz="6600" dirty="0">
                <a:solidFill>
                  <a:srgbClr val="0070C0"/>
                </a:solidFill>
                <a:latin typeface="NikoshBAN" pitchFamily="2" charset="0"/>
                <a:cs typeface="NikoshBAN" pitchFamily="2" charset="0"/>
              </a:rPr>
              <a:t>বা</a:t>
            </a:r>
            <a:r>
              <a:rPr lang="bn-BD" sz="6600" dirty="0">
                <a:solidFill>
                  <a:srgbClr val="FFFF00"/>
                </a:solidFill>
                <a:latin typeface="NikoshBAN" pitchFamily="2" charset="0"/>
                <a:cs typeface="NikoshBAN" pitchFamily="2" charset="0"/>
              </a:rPr>
              <a:t>ই</a:t>
            </a:r>
            <a:r>
              <a:rPr lang="bn-BD" sz="6600" dirty="0">
                <a:solidFill>
                  <a:srgbClr val="002060"/>
                </a:solidFill>
                <a:latin typeface="NikoshBAN" pitchFamily="2" charset="0"/>
                <a:cs typeface="NikoshBAN" pitchFamily="2" charset="0"/>
              </a:rPr>
              <a:t>কে</a:t>
            </a:r>
            <a:r>
              <a:rPr lang="bn-BD" sz="6600" dirty="0">
                <a:latin typeface="NikoshBAN" pitchFamily="2" charset="0"/>
                <a:cs typeface="NikoshBAN" pitchFamily="2" charset="0"/>
              </a:rPr>
              <a:t> </a:t>
            </a:r>
            <a:r>
              <a:rPr lang="bn-BD" sz="6600" dirty="0">
                <a:solidFill>
                  <a:srgbClr val="FF0000"/>
                </a:solidFill>
                <a:latin typeface="NikoshBAN" pitchFamily="2" charset="0"/>
                <a:cs typeface="NikoshBAN" pitchFamily="2" charset="0"/>
              </a:rPr>
              <a:t>শু</a:t>
            </a:r>
            <a:r>
              <a:rPr lang="bn-BD" sz="6600" dirty="0">
                <a:latin typeface="NikoshBAN" pitchFamily="2" charset="0"/>
                <a:cs typeface="NikoshBAN" pitchFamily="2" charset="0"/>
              </a:rPr>
              <a:t>ভে</a:t>
            </a:r>
            <a:r>
              <a:rPr lang="bn-BD" sz="6600" dirty="0">
                <a:solidFill>
                  <a:srgbClr val="0000FF"/>
                </a:solidFill>
                <a:latin typeface="NikoshBAN" pitchFamily="2" charset="0"/>
                <a:cs typeface="NikoshBAN" pitchFamily="2" charset="0"/>
              </a:rPr>
              <a:t>চ্ছা</a:t>
            </a:r>
            <a:r>
              <a:rPr lang="bn-BD" sz="6600" dirty="0">
                <a:latin typeface="NikoshBAN" pitchFamily="2" charset="0"/>
                <a:cs typeface="NikoshBAN" pitchFamily="2" charset="0"/>
              </a:rPr>
              <a:t> </a:t>
            </a:r>
            <a:r>
              <a:rPr lang="bn-BD" sz="6600" dirty="0">
                <a:solidFill>
                  <a:srgbClr val="FFFF00"/>
                </a:solidFill>
                <a:latin typeface="NikoshBAN" pitchFamily="2" charset="0"/>
                <a:cs typeface="NikoshBAN" pitchFamily="2" charset="0"/>
              </a:rPr>
              <a:t>ও</a:t>
            </a:r>
            <a:r>
              <a:rPr lang="bn-BD" sz="6600" dirty="0">
                <a:latin typeface="NikoshBAN" pitchFamily="2" charset="0"/>
                <a:cs typeface="NikoshBAN" pitchFamily="2" charset="0"/>
              </a:rPr>
              <a:t> </a:t>
            </a:r>
            <a:r>
              <a:rPr lang="bn-BD" sz="6600" dirty="0">
                <a:solidFill>
                  <a:srgbClr val="FF0000"/>
                </a:solidFill>
                <a:latin typeface="NikoshBAN" pitchFamily="2" charset="0"/>
                <a:cs typeface="NikoshBAN" pitchFamily="2" charset="0"/>
              </a:rPr>
              <a:t>স্বা</a:t>
            </a:r>
            <a:r>
              <a:rPr lang="bn-BD" sz="6600" dirty="0">
                <a:solidFill>
                  <a:srgbClr val="0070C0"/>
                </a:solidFill>
                <a:latin typeface="NikoshBAN" pitchFamily="2" charset="0"/>
                <a:cs typeface="NikoshBAN" pitchFamily="2" charset="0"/>
              </a:rPr>
              <a:t>গ</a:t>
            </a:r>
            <a:r>
              <a:rPr lang="bn-BD" sz="6600" dirty="0">
                <a:solidFill>
                  <a:srgbClr val="FFC000"/>
                </a:solidFill>
                <a:latin typeface="NikoshBAN" pitchFamily="2" charset="0"/>
                <a:cs typeface="NikoshBAN" pitchFamily="2" charset="0"/>
              </a:rPr>
              <a:t>ত।</a:t>
            </a:r>
            <a:r>
              <a:rPr lang="bn-BD" sz="6600" dirty="0">
                <a:latin typeface="NikoshBAN" pitchFamily="2" charset="0"/>
                <a:cs typeface="NikoshBAN" pitchFamily="2" charset="0"/>
              </a:rPr>
              <a:t> </a:t>
            </a:r>
            <a:endParaRPr lang="en-US" sz="66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4B7AF16-D681-4812-A2BC-118E799DF60F}" type="datetime1">
              <a:rPr lang="en-US" smtClean="0"/>
              <a:pPr/>
              <a:t>4/24/2021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pPr algn="ctr"/>
            <a:r>
              <a:rPr lang="as-IN" sz="900" dirty="0"/>
              <a:t>পলাশ কুমার ঘোষ।সরকারি শহীদ সিরাজুদ্দীন হোসেন কলেজ, যশোর। মোবাইলঃ 01920-393252  ই-মেইলঃ </a:t>
            </a:r>
            <a:r>
              <a:rPr lang="en-US" sz="900" dirty="0"/>
              <a:t>palashg489@gmail.com</a:t>
            </a:r>
          </a:p>
        </p:txBody>
      </p:sp>
      <p:pic>
        <p:nvPicPr>
          <p:cNvPr id="10" name="Picture 9">
            <a:extLst>
              <a:ext uri="{FF2B5EF4-FFF2-40B4-BE49-F238E27FC236}">
                <a16:creationId xmlns:a16="http://schemas.microsoft.com/office/drawing/2014/main" id="{5299B554-C233-4E16-A2FF-A139C865F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586" y="320457"/>
            <a:ext cx="1704975" cy="1162050"/>
          </a:xfrm>
          <a:prstGeom prst="rect">
            <a:avLst/>
          </a:prstGeom>
        </p:spPr>
      </p:pic>
      <p:pic>
        <p:nvPicPr>
          <p:cNvPr id="11" name="Picture 10" descr="Picture76.jpg">
            <a:extLst>
              <a:ext uri="{FF2B5EF4-FFF2-40B4-BE49-F238E27FC236}">
                <a16:creationId xmlns:a16="http://schemas.microsoft.com/office/drawing/2014/main" id="{1390AF70-FAC4-4D55-8B7C-BB5100BF7A60}"/>
              </a:ext>
            </a:extLst>
          </p:cNvPr>
          <p:cNvPicPr>
            <a:picLocks noChangeAspect="1"/>
          </p:cNvPicPr>
          <p:nvPr/>
        </p:nvPicPr>
        <p:blipFill>
          <a:blip r:embed="rId4"/>
          <a:stretch>
            <a:fillRect/>
          </a:stretch>
        </p:blipFill>
        <p:spPr>
          <a:xfrm>
            <a:off x="6077619" y="-2344"/>
            <a:ext cx="6080919" cy="6858000"/>
          </a:xfrm>
          <a:prstGeom prst="rect">
            <a:avLst/>
          </a:prstGeom>
        </p:spPr>
      </p:pic>
      <p:pic>
        <p:nvPicPr>
          <p:cNvPr id="12" name="Picture 11" descr="Picture75.jpg">
            <a:extLst>
              <a:ext uri="{FF2B5EF4-FFF2-40B4-BE49-F238E27FC236}">
                <a16:creationId xmlns:a16="http://schemas.microsoft.com/office/drawing/2014/main" id="{0F6CEC32-4495-4B3B-A8E0-577E520AA628}"/>
              </a:ext>
            </a:extLst>
          </p:cNvPr>
          <p:cNvPicPr>
            <a:picLocks noChangeAspect="1"/>
          </p:cNvPicPr>
          <p:nvPr/>
        </p:nvPicPr>
        <p:blipFill>
          <a:blip r:embed="rId5"/>
          <a:stretch>
            <a:fillRect/>
          </a:stretch>
        </p:blipFill>
        <p:spPr>
          <a:xfrm>
            <a:off x="-6601" y="-4688"/>
            <a:ext cx="608092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by="(-#ppt_w*2)" calcmode="lin" valueType="num">
                                      <p:cBhvr rctx="PPT">
                                        <p:cTn id="12" dur="1000" autoRev="1" fill="hold">
                                          <p:stCondLst>
                                            <p:cond delay="0"/>
                                          </p:stCondLst>
                                        </p:cTn>
                                        <p:tgtEl>
                                          <p:spTgt spid="4">
                                            <p:txEl>
                                              <p:pRg st="0" end="0"/>
                                            </p:txEl>
                                          </p:spTgt>
                                        </p:tgtEl>
                                        <p:attrNameLst>
                                          <p:attrName>ppt_w</p:attrName>
                                        </p:attrNameLst>
                                      </p:cBhvr>
                                    </p:anim>
                                    <p:anim by="(#ppt_w*0.50)" calcmode="lin" valueType="num">
                                      <p:cBhvr>
                                        <p:cTn id="13" dur="1000" decel="50000" autoRev="1" fill="hold">
                                          <p:stCondLst>
                                            <p:cond delay="0"/>
                                          </p:stCondLst>
                                        </p:cTn>
                                        <p:tgtEl>
                                          <p:spTgt spid="4">
                                            <p:txEl>
                                              <p:pRg st="0" end="0"/>
                                            </p:txEl>
                                          </p:spTgt>
                                        </p:tgtEl>
                                        <p:attrNameLst>
                                          <p:attrName>ppt_x</p:attrName>
                                        </p:attrNameLst>
                                      </p:cBhvr>
                                    </p:anim>
                                    <p:anim from="(-#ppt_h/2)" to="(#ppt_y)" calcmode="lin" valueType="num">
                                      <p:cBhvr>
                                        <p:cTn id="14" dur="2000" fill="hold">
                                          <p:stCondLst>
                                            <p:cond delay="0"/>
                                          </p:stCondLst>
                                        </p:cTn>
                                        <p:tgtEl>
                                          <p:spTgt spid="4">
                                            <p:txEl>
                                              <p:pRg st="0" end="0"/>
                                            </p:txEl>
                                          </p:spTgt>
                                        </p:tgtEl>
                                        <p:attrNameLst>
                                          <p:attrName>ppt_y</p:attrName>
                                        </p:attrNameLst>
                                      </p:cBhvr>
                                    </p:anim>
                                    <p:animRot by="21600000">
                                      <p:cBhvr>
                                        <p:cTn id="15" dur="2000" fill="hold">
                                          <p:stCondLst>
                                            <p:cond delay="0"/>
                                          </p:stCondLst>
                                        </p:cTn>
                                        <p:tgtEl>
                                          <p:spTgt spid="4">
                                            <p:txEl>
                                              <p:pRg st="0" end="0"/>
                                            </p:txEl>
                                          </p:spTgt>
                                        </p:tgtEl>
                                        <p:attrNameLst>
                                          <p:attrName>r</p:attrName>
                                        </p:attrNameLst>
                                      </p:cBhvr>
                                    </p:animRot>
                                  </p:childTnLst>
                                </p:cTn>
                              </p:par>
                              <p:par>
                                <p:cTn id="16" presetID="2" presetClass="exit" presetSubtype="2" fill="hold" nodeType="withEffect">
                                  <p:stCondLst>
                                    <p:cond delay="0"/>
                                  </p:stCondLst>
                                  <p:childTnLst>
                                    <p:anim calcmode="lin" valueType="num">
                                      <p:cBhvr additive="base">
                                        <p:cTn id="17" dur="3000"/>
                                        <p:tgtEl>
                                          <p:spTgt spid="11"/>
                                        </p:tgtEl>
                                        <p:attrNameLst>
                                          <p:attrName>ppt_x</p:attrName>
                                        </p:attrNameLst>
                                      </p:cBhvr>
                                      <p:tavLst>
                                        <p:tav tm="0">
                                          <p:val>
                                            <p:strVal val="ppt_x"/>
                                          </p:val>
                                        </p:tav>
                                        <p:tav tm="100000">
                                          <p:val>
                                            <p:strVal val="1+ppt_w/2"/>
                                          </p:val>
                                        </p:tav>
                                      </p:tavLst>
                                    </p:anim>
                                    <p:anim calcmode="lin" valueType="num">
                                      <p:cBhvr additive="base">
                                        <p:cTn id="18" dur="3000"/>
                                        <p:tgtEl>
                                          <p:spTgt spid="11"/>
                                        </p:tgtEl>
                                        <p:attrNameLst>
                                          <p:attrName>ppt_y</p:attrName>
                                        </p:attrNameLst>
                                      </p:cBhvr>
                                      <p:tavLst>
                                        <p:tav tm="0">
                                          <p:val>
                                            <p:strVal val="ppt_y"/>
                                          </p:val>
                                        </p:tav>
                                        <p:tav tm="100000">
                                          <p:val>
                                            <p:strVal val="ppt_y"/>
                                          </p:val>
                                        </p:tav>
                                      </p:tavLst>
                                    </p:anim>
                                    <p:set>
                                      <p:cBhvr>
                                        <p:cTn id="19" dur="1" fill="hold">
                                          <p:stCondLst>
                                            <p:cond delay="2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3000"/>
                                        <p:tgtEl>
                                          <p:spTgt spid="12"/>
                                        </p:tgtEl>
                                        <p:attrNameLst>
                                          <p:attrName>ppt_x</p:attrName>
                                        </p:attrNameLst>
                                      </p:cBhvr>
                                      <p:tavLst>
                                        <p:tav tm="0">
                                          <p:val>
                                            <p:strVal val="ppt_x"/>
                                          </p:val>
                                        </p:tav>
                                        <p:tav tm="100000">
                                          <p:val>
                                            <p:strVal val="0-ppt_w/2"/>
                                          </p:val>
                                        </p:tav>
                                      </p:tavLst>
                                    </p:anim>
                                    <p:anim calcmode="lin" valueType="num">
                                      <p:cBhvr additive="base">
                                        <p:cTn id="24" dur="3000"/>
                                        <p:tgtEl>
                                          <p:spTgt spid="12"/>
                                        </p:tgtEl>
                                        <p:attrNameLst>
                                          <p:attrName>ppt_y</p:attrName>
                                        </p:attrNameLst>
                                      </p:cBhvr>
                                      <p:tavLst>
                                        <p:tav tm="0">
                                          <p:val>
                                            <p:strVal val="ppt_y"/>
                                          </p:val>
                                        </p:tav>
                                        <p:tav tm="100000">
                                          <p:val>
                                            <p:strVal val="ppt_y"/>
                                          </p:val>
                                        </p:tav>
                                      </p:tavLst>
                                    </p:anim>
                                    <p:set>
                                      <p:cBhvr>
                                        <p:cTn id="25"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8C4E2-B9F3-4437-A4D7-0569456DB688}"/>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7FA381CF-D575-4C93-B211-32D1084EA898}"/>
              </a:ext>
            </a:extLst>
          </p:cNvPr>
          <p:cNvSpPr>
            <a:spLocks noGrp="1"/>
          </p:cNvSpPr>
          <p:nvPr>
            <p:ph type="ftr" sz="quarter" idx="11"/>
          </p:nvPr>
        </p:nvSpPr>
        <p:spPr>
          <a:xfrm>
            <a:off x="3547203" y="6356351"/>
            <a:ext cx="60389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7A7132C0-68B0-43E5-A651-C93A42E45DF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a:extLst>
              <a:ext uri="{FF2B5EF4-FFF2-40B4-BE49-F238E27FC236}">
                <a16:creationId xmlns:a16="http://schemas.microsoft.com/office/drawing/2014/main" id="{CC2AE2F1-15FB-4769-B108-76C3CD849BD3}"/>
              </a:ext>
            </a:extLst>
          </p:cNvPr>
          <p:cNvSpPr txBox="1"/>
          <p:nvPr/>
        </p:nvSpPr>
        <p:spPr>
          <a:xfrm>
            <a:off x="251619" y="381000"/>
            <a:ext cx="11658600"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bn-IN" sz="3600" b="1" dirty="0">
                <a:solidFill>
                  <a:srgbClr val="7030A0"/>
                </a:solidFill>
                <a:latin typeface="NikoshBAN" pitchFamily="2" charset="0"/>
                <a:cs typeface="NikoshBAN" pitchFamily="2" charset="0"/>
              </a:rPr>
              <a:t>অর্থের যোগানঃ </a:t>
            </a:r>
            <a:r>
              <a:rPr lang="bn-IN" sz="3600" dirty="0">
                <a:latin typeface="NikoshBAN" pitchFamily="2" charset="0"/>
                <a:cs typeface="NikoshBAN" pitchFamily="2" charset="0"/>
              </a:rPr>
              <a:t>অর্থের যোগান ভলতে একটা নির্দিষ্ট সময়ে দেশে প্রচলিত মোট অর্থের পরিমাণ এবং তার প্রচলন গতিকে বোঝায়। আধুনিক সমাজে মোট অর্থের পরিমাণ, সরকারি মুদ্রার পরিমাণ ও যে পরিমাণ ঋণপত্র ব্যবহ্রত হয় তার সমষ্টিকে বোঝায়। আবার একটি টাকা নির্দিষ্ট সময়ে যতবার হাত বদলায়, এটি তত টাকার কাজ করে, এটিই অর্থের প্রচলন গতি। তাই মোট অর্থের পরিমাণকে (</a:t>
            </a:r>
            <a:r>
              <a:rPr lang="en-US" sz="3600" dirty="0">
                <a:latin typeface="NikoshBAN" pitchFamily="2" charset="0"/>
                <a:cs typeface="NikoshBAN" pitchFamily="2" charset="0"/>
              </a:rPr>
              <a:t>M</a:t>
            </a:r>
            <a:r>
              <a:rPr lang="bn-IN" sz="3600" dirty="0">
                <a:latin typeface="NikoshBAN" pitchFamily="2" charset="0"/>
                <a:cs typeface="NikoshBAN" pitchFamily="2" charset="0"/>
              </a:rPr>
              <a:t>)</a:t>
            </a:r>
            <a:r>
              <a:rPr lang="en-US" sz="3600" dirty="0">
                <a:latin typeface="NikoshBAN" pitchFamily="2" charset="0"/>
                <a:cs typeface="NikoshBAN" pitchFamily="2" charset="0"/>
              </a:rPr>
              <a:t>,</a:t>
            </a:r>
            <a:r>
              <a:rPr lang="bn-IN" sz="3600" dirty="0">
                <a:latin typeface="NikoshBAN" pitchFamily="2" charset="0"/>
                <a:cs typeface="NikoshBAN" pitchFamily="2" charset="0"/>
              </a:rPr>
              <a:t> এর প্রচলন গতি (</a:t>
            </a:r>
            <a:r>
              <a:rPr lang="en-US" sz="3600" dirty="0">
                <a:latin typeface="NikoshBAN" pitchFamily="2" charset="0"/>
                <a:cs typeface="NikoshBAN" pitchFamily="2" charset="0"/>
              </a:rPr>
              <a:t>V</a:t>
            </a:r>
            <a:r>
              <a:rPr lang="bn-IN" sz="3600" dirty="0">
                <a:latin typeface="NikoshBAN" pitchFamily="2" charset="0"/>
                <a:cs typeface="NikoshBAN" pitchFamily="2" charset="0"/>
              </a:rPr>
              <a:t>) দ্বারা গুণ করে মোট অর্থের যোগান </a:t>
            </a:r>
            <a:r>
              <a:rPr lang="en-US" sz="3600" dirty="0">
                <a:latin typeface="NikoshBAN" pitchFamily="2" charset="0"/>
                <a:cs typeface="NikoshBAN" pitchFamily="2" charset="0"/>
              </a:rPr>
              <a:t>(MV) </a:t>
            </a:r>
            <a:r>
              <a:rPr lang="bn-IN" sz="3600" dirty="0">
                <a:latin typeface="NikoshBAN" pitchFamily="2" charset="0"/>
                <a:cs typeface="NikoshBAN" pitchFamily="2" charset="0"/>
              </a:rPr>
              <a:t>পাওয়া যায়।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যোগান</a:t>
            </a:r>
            <a:r>
              <a:rPr lang="en-US" sz="3600" dirty="0">
                <a:latin typeface="NikoshBAN" pitchFamily="2" charset="0"/>
                <a:cs typeface="NikoshBAN" pitchFamily="2" charset="0"/>
              </a:rPr>
              <a:t> </a:t>
            </a:r>
            <a:r>
              <a:rPr lang="en-US" sz="3600" dirty="0" err="1">
                <a:latin typeface="NikoshBAN" pitchFamily="2" charset="0"/>
                <a:cs typeface="NikoshBAN" pitchFamily="2" charset="0"/>
              </a:rPr>
              <a:t>Ms</a:t>
            </a:r>
            <a:r>
              <a:rPr lang="en-US" sz="3600" dirty="0">
                <a:latin typeface="NikoshBAN" pitchFamily="2" charset="0"/>
                <a:cs typeface="NikoshBAN" pitchFamily="2" charset="0"/>
              </a:rPr>
              <a:t> = MV</a:t>
            </a:r>
            <a:r>
              <a:rPr lang="bn-IN" sz="3600" dirty="0">
                <a:latin typeface="NikoshBAN" pitchFamily="2" charset="0"/>
                <a:cs typeface="NikoshBAN" pitchFamily="2" charset="0"/>
              </a:rPr>
              <a:t> </a:t>
            </a:r>
            <a:r>
              <a:rPr lang="en-US" sz="3600" dirty="0">
                <a:latin typeface="NikoshBAN" pitchFamily="2" charset="0"/>
                <a:cs typeface="NikoshBAN" pitchFamily="2" charset="0"/>
              </a:rPr>
              <a:t>.</a:t>
            </a:r>
          </a:p>
        </p:txBody>
      </p:sp>
    </p:spTree>
    <p:extLst>
      <p:ext uri="{BB962C8B-B14F-4D97-AF65-F5344CB8AC3E}">
        <p14:creationId xmlns:p14="http://schemas.microsoft.com/office/powerpoint/2010/main" val="111884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57C0E-4C96-4A61-B3E7-C2C9A41BD760}"/>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969327D4-BAEB-4771-9139-54EBE04ED72F}"/>
              </a:ext>
            </a:extLst>
          </p:cNvPr>
          <p:cNvSpPr>
            <a:spLocks noGrp="1"/>
          </p:cNvSpPr>
          <p:nvPr>
            <p:ph type="ftr" sz="quarter" idx="11"/>
          </p:nvPr>
        </p:nvSpPr>
        <p:spPr>
          <a:xfrm>
            <a:off x="3547203" y="6356351"/>
            <a:ext cx="58865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156B42DB-D25F-40A5-AC42-B909ED2B15F8}"/>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a:extLst>
              <a:ext uri="{FF2B5EF4-FFF2-40B4-BE49-F238E27FC236}">
                <a16:creationId xmlns:a16="http://schemas.microsoft.com/office/drawing/2014/main" id="{2450BE17-3F99-491A-994D-79852E54FB05}"/>
              </a:ext>
            </a:extLst>
          </p:cNvPr>
          <p:cNvSpPr txBox="1"/>
          <p:nvPr/>
        </p:nvSpPr>
        <p:spPr>
          <a:xfrm>
            <a:off x="608092" y="609600"/>
            <a:ext cx="11340227"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bn-IN" sz="3600" b="1" dirty="0">
                <a:solidFill>
                  <a:srgbClr val="00B0F0"/>
                </a:solidFill>
                <a:latin typeface="NikoshBAN" pitchFamily="2" charset="0"/>
                <a:cs typeface="NikoshBAN" pitchFamily="2" charset="0"/>
              </a:rPr>
              <a:t>ফিশারের</a:t>
            </a:r>
            <a:r>
              <a:rPr lang="en-US" sz="3600" b="1" dirty="0">
                <a:solidFill>
                  <a:srgbClr val="00B0F0"/>
                </a:solidFill>
                <a:latin typeface="NikoshBAN" pitchFamily="2" charset="0"/>
                <a:cs typeface="NikoshBAN" pitchFamily="2" charset="0"/>
              </a:rPr>
              <a:t> </a:t>
            </a:r>
            <a:r>
              <a:rPr lang="bn-IN" sz="3600" b="1" dirty="0">
                <a:solidFill>
                  <a:srgbClr val="00B0F0"/>
                </a:solidFill>
                <a:latin typeface="NikoshBAN" pitchFamily="2" charset="0"/>
                <a:cs typeface="NikoshBAN" pitchFamily="2" charset="0"/>
              </a:rPr>
              <a:t>বিনিময় </a:t>
            </a:r>
            <a:r>
              <a:rPr lang="en-US" sz="3600" b="1" dirty="0" err="1">
                <a:solidFill>
                  <a:srgbClr val="00B0F0"/>
                </a:solidFill>
                <a:latin typeface="NikoshBAN" pitchFamily="2" charset="0"/>
                <a:cs typeface="NikoshBAN" pitchFamily="2" charset="0"/>
              </a:rPr>
              <a:t>সমীকরণঃ</a:t>
            </a:r>
            <a:r>
              <a:rPr lang="en-US" sz="3600" b="1" dirty="0">
                <a:solidFill>
                  <a:srgbClr val="00B0F0"/>
                </a:solidFill>
                <a:latin typeface="NikoshBAN" pitchFamily="2" charset="0"/>
                <a:cs typeface="NikoshBAN" pitchFamily="2" charset="0"/>
              </a:rPr>
              <a:t> </a:t>
            </a:r>
            <a:r>
              <a:rPr lang="en-US" sz="3600" dirty="0" err="1">
                <a:latin typeface="NikoshBAN" pitchFamily="2" charset="0"/>
                <a:cs typeface="NikoshBAN" pitchFamily="2" charset="0"/>
              </a:rPr>
              <a:t>অধ্যাপক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আরভিং</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প্রদত্ত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বক্তব্যকে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সমীকরণের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সাহায্যে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ব্যাখ্যা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a:t>
            </a:r>
            <a:r>
              <a:rPr lang="en-US" sz="3600" dirty="0">
                <a:latin typeface="NikoshBAN" pitchFamily="2" charset="0"/>
                <a:cs typeface="NikoshBAN" pitchFamily="2" charset="0"/>
              </a:rPr>
              <a:t>। এ </a:t>
            </a:r>
            <a:r>
              <a:rPr lang="en-US" sz="3600" dirty="0" err="1">
                <a:latin typeface="NikoshBAN" pitchFamily="2" charset="0"/>
                <a:cs typeface="NikoshBAN" pitchFamily="2" charset="0"/>
              </a:rPr>
              <a:t>সমীকরণটিকে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সমীকরণ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সমীকরণটি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হলোঃ</a:t>
            </a:r>
            <a:r>
              <a:rPr lang="en-US" sz="3600" dirty="0">
                <a:latin typeface="NikoshBAN" pitchFamily="2" charset="0"/>
                <a:cs typeface="NikoshBAN" pitchFamily="2" charset="0"/>
              </a:rPr>
              <a:t> </a:t>
            </a:r>
            <a:endParaRPr lang="en-US" sz="3600" dirty="0"/>
          </a:p>
        </p:txBody>
      </p:sp>
      <p:sp>
        <p:nvSpPr>
          <p:cNvPr id="7" name="Rounded Rectangle 4">
            <a:extLst>
              <a:ext uri="{FF2B5EF4-FFF2-40B4-BE49-F238E27FC236}">
                <a16:creationId xmlns:a16="http://schemas.microsoft.com/office/drawing/2014/main" id="{8C51BCD6-0148-46FA-99EA-F544952212AA}"/>
              </a:ext>
            </a:extLst>
          </p:cNvPr>
          <p:cNvSpPr/>
          <p:nvPr/>
        </p:nvSpPr>
        <p:spPr>
          <a:xfrm>
            <a:off x="1718403" y="2667000"/>
            <a:ext cx="3657600" cy="2895600"/>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8" name="Rounded Rectangle 5">
            <a:extLst>
              <a:ext uri="{FF2B5EF4-FFF2-40B4-BE49-F238E27FC236}">
                <a16:creationId xmlns:a16="http://schemas.microsoft.com/office/drawing/2014/main" id="{796A77A6-7745-4ACC-A916-A60B2BA7C017}"/>
              </a:ext>
            </a:extLst>
          </p:cNvPr>
          <p:cNvSpPr/>
          <p:nvPr/>
        </p:nvSpPr>
        <p:spPr>
          <a:xfrm>
            <a:off x="6733551" y="2667000"/>
            <a:ext cx="4876231" cy="2895601"/>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65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8BA1D-3F96-44E3-B7CC-C1FFE740877B}"/>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FA2AC2F1-B054-4A51-8E85-19C6368043FA}"/>
              </a:ext>
            </a:extLst>
          </p:cNvPr>
          <p:cNvSpPr>
            <a:spLocks noGrp="1"/>
          </p:cNvSpPr>
          <p:nvPr>
            <p:ph type="ftr" sz="quarter" idx="11"/>
          </p:nvPr>
        </p:nvSpPr>
        <p:spPr>
          <a:xfrm>
            <a:off x="3547203" y="6356351"/>
            <a:ext cx="60389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B767122F-7C2D-414A-8D36-8AD958D7DF87}"/>
              </a:ext>
            </a:extLst>
          </p:cNvPr>
          <p:cNvSpPr>
            <a:spLocks noGrp="1"/>
          </p:cNvSpPr>
          <p:nvPr>
            <p:ph type="sldNum" sz="quarter" idx="12"/>
          </p:nvPr>
        </p:nvSpPr>
        <p:spPr/>
        <p:txBody>
          <a:bodyPr/>
          <a:lstStyle/>
          <a:p>
            <a:fld id="{B6F15528-21DE-4FAA-801E-634DDDAF4B2B}" type="slidenum">
              <a:rPr lang="en-US" smtClean="0"/>
              <a:pPr/>
              <a:t>12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51A895-CE89-4332-80D1-94FC56DD77D0}"/>
                  </a:ext>
                </a:extLst>
              </p:cNvPr>
              <p:cNvSpPr txBox="1"/>
              <p:nvPr/>
            </p:nvSpPr>
            <p:spPr>
              <a:xfrm>
                <a:off x="608091" y="457200"/>
                <a:ext cx="11264027" cy="5961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bn-IN" sz="3600" b="1" dirty="0">
                    <a:solidFill>
                      <a:srgbClr val="00B0F0"/>
                    </a:solidFill>
                    <a:latin typeface="NikoshBAN" pitchFamily="2" charset="0"/>
                    <a:cs typeface="NikoshBAN" pitchFamily="2" charset="0"/>
                  </a:rPr>
                  <a:t>বিনিময় সমীকরণের প্রসারণঃ </a:t>
                </a:r>
                <a:r>
                  <a:rPr lang="bn-IN" sz="3600" dirty="0">
                    <a:latin typeface="NikoshBAN" pitchFamily="2" charset="0"/>
                    <a:cs typeface="NikoshBAN" pitchFamily="2" charset="0"/>
                  </a:rPr>
                  <a:t>ফিশারের মতে </a:t>
                </a:r>
                <a:r>
                  <a:rPr lang="en-US" sz="3600" dirty="0">
                    <a:latin typeface="NikoshBAN" pitchFamily="2" charset="0"/>
                    <a:cs typeface="NikoshBAN" pitchFamily="2" charset="0"/>
                  </a:rPr>
                  <a:t>V </a:t>
                </a:r>
                <a:r>
                  <a:rPr lang="bn-IN" sz="3600" dirty="0">
                    <a:latin typeface="NikoshBAN" pitchFamily="2" charset="0"/>
                    <a:cs typeface="NikoshBAN" pitchFamily="2" charset="0"/>
                  </a:rPr>
                  <a:t>ও </a:t>
                </a:r>
                <a:r>
                  <a:rPr lang="en-US" sz="3600" dirty="0">
                    <a:latin typeface="NikoshBAN" pitchFamily="2" charset="0"/>
                    <a:cs typeface="NikoshBAN" pitchFamily="2" charset="0"/>
                  </a:rPr>
                  <a:t>T </a:t>
                </a:r>
                <a:r>
                  <a:rPr lang="bn-IN" sz="3600" dirty="0">
                    <a:latin typeface="NikoshBAN" pitchFamily="2" charset="0"/>
                    <a:cs typeface="NikoshBAN" pitchFamily="2" charset="0"/>
                  </a:rPr>
                  <a:t>স্থির থেকে </a:t>
                </a:r>
                <a:r>
                  <a:rPr lang="en-US" sz="3600" dirty="0">
                    <a:latin typeface="NikoshBAN" pitchFamily="2" charset="0"/>
                    <a:cs typeface="NikoshBAN" pitchFamily="2" charset="0"/>
                  </a:rPr>
                  <a:t>M </a:t>
                </a:r>
                <a:r>
                  <a:rPr lang="bn-IN" sz="3600" dirty="0">
                    <a:latin typeface="NikoshBAN" pitchFamily="2" charset="0"/>
                    <a:cs typeface="NikoshBAN" pitchFamily="2" charset="0"/>
                  </a:rPr>
                  <a:t>যদি একটি নির্দিষ্ট অনুপাতে পরিবর্তিত হয় তাহলে </a:t>
                </a:r>
                <a:r>
                  <a:rPr lang="en-US" sz="3600" dirty="0">
                    <a:latin typeface="NikoshBAN" pitchFamily="2" charset="0"/>
                    <a:cs typeface="NikoshBAN" pitchFamily="2" charset="0"/>
                  </a:rPr>
                  <a:t>P </a:t>
                </a:r>
                <a:r>
                  <a:rPr lang="bn-IN" sz="3600" dirty="0">
                    <a:latin typeface="NikoshBAN" pitchFamily="2" charset="0"/>
                    <a:cs typeface="NikoshBAN" pitchFamily="2" charset="0"/>
                  </a:rPr>
                  <a:t>একই অনুপাতে পরিবর্তিত হবে। </a:t>
                </a:r>
                <a:endParaRPr lang="en-US" sz="3600" dirty="0">
                  <a:latin typeface="NikoshBAN" pitchFamily="2" charset="0"/>
                  <a:cs typeface="NikoshBAN" pitchFamily="2" charset="0"/>
                </a:endParaRPr>
              </a:p>
              <a:p>
                <a:pPr algn="just"/>
                <a:r>
                  <a:rPr lang="en-US" sz="3600" dirty="0" err="1">
                    <a:latin typeface="NikoshBAN" pitchFamily="2" charset="0"/>
                    <a:cs typeface="NikoshBAN" pitchFamily="2" charset="0"/>
                  </a:rPr>
                  <a:t>আধুনিক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অর্থনীতিতে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যোগান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কেবলমাত্র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কাগজি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মুদ্রা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ধাতব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মুদ্রার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বোঝায়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ঋণপত্রও</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যোগানের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অন্তভূক্ত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পরবর্তীকালে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সমীকরণটি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সংশোধন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সংশোধিত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সমীকরণটি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হলোঃ</a:t>
                </a:r>
                <a:endParaRPr lang="en-US" sz="3600" dirty="0">
                  <a:latin typeface="NikoshBAN" pitchFamily="2" charset="0"/>
                  <a:cs typeface="NikoshBAN" pitchFamily="2" charset="0"/>
                </a:endParaRPr>
              </a:p>
              <a:p>
                <a:pPr algn="just"/>
                <a:r>
                  <a:rPr lang="en-US" sz="3600" dirty="0">
                    <a:latin typeface="NikoshBAN" pitchFamily="2" charset="0"/>
                    <a:cs typeface="NikoshBAN" pitchFamily="2" charset="0"/>
                  </a:rPr>
                  <a:t> </a:t>
                </a:r>
                <a:r>
                  <a:rPr lang="en-US" sz="3600" dirty="0">
                    <a:solidFill>
                      <a:schemeClr val="tx1"/>
                    </a:solidFill>
                    <a:latin typeface="Times New Roman" pitchFamily="18" charset="0"/>
                    <a:cs typeface="Times New Roman" pitchFamily="18" charset="0"/>
                  </a:rPr>
                  <a:t>MV + MʹVʹ = PT</a:t>
                </a:r>
              </a:p>
              <a:p>
                <a:pPr algn="just"/>
                <a:r>
                  <a:rPr lang="en-US" sz="3600" dirty="0">
                    <a:solidFill>
                      <a:schemeClr val="tx1"/>
                    </a:solidFill>
                    <a:latin typeface="Times New Roman" pitchFamily="18" charset="0"/>
                    <a:cs typeface="Times New Roman" pitchFamily="18" charset="0"/>
                  </a:rPr>
                  <a:t> PT=</a:t>
                </a:r>
                <a:r>
                  <a:rPr lang="en-US" sz="3600" dirty="0">
                    <a:solidFill>
                      <a:srgbClr val="002060"/>
                    </a:solidFill>
                    <a:latin typeface="NikoshBAN" pitchFamily="2" charset="0"/>
                    <a:cs typeface="NikoshBAN" pitchFamily="2" charset="0"/>
                  </a:rPr>
                  <a:t> </a:t>
                </a:r>
                <a:r>
                  <a:rPr lang="en-US" sz="3600" dirty="0">
                    <a:solidFill>
                      <a:schemeClr val="tx1"/>
                    </a:solidFill>
                    <a:latin typeface="Times New Roman" pitchFamily="18" charset="0"/>
                    <a:cs typeface="Times New Roman" pitchFamily="18" charset="0"/>
                  </a:rPr>
                  <a:t>MV + MʹVʹ </a:t>
                </a:r>
                <a:endParaRPr lang="bn-IN" sz="3600" dirty="0">
                  <a:solidFill>
                    <a:schemeClr val="tx1"/>
                  </a:solidFill>
                  <a:latin typeface="Times New Roman" pitchFamily="18" charset="0"/>
                  <a:cs typeface="Times New Roman" pitchFamily="18" charset="0"/>
                </a:endParaRPr>
              </a:p>
              <a:p>
                <a:pPr algn="just"/>
                <a:r>
                  <a:rPr lang="en-US" sz="3600" dirty="0">
                    <a:solidFill>
                      <a:schemeClr val="tx1"/>
                    </a:solidFill>
                    <a:latin typeface="Times New Roman" pitchFamily="18" charset="0"/>
                    <a:cs typeface="Times New Roman" pitchFamily="18" charset="0"/>
                  </a:rPr>
                  <a:t>P = </a:t>
                </a:r>
                <a14:m>
                  <m:oMath xmlns:m="http://schemas.openxmlformats.org/officeDocument/2006/math">
                    <m:f>
                      <m:fPr>
                        <m:ctrlPr>
                          <a:rPr lang="en-US" sz="3600" i="1" smtClean="0">
                            <a:solidFill>
                              <a:schemeClr val="tx1"/>
                            </a:solidFill>
                            <a:latin typeface="Cambria Math" panose="02040503050406030204" pitchFamily="18" charset="0"/>
                            <a:cs typeface="Times New Roman" pitchFamily="18" charset="0"/>
                          </a:rPr>
                        </m:ctrlPr>
                      </m:fPr>
                      <m:num>
                        <m:r>
                          <m:rPr>
                            <m:nor/>
                          </m:rPr>
                          <a:rPr lang="en-US" sz="3600" dirty="0">
                            <a:latin typeface="Times New Roman" pitchFamily="18" charset="0"/>
                            <a:cs typeface="Times New Roman" pitchFamily="18" charset="0"/>
                          </a:rPr>
                          <m:t>MV</m:t>
                        </m:r>
                        <m:r>
                          <m:rPr>
                            <m:nor/>
                          </m:rPr>
                          <a:rPr lang="en-US" sz="3600" dirty="0">
                            <a:latin typeface="Times New Roman" pitchFamily="18" charset="0"/>
                            <a:cs typeface="Times New Roman" pitchFamily="18" charset="0"/>
                          </a:rPr>
                          <m:t> </m:t>
                        </m:r>
                        <m:r>
                          <m:rPr>
                            <m:nor/>
                          </m:rPr>
                          <a:rPr lang="en-US" sz="3600" dirty="0">
                            <a:latin typeface="Times New Roman" pitchFamily="18" charset="0"/>
                            <a:cs typeface="Times New Roman" pitchFamily="18" charset="0"/>
                          </a:rPr>
                          <m:t>+ </m:t>
                        </m:r>
                        <m:r>
                          <m:rPr>
                            <m:nor/>
                          </m:rPr>
                          <a:rPr lang="en-US" sz="3600" dirty="0">
                            <a:latin typeface="Times New Roman" pitchFamily="18" charset="0"/>
                            <a:cs typeface="Times New Roman" pitchFamily="18" charset="0"/>
                          </a:rPr>
                          <m:t>M</m:t>
                        </m:r>
                        <m:r>
                          <m:rPr>
                            <m:nor/>
                          </m:rPr>
                          <a:rPr lang="en-US" sz="3600" dirty="0">
                            <a:latin typeface="Times New Roman" pitchFamily="18" charset="0"/>
                            <a:cs typeface="Times New Roman" pitchFamily="18" charset="0"/>
                          </a:rPr>
                          <m:t>ʹ</m:t>
                        </m:r>
                        <m:r>
                          <m:rPr>
                            <m:nor/>
                          </m:rPr>
                          <a:rPr lang="en-US" sz="3600" dirty="0">
                            <a:latin typeface="Times New Roman" pitchFamily="18" charset="0"/>
                            <a:cs typeface="Times New Roman" pitchFamily="18" charset="0"/>
                          </a:rPr>
                          <m:t>V</m:t>
                        </m:r>
                        <m:r>
                          <m:rPr>
                            <m:nor/>
                          </m:rPr>
                          <a:rPr lang="en-US" sz="3600" dirty="0">
                            <a:latin typeface="Times New Roman" pitchFamily="18" charset="0"/>
                            <a:cs typeface="Times New Roman" pitchFamily="18" charset="0"/>
                          </a:rPr>
                          <m:t>ʹ</m:t>
                        </m:r>
                        <m:r>
                          <m:rPr>
                            <m:nor/>
                          </m:rPr>
                          <a:rPr lang="bn-IN" sz="3600" dirty="0">
                            <a:latin typeface="Times New Roman" pitchFamily="18" charset="0"/>
                            <a:cs typeface="Times New Roman" pitchFamily="18" charset="0"/>
                          </a:rPr>
                          <m:t> </m:t>
                        </m:r>
                      </m:num>
                      <m:den>
                        <m:r>
                          <a:rPr lang="en-US" sz="3600" b="0" i="1" smtClean="0">
                            <a:solidFill>
                              <a:schemeClr val="tx1"/>
                            </a:solidFill>
                            <a:latin typeface="Cambria Math" panose="02040503050406030204" pitchFamily="18" charset="0"/>
                            <a:cs typeface="Times New Roman" pitchFamily="18" charset="0"/>
                          </a:rPr>
                          <m:t>𝑇</m:t>
                        </m:r>
                      </m:den>
                    </m:f>
                  </m:oMath>
                </a14:m>
                <a:r>
                  <a:rPr lang="en-US" sz="3600" dirty="0">
                    <a:solidFill>
                      <a:schemeClr val="tx1"/>
                    </a:solidFill>
                    <a:latin typeface="Times New Roman" pitchFamily="18" charset="0"/>
                    <a:cs typeface="Times New Roman" pitchFamily="18" charset="0"/>
                  </a:rPr>
                  <a:t> </a:t>
                </a:r>
                <a:endParaRPr lang="bn-IN" sz="3600" dirty="0">
                  <a:solidFill>
                    <a:schemeClr val="tx1"/>
                  </a:solidFill>
                  <a:latin typeface="Times New Roman" pitchFamily="18" charset="0"/>
                  <a:cs typeface="Times New Roman" pitchFamily="18" charset="0"/>
                </a:endParaRPr>
              </a:p>
              <a:p>
                <a:pPr algn="just"/>
                <a:endParaRPr lang="en-US" sz="3600" dirty="0">
                  <a:latin typeface="NikoshBAN" pitchFamily="2" charset="0"/>
                  <a:cs typeface="NikoshBAN" pitchFamily="2" charset="0"/>
                </a:endParaRPr>
              </a:p>
            </p:txBody>
          </p:sp>
        </mc:Choice>
        <mc:Fallback xmlns="">
          <p:sp>
            <p:nvSpPr>
              <p:cNvPr id="6" name="TextBox 5">
                <a:extLst>
                  <a:ext uri="{FF2B5EF4-FFF2-40B4-BE49-F238E27FC236}">
                    <a16:creationId xmlns:a16="http://schemas.microsoft.com/office/drawing/2014/main" id="{3451A895-CE89-4332-80D1-94FC56DD77D0}"/>
                  </a:ext>
                </a:extLst>
              </p:cNvPr>
              <p:cNvSpPr txBox="1">
                <a:spLocks noRot="1" noChangeAspect="1" noMove="1" noResize="1" noEditPoints="1" noAdjustHandles="1" noChangeArrowheads="1" noChangeShapeType="1" noTextEdit="1"/>
              </p:cNvSpPr>
              <p:nvPr/>
            </p:nvSpPr>
            <p:spPr>
              <a:xfrm>
                <a:off x="608091" y="457200"/>
                <a:ext cx="11264027" cy="5961312"/>
              </a:xfrm>
              <a:prstGeom prst="rect">
                <a:avLst/>
              </a:prstGeom>
              <a:blipFill>
                <a:blip r:embed="rId2"/>
                <a:stretch>
                  <a:fillRect l="-1566" t="-1324" r="-253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EE2C63C-4B17-42FE-8A6D-DFA036FF0A51}"/>
              </a:ext>
            </a:extLst>
          </p:cNvPr>
          <p:cNvSpPr txBox="1"/>
          <p:nvPr/>
        </p:nvSpPr>
        <p:spPr>
          <a:xfrm>
            <a:off x="4175919" y="3305156"/>
            <a:ext cx="8153400"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bn-IN" sz="3600" dirty="0">
                <a:solidFill>
                  <a:schemeClr val="tx1"/>
                </a:solidFill>
                <a:latin typeface="NikoshBAN" panose="02000000000000000000" pitchFamily="2" charset="0"/>
                <a:cs typeface="NikoshBAN" panose="02000000000000000000" pitchFamily="2" charset="0"/>
              </a:rPr>
              <a:t>এখানে, </a:t>
            </a:r>
            <a:r>
              <a:rPr lang="en-US" sz="3600" dirty="0">
                <a:solidFill>
                  <a:schemeClr val="tx1"/>
                </a:solidFill>
                <a:latin typeface="NikoshBAN" panose="02000000000000000000" pitchFamily="2" charset="0"/>
                <a:cs typeface="NikoshBAN" panose="02000000000000000000" pitchFamily="2" charset="0"/>
              </a:rPr>
              <a:t>M = </a:t>
            </a:r>
            <a:r>
              <a:rPr lang="en-US" sz="3600" dirty="0" err="1">
                <a:solidFill>
                  <a:schemeClr val="tx1"/>
                </a:solidFill>
                <a:latin typeface="NikoshBAN" panose="02000000000000000000" pitchFamily="2" charset="0"/>
                <a:cs typeface="NikoshBAN" panose="02000000000000000000" pitchFamily="2" charset="0"/>
              </a:rPr>
              <a:t>বিহিত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মুদ্রার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পরিমাণ</a:t>
            </a:r>
            <a:r>
              <a:rPr lang="en-US" sz="3600" dirty="0">
                <a:solidFill>
                  <a:schemeClr val="tx1"/>
                </a:solidFill>
                <a:latin typeface="NikoshBAN" panose="02000000000000000000" pitchFamily="2" charset="0"/>
                <a:cs typeface="NikoshBAN" panose="02000000000000000000" pitchFamily="2" charset="0"/>
              </a:rPr>
              <a:t>    </a:t>
            </a:r>
          </a:p>
          <a:p>
            <a:pPr algn="just"/>
            <a:r>
              <a:rPr lang="en-US" sz="3600" dirty="0">
                <a:solidFill>
                  <a:schemeClr val="tx1"/>
                </a:solidFill>
                <a:latin typeface="NikoshBAN" panose="02000000000000000000" pitchFamily="2" charset="0"/>
                <a:cs typeface="NikoshBAN" panose="02000000000000000000" pitchFamily="2" charset="0"/>
              </a:rPr>
              <a:t>V = </a:t>
            </a:r>
            <a:r>
              <a:rPr lang="en-US" sz="3600" dirty="0" err="1">
                <a:solidFill>
                  <a:schemeClr val="tx1"/>
                </a:solidFill>
                <a:latin typeface="NikoshBAN" panose="02000000000000000000" pitchFamily="2" charset="0"/>
                <a:cs typeface="NikoshBAN" panose="02000000000000000000" pitchFamily="2" charset="0"/>
              </a:rPr>
              <a:t>অর্থের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গড়</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প্রচলন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গতি</a:t>
            </a:r>
            <a:r>
              <a:rPr lang="en-US" sz="3600" dirty="0">
                <a:solidFill>
                  <a:schemeClr val="tx1"/>
                </a:solidFill>
                <a:latin typeface="NikoshBAN" panose="02000000000000000000" pitchFamily="2" charset="0"/>
                <a:cs typeface="NikoshBAN" panose="02000000000000000000" pitchFamily="2" charset="0"/>
              </a:rPr>
              <a:t> </a:t>
            </a:r>
          </a:p>
          <a:p>
            <a:pPr algn="just"/>
            <a:r>
              <a:rPr lang="en-US" sz="3600" dirty="0">
                <a:solidFill>
                  <a:schemeClr val="tx1"/>
                </a:solidFill>
                <a:latin typeface="NikoshBAN" panose="02000000000000000000" pitchFamily="2" charset="0"/>
                <a:cs typeface="NikoshBAN" panose="02000000000000000000" pitchFamily="2" charset="0"/>
              </a:rPr>
              <a:t>Mʹ = </a:t>
            </a:r>
            <a:r>
              <a:rPr lang="en-US" sz="3600" dirty="0" err="1">
                <a:solidFill>
                  <a:schemeClr val="tx1"/>
                </a:solidFill>
                <a:latin typeface="NikoshBAN" panose="02000000000000000000" pitchFamily="2" charset="0"/>
                <a:cs typeface="NikoshBAN" panose="02000000000000000000" pitchFamily="2" charset="0"/>
              </a:rPr>
              <a:t>ব্যাংকে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অর্থের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পরিমাণ</a:t>
            </a:r>
            <a:r>
              <a:rPr lang="en-US" sz="3600" dirty="0">
                <a:solidFill>
                  <a:schemeClr val="tx1"/>
                </a:solidFill>
                <a:latin typeface="NikoshBAN" panose="02000000000000000000" pitchFamily="2" charset="0"/>
                <a:cs typeface="NikoshBAN" panose="02000000000000000000" pitchFamily="2" charset="0"/>
              </a:rPr>
              <a:t> / </a:t>
            </a:r>
            <a:r>
              <a:rPr lang="en-US" sz="3600" dirty="0" err="1">
                <a:solidFill>
                  <a:schemeClr val="tx1"/>
                </a:solidFill>
                <a:latin typeface="NikoshBAN" panose="02000000000000000000" pitchFamily="2" charset="0"/>
                <a:cs typeface="NikoshBAN" panose="02000000000000000000" pitchFamily="2" charset="0"/>
              </a:rPr>
              <a:t>ঋণপত্রের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পরিমাণ</a:t>
            </a:r>
            <a:r>
              <a:rPr lang="en-US" sz="3600" dirty="0">
                <a:solidFill>
                  <a:schemeClr val="tx1"/>
                </a:solidFill>
                <a:latin typeface="NikoshBAN" panose="02000000000000000000" pitchFamily="2" charset="0"/>
                <a:cs typeface="NikoshBAN" panose="02000000000000000000" pitchFamily="2" charset="0"/>
              </a:rPr>
              <a:t>  </a:t>
            </a:r>
          </a:p>
          <a:p>
            <a:pPr algn="just"/>
            <a:r>
              <a:rPr lang="en-US" sz="3600" dirty="0">
                <a:solidFill>
                  <a:schemeClr val="tx1"/>
                </a:solidFill>
                <a:latin typeface="NikoshBAN" panose="02000000000000000000" pitchFamily="2" charset="0"/>
                <a:cs typeface="NikoshBAN" panose="02000000000000000000" pitchFamily="2" charset="0"/>
              </a:rPr>
              <a:t>Vʹ = </a:t>
            </a:r>
            <a:r>
              <a:rPr lang="en-US" sz="3600" dirty="0" err="1">
                <a:solidFill>
                  <a:schemeClr val="tx1"/>
                </a:solidFill>
                <a:latin typeface="NikoshBAN" panose="02000000000000000000" pitchFamily="2" charset="0"/>
                <a:cs typeface="NikoshBAN" panose="02000000000000000000" pitchFamily="2" charset="0"/>
              </a:rPr>
              <a:t>ব্যাংকে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অর্থের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প্রচলন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গতি</a:t>
            </a:r>
            <a:r>
              <a:rPr lang="en-US" sz="3600" dirty="0">
                <a:solidFill>
                  <a:schemeClr val="tx1"/>
                </a:solidFill>
                <a:latin typeface="NikoshBAN" panose="02000000000000000000" pitchFamily="2" charset="0"/>
                <a:cs typeface="NikoshBAN" panose="02000000000000000000" pitchFamily="2" charset="0"/>
              </a:rPr>
              <a:t> / </a:t>
            </a:r>
            <a:r>
              <a:rPr lang="en-US" sz="3600" dirty="0" err="1">
                <a:solidFill>
                  <a:schemeClr val="tx1"/>
                </a:solidFill>
                <a:latin typeface="NikoshBAN" panose="02000000000000000000" pitchFamily="2" charset="0"/>
                <a:cs typeface="NikoshBAN" panose="02000000000000000000" pitchFamily="2" charset="0"/>
              </a:rPr>
              <a:t>ঋণপত্রের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প্রচলন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গতি</a:t>
            </a:r>
            <a:r>
              <a:rPr lang="en-US" sz="3600" dirty="0">
                <a:solidFill>
                  <a:schemeClr val="tx1"/>
                </a:solidFill>
                <a:latin typeface="NikoshBAN" panose="02000000000000000000" pitchFamily="2" charset="0"/>
                <a:cs typeface="NikoshBAN" panose="02000000000000000000" pitchFamily="2" charset="0"/>
              </a:rPr>
              <a:t> </a:t>
            </a:r>
          </a:p>
          <a:p>
            <a:pPr algn="just"/>
            <a:r>
              <a:rPr lang="en-US" sz="3600" dirty="0">
                <a:solidFill>
                  <a:schemeClr val="tx1"/>
                </a:solidFill>
                <a:latin typeface="NikoshBAN" panose="02000000000000000000" pitchFamily="2" charset="0"/>
                <a:cs typeface="NikoshBAN" panose="02000000000000000000" pitchFamily="2" charset="0"/>
              </a:rPr>
              <a:t>P = </a:t>
            </a:r>
            <a:r>
              <a:rPr lang="en-US" sz="3600" dirty="0" err="1">
                <a:solidFill>
                  <a:schemeClr val="tx1"/>
                </a:solidFill>
                <a:latin typeface="NikoshBAN" panose="02000000000000000000" pitchFamily="2" charset="0"/>
                <a:cs typeface="NikoshBAN" panose="02000000000000000000" pitchFamily="2" charset="0"/>
              </a:rPr>
              <a:t>দামস্তর</a:t>
            </a:r>
            <a:r>
              <a:rPr lang="en-US" sz="3600" dirty="0">
                <a:solidFill>
                  <a:schemeClr val="tx1"/>
                </a:solidFill>
                <a:latin typeface="NikoshBAN" panose="02000000000000000000" pitchFamily="2" charset="0"/>
                <a:cs typeface="NikoshBAN" panose="02000000000000000000" pitchFamily="2" charset="0"/>
              </a:rPr>
              <a:t> / </a:t>
            </a:r>
            <a:r>
              <a:rPr lang="en-US" sz="3600" dirty="0" err="1">
                <a:solidFill>
                  <a:schemeClr val="tx1"/>
                </a:solidFill>
                <a:latin typeface="NikoshBAN" panose="02000000000000000000" pitchFamily="2" charset="0"/>
                <a:cs typeface="NikoshBAN" panose="02000000000000000000" pitchFamily="2" charset="0"/>
              </a:rPr>
              <a:t>মূল্যস্তর</a:t>
            </a:r>
            <a:endParaRPr lang="en-US" sz="3600" dirty="0">
              <a:solidFill>
                <a:schemeClr val="tx1"/>
              </a:solidFill>
              <a:latin typeface="NikoshBAN" panose="02000000000000000000" pitchFamily="2" charset="0"/>
              <a:cs typeface="NikoshBAN" panose="02000000000000000000" pitchFamily="2" charset="0"/>
            </a:endParaRPr>
          </a:p>
          <a:p>
            <a:pPr algn="just"/>
            <a:r>
              <a:rPr lang="en-US" sz="3600" dirty="0">
                <a:solidFill>
                  <a:schemeClr val="tx1"/>
                </a:solidFill>
                <a:latin typeface="NikoshBAN" panose="02000000000000000000" pitchFamily="2" charset="0"/>
                <a:cs typeface="NikoshBAN" panose="02000000000000000000" pitchFamily="2" charset="0"/>
              </a:rPr>
              <a:t>T = </a:t>
            </a:r>
            <a:r>
              <a:rPr lang="en-US" sz="3600" dirty="0" err="1">
                <a:solidFill>
                  <a:schemeClr val="tx1"/>
                </a:solidFill>
                <a:latin typeface="NikoshBAN" panose="02000000000000000000" pitchFamily="2" charset="0"/>
                <a:cs typeface="NikoshBAN" panose="02000000000000000000" pitchFamily="2" charset="0"/>
              </a:rPr>
              <a:t>লেনদেনের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পরিমাণ</a:t>
            </a:r>
            <a:r>
              <a:rPr lang="en-US" sz="3600" dirty="0">
                <a:solidFill>
                  <a:schemeClr val="tx1"/>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35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26CD2-1D64-4E03-BDF5-5550CE73A96E}"/>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E9A694A6-40A0-445E-8E4A-645A611063D4}"/>
              </a:ext>
            </a:extLst>
          </p:cNvPr>
          <p:cNvSpPr>
            <a:spLocks noGrp="1"/>
          </p:cNvSpPr>
          <p:nvPr>
            <p:ph type="ftr" sz="quarter" idx="11"/>
          </p:nvPr>
        </p:nvSpPr>
        <p:spPr/>
        <p:txBody>
          <a:bodyPr/>
          <a:lstStyle/>
          <a:p>
            <a:r>
              <a:rPr lang="as-IN"/>
              <a:t>পলাশ কুমার ঘোষ।সরকারি শহীদ সিরাজুদ্দীন হোসেন কলেজ, যশোর। মোবাইলঃ 01920-393252  ই-মেইলঃ </a:t>
            </a:r>
            <a:r>
              <a:rPr lang="en-US"/>
              <a:t>palashg489@gmail.com</a:t>
            </a:r>
          </a:p>
        </p:txBody>
      </p:sp>
      <p:sp>
        <p:nvSpPr>
          <p:cNvPr id="4" name="Slide Number Placeholder 3">
            <a:extLst>
              <a:ext uri="{FF2B5EF4-FFF2-40B4-BE49-F238E27FC236}">
                <a16:creationId xmlns:a16="http://schemas.microsoft.com/office/drawing/2014/main" id="{CAC0CB7D-991B-4277-B1A8-FCA02E3923E7}"/>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a:extLst>
              <a:ext uri="{FF2B5EF4-FFF2-40B4-BE49-F238E27FC236}">
                <a16:creationId xmlns:a16="http://schemas.microsoft.com/office/drawing/2014/main" id="{AA7EBDD1-A012-42A5-910A-39698834CCE3}"/>
              </a:ext>
            </a:extLst>
          </p:cNvPr>
          <p:cNvSpPr txBox="1"/>
          <p:nvPr/>
        </p:nvSpPr>
        <p:spPr>
          <a:xfrm>
            <a:off x="899319" y="609600"/>
            <a:ext cx="1051560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IN" sz="3600" dirty="0">
                <a:solidFill>
                  <a:srgbClr val="00B0F0"/>
                </a:solidFill>
                <a:latin typeface="NikoshBAN" pitchFamily="2" charset="0"/>
                <a:cs typeface="NikoshBAN" pitchFamily="2" charset="0"/>
              </a:rPr>
              <a:t>ফিশারের </a:t>
            </a:r>
            <a:r>
              <a:rPr lang="bn-IN" sz="3600" b="1" dirty="0">
                <a:solidFill>
                  <a:srgbClr val="00B0F0"/>
                </a:solidFill>
                <a:latin typeface="NikoshBAN" pitchFamily="2" charset="0"/>
                <a:cs typeface="NikoshBAN" pitchFamily="2" charset="0"/>
              </a:rPr>
              <a:t>বিনিময় সমীকরণের গাণিতিক উদাহরণঃ </a:t>
            </a:r>
            <a:endParaRPr lang="en-US" sz="3600" dirty="0"/>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B10B0F1A-F692-4E98-85A5-141EF6F7403E}"/>
                  </a:ext>
                </a:extLst>
              </p:cNvPr>
              <p:cNvGraphicFramePr>
                <a:graphicFrameLocks noGrp="1"/>
              </p:cNvGraphicFramePr>
              <p:nvPr>
                <p:extLst>
                  <p:ext uri="{D42A27DB-BD31-4B8C-83A1-F6EECF244321}">
                    <p14:modId xmlns:p14="http://schemas.microsoft.com/office/powerpoint/2010/main" val="1430816855"/>
                  </p:ext>
                </p:extLst>
              </p:nvPr>
            </p:nvGraphicFramePr>
            <p:xfrm>
              <a:off x="3676" y="1371600"/>
              <a:ext cx="12161839" cy="3911602"/>
            </p:xfrm>
            <a:graphic>
              <a:graphicData uri="http://schemas.openxmlformats.org/drawingml/2006/table">
                <a:tbl>
                  <a:tblPr firstRow="1" bandRow="1">
                    <a:tableStyleId>{5C22544A-7EE6-4342-B048-85BDC9FD1C3A}</a:tableStyleId>
                  </a:tblPr>
                  <a:tblGrid>
                    <a:gridCol w="975519">
                      <a:extLst>
                        <a:ext uri="{9D8B030D-6E8A-4147-A177-3AD203B41FA5}">
                          <a16:colId xmlns:a16="http://schemas.microsoft.com/office/drawing/2014/main" val="3505096121"/>
                        </a:ext>
                      </a:extLst>
                    </a:gridCol>
                    <a:gridCol w="914400">
                      <a:extLst>
                        <a:ext uri="{9D8B030D-6E8A-4147-A177-3AD203B41FA5}">
                          <a16:colId xmlns:a16="http://schemas.microsoft.com/office/drawing/2014/main" val="3245509387"/>
                        </a:ext>
                      </a:extLst>
                    </a:gridCol>
                    <a:gridCol w="533400">
                      <a:extLst>
                        <a:ext uri="{9D8B030D-6E8A-4147-A177-3AD203B41FA5}">
                          <a16:colId xmlns:a16="http://schemas.microsoft.com/office/drawing/2014/main" val="314360554"/>
                        </a:ext>
                      </a:extLst>
                    </a:gridCol>
                    <a:gridCol w="914400">
                      <a:extLst>
                        <a:ext uri="{9D8B030D-6E8A-4147-A177-3AD203B41FA5}">
                          <a16:colId xmlns:a16="http://schemas.microsoft.com/office/drawing/2014/main" val="1895601839"/>
                        </a:ext>
                      </a:extLst>
                    </a:gridCol>
                    <a:gridCol w="609600">
                      <a:extLst>
                        <a:ext uri="{9D8B030D-6E8A-4147-A177-3AD203B41FA5}">
                          <a16:colId xmlns:a16="http://schemas.microsoft.com/office/drawing/2014/main" val="636352445"/>
                        </a:ext>
                      </a:extLst>
                    </a:gridCol>
                    <a:gridCol w="685800">
                      <a:extLst>
                        <a:ext uri="{9D8B030D-6E8A-4147-A177-3AD203B41FA5}">
                          <a16:colId xmlns:a16="http://schemas.microsoft.com/office/drawing/2014/main" val="215434456"/>
                        </a:ext>
                      </a:extLst>
                    </a:gridCol>
                    <a:gridCol w="4876800">
                      <a:extLst>
                        <a:ext uri="{9D8B030D-6E8A-4147-A177-3AD203B41FA5}">
                          <a16:colId xmlns:a16="http://schemas.microsoft.com/office/drawing/2014/main" val="171025334"/>
                        </a:ext>
                      </a:extLst>
                    </a:gridCol>
                    <a:gridCol w="2651920">
                      <a:extLst>
                        <a:ext uri="{9D8B030D-6E8A-4147-A177-3AD203B41FA5}">
                          <a16:colId xmlns:a16="http://schemas.microsoft.com/office/drawing/2014/main" val="4235217135"/>
                        </a:ext>
                      </a:extLst>
                    </a:gridCol>
                  </a:tblGrid>
                  <a:tr h="0">
                    <a:tc>
                      <a:txBody>
                        <a:bodyPr/>
                        <a:lstStyle/>
                        <a:p>
                          <a:r>
                            <a:rPr lang="bn-IN" sz="3600" dirty="0">
                              <a:latin typeface="NikoshBAN" panose="02000000000000000000" pitchFamily="2" charset="0"/>
                              <a:cs typeface="NikoshBAN" panose="02000000000000000000" pitchFamily="2" charset="0"/>
                            </a:rPr>
                            <a:t>পর্যায় </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200" dirty="0">
                              <a:solidFill>
                                <a:schemeClr val="tx1"/>
                              </a:solidFill>
                              <a:latin typeface="NikoshBAN" panose="02000000000000000000" pitchFamily="2" charset="0"/>
                              <a:cs typeface="NikoshBAN" panose="02000000000000000000" pitchFamily="2"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V</a:t>
                          </a:r>
                          <a:endParaRPr lang="bn-IN" sz="3200" dirty="0">
                            <a:latin typeface="NikoshBAN" panose="02000000000000000000" pitchFamily="2" charset="0"/>
                            <a:cs typeface="NikoshBAN" panose="02000000000000000000" pitchFamily="2" charset="0"/>
                          </a:endParaRPr>
                        </a:p>
                      </a:txBody>
                      <a:tcPr/>
                    </a:tc>
                    <a:tc>
                      <a:txBody>
                        <a:bodyPr/>
                        <a:lstStyle/>
                        <a:p>
                          <a:pPr algn="ctr"/>
                          <a:r>
                            <a:rPr lang="en-US" sz="3200" dirty="0">
                              <a:solidFill>
                                <a:schemeClr val="tx1"/>
                              </a:solidFill>
                              <a:latin typeface="NikoshBAN" panose="02000000000000000000" pitchFamily="2" charset="0"/>
                              <a:cs typeface="NikoshBAN" panose="02000000000000000000" pitchFamily="2" charset="0"/>
                            </a:rPr>
                            <a:t>Mʹ</a:t>
                          </a:r>
                          <a:endParaRPr lang="en-US" sz="3200" dirty="0">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Vʹ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T</a:t>
                          </a:r>
                          <a:endParaRPr lang="en-US" sz="3200" dirty="0">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itchFamily="18" charset="0"/>
                              <a:cs typeface="Times New Roman" pitchFamily="18" charset="0"/>
                            </a:rPr>
                            <a:t>P = </a:t>
                          </a:r>
                          <a14:m>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m:rPr>
                                      <m:nor/>
                                    </m:rPr>
                                    <a:rPr lang="en-US" sz="3200" dirty="0">
                                      <a:latin typeface="Times New Roman" pitchFamily="18" charset="0"/>
                                      <a:cs typeface="Times New Roman" pitchFamily="18" charset="0"/>
                                    </a:rPr>
                                    <m:t>MV</m:t>
                                  </m:r>
                                  <m:r>
                                    <m:rPr>
                                      <m:nor/>
                                    </m:rPr>
                                    <a:rPr lang="en-US" sz="3200" dirty="0">
                                      <a:latin typeface="Times New Roman" pitchFamily="18" charset="0"/>
                                      <a:cs typeface="Times New Roman" pitchFamily="18" charset="0"/>
                                    </a:rPr>
                                    <m:t> + </m:t>
                                  </m:r>
                                  <m:r>
                                    <m:rPr>
                                      <m:nor/>
                                    </m:rPr>
                                    <a:rPr lang="en-US" sz="3200" dirty="0">
                                      <a:latin typeface="Times New Roman" pitchFamily="18" charset="0"/>
                                      <a:cs typeface="Times New Roman" pitchFamily="18" charset="0"/>
                                    </a:rPr>
                                    <m:t>M</m:t>
                                  </m:r>
                                  <m:r>
                                    <m:rPr>
                                      <m:nor/>
                                    </m:rPr>
                                    <a:rPr lang="en-US" sz="3200" dirty="0">
                                      <a:latin typeface="Times New Roman" pitchFamily="18" charset="0"/>
                                      <a:cs typeface="Times New Roman" pitchFamily="18" charset="0"/>
                                    </a:rPr>
                                    <m:t>ʹ</m:t>
                                  </m:r>
                                  <m:r>
                                    <m:rPr>
                                      <m:nor/>
                                    </m:rPr>
                                    <a:rPr lang="en-US" sz="3200" dirty="0">
                                      <a:latin typeface="Times New Roman" pitchFamily="18" charset="0"/>
                                      <a:cs typeface="Times New Roman" pitchFamily="18" charset="0"/>
                                    </a:rPr>
                                    <m:t>V</m:t>
                                  </m:r>
                                  <m:r>
                                    <m:rPr>
                                      <m:nor/>
                                    </m:rPr>
                                    <a:rPr lang="en-US" sz="3200" dirty="0">
                                      <a:latin typeface="Times New Roman" pitchFamily="18" charset="0"/>
                                      <a:cs typeface="Times New Roman" pitchFamily="18" charset="0"/>
                                    </a:rPr>
                                    <m:t>ʹ</m:t>
                                  </m:r>
                                  <m:r>
                                    <m:rPr>
                                      <m:nor/>
                                    </m:rPr>
                                    <a:rPr lang="bn-IN" sz="3200" dirty="0">
                                      <a:latin typeface="Times New Roman" pitchFamily="18" charset="0"/>
                                      <a:cs typeface="Times New Roman" pitchFamily="18" charset="0"/>
                                    </a:rPr>
                                    <m:t> </m:t>
                                  </m:r>
                                </m:num>
                                <m:den>
                                  <m:r>
                                    <a:rPr lang="en-US" sz="3200" b="0" i="1" smtClean="0">
                                      <a:solidFill>
                                        <a:schemeClr val="tx1"/>
                                      </a:solidFill>
                                      <a:latin typeface="Cambria Math" panose="02040503050406030204" pitchFamily="18" charset="0"/>
                                      <a:cs typeface="Times New Roman" pitchFamily="18" charset="0"/>
                                    </a:rPr>
                                    <m:t>𝑇</m:t>
                                  </m:r>
                                </m:den>
                              </m:f>
                            </m:oMath>
                          </a14:m>
                          <a:endParaRPr lang="en-US" sz="32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en-US" sz="3200" dirty="0">
                              <a:latin typeface="NikoshBAN" panose="02000000000000000000" pitchFamily="2" charset="0"/>
                              <a:cs typeface="NikoshBAN" panose="02000000000000000000" pitchFamily="2" charset="0"/>
                            </a:rPr>
                            <a:t>Vm = </a:t>
                          </a:r>
                          <a14:m>
                            <m:oMath xmlns:m="http://schemas.openxmlformats.org/officeDocument/2006/math">
                              <m:f>
                                <m:fPr>
                                  <m:ctrlPr>
                                    <a:rPr lang="en-US" sz="3200" i="1" smtClean="0">
                                      <a:latin typeface="Cambria Math" panose="02040503050406030204" pitchFamily="18" charset="0"/>
                                      <a:cs typeface="NikoshBAN" panose="02000000000000000000" pitchFamily="2" charset="0"/>
                                    </a:rPr>
                                  </m:ctrlPr>
                                </m:fPr>
                                <m:num>
                                  <m:r>
                                    <a:rPr lang="en-US" sz="3200" b="1" i="1" smtClean="0">
                                      <a:latin typeface="Cambria Math" panose="02040503050406030204" pitchFamily="18" charset="0"/>
                                      <a:cs typeface="NikoshBAN" panose="02000000000000000000" pitchFamily="2" charset="0"/>
                                    </a:rPr>
                                    <m:t>𝟏</m:t>
                                  </m:r>
                                </m:num>
                                <m:den>
                                  <m:r>
                                    <a:rPr lang="en-US" sz="3200" b="1" i="1" smtClean="0">
                                      <a:latin typeface="Cambria Math" panose="02040503050406030204" pitchFamily="18" charset="0"/>
                                      <a:cs typeface="NikoshBAN" panose="02000000000000000000" pitchFamily="2" charset="0"/>
                                    </a:rPr>
                                    <m:t>𝑷</m:t>
                                  </m:r>
                                </m:den>
                              </m:f>
                            </m:oMath>
                          </a14:m>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589852563"/>
                      </a:ext>
                    </a:extLst>
                  </a:tr>
                  <a:tr h="599147">
                    <a:tc>
                      <a:txBody>
                        <a:bodyPr/>
                        <a:lstStyle/>
                        <a:p>
                          <a:r>
                            <a:rPr lang="en-US" sz="3600" dirty="0">
                              <a:latin typeface="Cambria Math" panose="02040503050406030204" pitchFamily="18" charset="0"/>
                              <a:ea typeface="Cambria Math" panose="02040503050406030204" pitchFamily="18" charset="0"/>
                              <a:cs typeface="NikoshBAN" panose="02000000000000000000" pitchFamily="2"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itchFamily="18" charset="0"/>
                              <a:cs typeface="Times New Roman" pitchFamily="18" charset="0"/>
                            </a:rPr>
                            <a:t>P = </a:t>
                          </a:r>
                          <a14:m>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m:rPr>
                                      <m:nor/>
                                    </m:rPr>
                                    <a:rPr lang="en-US" sz="3200" b="0" i="0" smtClean="0">
                                      <a:solidFill>
                                        <a:schemeClr val="tx1"/>
                                      </a:solidFill>
                                      <a:latin typeface="Cambria Math" panose="02040503050406030204" pitchFamily="18" charset="0"/>
                                      <a:cs typeface="Times New Roman" pitchFamily="18" charset="0"/>
                                    </a:rPr>
                                    <m:t>5∗100</m:t>
                                  </m:r>
                                  <m:r>
                                    <m:rPr>
                                      <m:nor/>
                                    </m:rPr>
                                    <a:rPr lang="en-US" sz="3200" dirty="0">
                                      <a:latin typeface="Times New Roman" pitchFamily="18" charset="0"/>
                                      <a:cs typeface="Times New Roman" pitchFamily="18" charset="0"/>
                                    </a:rPr>
                                    <m:t> +</m:t>
                                  </m:r>
                                  <m:r>
                                    <m:rPr>
                                      <m:nor/>
                                    </m:rPr>
                                    <a:rPr lang="en-US" sz="3200" b="0" i="0" dirty="0" smtClean="0">
                                      <a:latin typeface="Times New Roman" pitchFamily="18" charset="0"/>
                                      <a:cs typeface="Times New Roman" pitchFamily="18" charset="0"/>
                                    </a:rPr>
                                    <m:t>5∗100</m:t>
                                  </m:r>
                                  <m:r>
                                    <m:rPr>
                                      <m:nor/>
                                    </m:rPr>
                                    <a:rPr lang="bn-IN" sz="3200" dirty="0">
                                      <a:latin typeface="Times New Roman" pitchFamily="18" charset="0"/>
                                      <a:cs typeface="Times New Roman" pitchFamily="18" charset="0"/>
                                    </a:rPr>
                                    <m:t> </m:t>
                                  </m:r>
                                </m:num>
                                <m:den>
                                  <m:r>
                                    <a:rPr lang="en-US" sz="3200" b="0" i="1" dirty="0" smtClean="0">
                                      <a:latin typeface="Cambria Math" panose="02040503050406030204" pitchFamily="18" charset="0"/>
                                      <a:cs typeface="Times New Roman" pitchFamily="18" charset="0"/>
                                    </a:rPr>
                                    <m:t>10</m:t>
                                  </m:r>
                                </m:den>
                              </m:f>
                              <m:r>
                                <a:rPr lang="en-US" sz="3200" b="0" i="1" smtClean="0">
                                  <a:solidFill>
                                    <a:schemeClr val="tx1"/>
                                  </a:solidFill>
                                  <a:latin typeface="Cambria Math" panose="02040503050406030204" pitchFamily="18" charset="0"/>
                                  <a:cs typeface="Times New Roman" pitchFamily="18" charset="0"/>
                                </a:rPr>
                                <m:t>=100</m:t>
                              </m:r>
                            </m:oMath>
                          </a14:m>
                          <a:endParaRPr lang="en-US" sz="3200" dirty="0">
                            <a:latin typeface="Cambria Math" panose="02040503050406030204" pitchFamily="18" charset="0"/>
                            <a:ea typeface="Cambria Math" panose="02040503050406030204" pitchFamily="18" charset="0"/>
                            <a:cs typeface="NikoshBAN" panose="02000000000000000000" pitchFamily="2" charset="0"/>
                          </a:endParaRPr>
                        </a:p>
                      </a:txBody>
                      <a:tcPr/>
                    </a:tc>
                    <a:tc>
                      <a:txBody>
                        <a:bodyPr/>
                        <a:lstStyle/>
                        <a:p>
                          <a:pPr algn="just"/>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NikoshBAN" panose="02000000000000000000" pitchFamily="2" charset="0"/>
                                      </a:rPr>
                                    </m:ctrlPr>
                                  </m:fPr>
                                  <m:num>
                                    <m:r>
                                      <a:rPr lang="en-US" sz="3200" b="1" i="1" smtClean="0">
                                        <a:latin typeface="Cambria Math" panose="02040503050406030204" pitchFamily="18" charset="0"/>
                                        <a:cs typeface="NikoshBAN" panose="02000000000000000000" pitchFamily="2" charset="0"/>
                                      </a:rPr>
                                      <m:t>𝟏</m:t>
                                    </m:r>
                                  </m:num>
                                  <m:den>
                                    <m:r>
                                      <a:rPr lang="en-US" sz="3200" b="1" i="1" smtClean="0">
                                        <a:latin typeface="Cambria Math" panose="02040503050406030204" pitchFamily="18" charset="0"/>
                                        <a:cs typeface="NikoshBAN" panose="02000000000000000000" pitchFamily="2" charset="0"/>
                                      </a:rPr>
                                      <m:t>𝟏𝟎𝟎</m:t>
                                    </m:r>
                                  </m:den>
                                </m:f>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m:t>
                                </m:r>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𝟎𝟏</m:t>
                                </m:r>
                              </m:oMath>
                            </m:oMathPara>
                          </a14:m>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3602549"/>
                      </a:ext>
                    </a:extLst>
                  </a:tr>
                  <a:tr h="599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Cambria Math" panose="02040503050406030204" pitchFamily="18" charset="0"/>
                              <a:ea typeface="Cambria Math" panose="02040503050406030204" pitchFamily="18" charset="0"/>
                              <a:cs typeface="NikoshBAN" panose="02000000000000000000" pitchFamily="2"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m:rPr>
                                        <m:nor/>
                                      </m:rPr>
                                      <a:rPr lang="en-US" sz="3200" b="0" i="0" smtClean="0">
                                        <a:solidFill>
                                          <a:schemeClr val="tx1"/>
                                        </a:solidFill>
                                        <a:latin typeface="Cambria Math" panose="02040503050406030204" pitchFamily="18" charset="0"/>
                                        <a:cs typeface="Times New Roman" pitchFamily="18" charset="0"/>
                                      </a:rPr>
                                      <m:t>5∗200</m:t>
                                    </m:r>
                                    <m:r>
                                      <m:rPr>
                                        <m:nor/>
                                      </m:rPr>
                                      <a:rPr lang="en-US" sz="3200" dirty="0">
                                        <a:latin typeface="Times New Roman" pitchFamily="18" charset="0"/>
                                        <a:cs typeface="Times New Roman" pitchFamily="18" charset="0"/>
                                      </a:rPr>
                                      <m:t> +</m:t>
                                    </m:r>
                                    <m:r>
                                      <m:rPr>
                                        <m:nor/>
                                      </m:rPr>
                                      <a:rPr lang="en-US" sz="3200" b="0" i="0" dirty="0" smtClean="0">
                                        <a:latin typeface="Times New Roman" pitchFamily="18" charset="0"/>
                                        <a:cs typeface="Times New Roman" pitchFamily="18" charset="0"/>
                                      </a:rPr>
                                      <m:t>5∗200</m:t>
                                    </m:r>
                                    <m:r>
                                      <m:rPr>
                                        <m:nor/>
                                      </m:rPr>
                                      <a:rPr lang="bn-IN" sz="3200" dirty="0">
                                        <a:latin typeface="Times New Roman" pitchFamily="18" charset="0"/>
                                        <a:cs typeface="Times New Roman" pitchFamily="18" charset="0"/>
                                      </a:rPr>
                                      <m:t> </m:t>
                                    </m:r>
                                  </m:num>
                                  <m:den>
                                    <m:r>
                                      <a:rPr lang="en-US" sz="3200" b="0" i="1" dirty="0" smtClean="0">
                                        <a:latin typeface="Cambria Math" panose="02040503050406030204" pitchFamily="18" charset="0"/>
                                        <a:cs typeface="Times New Roman" pitchFamily="18" charset="0"/>
                                      </a:rPr>
                                      <m:t>10</m:t>
                                    </m:r>
                                  </m:den>
                                </m:f>
                                <m:r>
                                  <a:rPr lang="en-US" sz="3200" b="0" i="1" smtClean="0">
                                    <a:solidFill>
                                      <a:schemeClr val="tx1"/>
                                    </a:solidFill>
                                    <a:latin typeface="Cambria Math" panose="02040503050406030204" pitchFamily="18" charset="0"/>
                                    <a:cs typeface="Times New Roman" pitchFamily="18" charset="0"/>
                                  </a:rPr>
                                  <m:t>=200</m:t>
                                </m:r>
                              </m:oMath>
                            </m:oMathPara>
                          </a14:m>
                          <a:endParaRPr lang="en-US" sz="3200" dirty="0">
                            <a:latin typeface="Cambria Math" panose="02040503050406030204" pitchFamily="18" charset="0"/>
                            <a:ea typeface="Cambria Math" panose="02040503050406030204" pitchFamily="18"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NikoshBAN" panose="02000000000000000000" pitchFamily="2" charset="0"/>
                                      </a:rPr>
                                    </m:ctrlPr>
                                  </m:fPr>
                                  <m:num>
                                    <m:r>
                                      <a:rPr lang="en-US" sz="3200" b="1" i="1" smtClean="0">
                                        <a:latin typeface="Cambria Math" panose="02040503050406030204" pitchFamily="18" charset="0"/>
                                        <a:cs typeface="NikoshBAN" panose="02000000000000000000" pitchFamily="2" charset="0"/>
                                      </a:rPr>
                                      <m:t>𝟏</m:t>
                                    </m:r>
                                  </m:num>
                                  <m:den>
                                    <m:r>
                                      <a:rPr lang="en-US" sz="3200" b="1" i="1" smtClean="0">
                                        <a:latin typeface="Cambria Math" panose="02040503050406030204" pitchFamily="18" charset="0"/>
                                        <a:cs typeface="NikoshBAN" panose="02000000000000000000" pitchFamily="2" charset="0"/>
                                      </a:rPr>
                                      <m:t>𝟐𝟎𝟎</m:t>
                                    </m:r>
                                  </m:den>
                                </m:f>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m:t>
                                </m:r>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𝟎𝟎𝟓</m:t>
                                </m:r>
                              </m:oMath>
                            </m:oMathPara>
                          </a14:m>
                          <a:endParaRPr lang="en-US" sz="3200" dirty="0">
                            <a:latin typeface="Cambria Math" panose="02040503050406030204" pitchFamily="18" charset="0"/>
                            <a:ea typeface="Cambria Math" panose="02040503050406030204" pitchFamily="18" charset="0"/>
                            <a:cs typeface="NikoshBAN" panose="02000000000000000000" pitchFamily="2" charset="0"/>
                          </a:endParaRPr>
                        </a:p>
                      </a:txBody>
                      <a:tcPr/>
                    </a:tc>
                    <a:extLst>
                      <a:ext uri="{0D108BD9-81ED-4DB2-BD59-A6C34878D82A}">
                        <a16:rowId xmlns:a16="http://schemas.microsoft.com/office/drawing/2014/main" val="4077738162"/>
                      </a:ext>
                    </a:extLst>
                  </a:tr>
                  <a:tr h="599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Cambria Math" panose="02040503050406030204" pitchFamily="18" charset="0"/>
                              <a:ea typeface="Cambria Math" panose="02040503050406030204" pitchFamily="18" charset="0"/>
                              <a:cs typeface="NikoshBAN" panose="02000000000000000000" pitchFamily="2"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m:rPr>
                                        <m:nor/>
                                      </m:rPr>
                                      <a:rPr lang="en-US" sz="3200" b="0" i="0" smtClean="0">
                                        <a:solidFill>
                                          <a:schemeClr val="tx1"/>
                                        </a:solidFill>
                                        <a:latin typeface="Cambria Math" panose="02040503050406030204" pitchFamily="18" charset="0"/>
                                        <a:cs typeface="Times New Roman" pitchFamily="18" charset="0"/>
                                      </a:rPr>
                                      <m:t>5∗50</m:t>
                                    </m:r>
                                    <m:r>
                                      <m:rPr>
                                        <m:nor/>
                                      </m:rPr>
                                      <a:rPr lang="en-US" sz="3200" dirty="0">
                                        <a:latin typeface="Times New Roman" pitchFamily="18" charset="0"/>
                                        <a:cs typeface="Times New Roman" pitchFamily="18" charset="0"/>
                                      </a:rPr>
                                      <m:t> +</m:t>
                                    </m:r>
                                    <m:r>
                                      <m:rPr>
                                        <m:nor/>
                                      </m:rPr>
                                      <a:rPr lang="en-US" sz="3200" b="0" i="0" dirty="0" smtClean="0">
                                        <a:latin typeface="Times New Roman" pitchFamily="18" charset="0"/>
                                        <a:cs typeface="Times New Roman" pitchFamily="18" charset="0"/>
                                      </a:rPr>
                                      <m:t>5∗50</m:t>
                                    </m:r>
                                    <m:r>
                                      <m:rPr>
                                        <m:nor/>
                                      </m:rPr>
                                      <a:rPr lang="bn-IN" sz="3200" dirty="0">
                                        <a:latin typeface="Times New Roman" pitchFamily="18" charset="0"/>
                                        <a:cs typeface="Times New Roman" pitchFamily="18" charset="0"/>
                                      </a:rPr>
                                      <m:t> </m:t>
                                    </m:r>
                                  </m:num>
                                  <m:den>
                                    <m:r>
                                      <a:rPr lang="en-US" sz="3200" b="0" i="1" dirty="0" smtClean="0">
                                        <a:latin typeface="Cambria Math" panose="02040503050406030204" pitchFamily="18" charset="0"/>
                                        <a:cs typeface="Times New Roman" pitchFamily="18" charset="0"/>
                                      </a:rPr>
                                      <m:t>10</m:t>
                                    </m:r>
                                  </m:den>
                                </m:f>
                                <m:r>
                                  <a:rPr lang="en-US" sz="3200" b="0" i="1" smtClean="0">
                                    <a:solidFill>
                                      <a:schemeClr val="tx1"/>
                                    </a:solidFill>
                                    <a:latin typeface="Cambria Math" panose="02040503050406030204" pitchFamily="18" charset="0"/>
                                    <a:cs typeface="Times New Roman" pitchFamily="18" charset="0"/>
                                  </a:rPr>
                                  <m:t>=50</m:t>
                                </m:r>
                              </m:oMath>
                            </m:oMathPara>
                          </a14:m>
                          <a:endParaRPr lang="en-US" sz="3200" dirty="0">
                            <a:latin typeface="Cambria Math" panose="02040503050406030204" pitchFamily="18" charset="0"/>
                            <a:ea typeface="Cambria Math" panose="02040503050406030204" pitchFamily="18"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NikoshBAN" panose="02000000000000000000" pitchFamily="2" charset="0"/>
                                      </a:rPr>
                                    </m:ctrlPr>
                                  </m:fPr>
                                  <m:num>
                                    <m:r>
                                      <a:rPr lang="en-US" sz="3200" b="1" i="1" smtClean="0">
                                        <a:latin typeface="Cambria Math" panose="02040503050406030204" pitchFamily="18" charset="0"/>
                                        <a:cs typeface="NikoshBAN" panose="02000000000000000000" pitchFamily="2" charset="0"/>
                                      </a:rPr>
                                      <m:t>𝟏</m:t>
                                    </m:r>
                                  </m:num>
                                  <m:den>
                                    <m:r>
                                      <a:rPr lang="en-US" sz="3200" b="1" i="1" smtClean="0">
                                        <a:latin typeface="Cambria Math" panose="02040503050406030204" pitchFamily="18" charset="0"/>
                                        <a:cs typeface="NikoshBAN" panose="02000000000000000000" pitchFamily="2" charset="0"/>
                                      </a:rPr>
                                      <m:t>𝟓𝟎</m:t>
                                    </m:r>
                                  </m:den>
                                </m:f>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m:t>
                                </m:r>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𝟎𝟐</m:t>
                                </m:r>
                              </m:oMath>
                            </m:oMathPara>
                          </a14:m>
                          <a:endParaRPr lang="en-US" sz="3200" dirty="0">
                            <a:latin typeface="Cambria Math" panose="02040503050406030204" pitchFamily="18" charset="0"/>
                            <a:ea typeface="Cambria Math" panose="02040503050406030204" pitchFamily="18" charset="0"/>
                            <a:cs typeface="NikoshBAN" panose="02000000000000000000" pitchFamily="2" charset="0"/>
                          </a:endParaRPr>
                        </a:p>
                      </a:txBody>
                      <a:tcPr/>
                    </a:tc>
                    <a:extLst>
                      <a:ext uri="{0D108BD9-81ED-4DB2-BD59-A6C34878D82A}">
                        <a16:rowId xmlns:a16="http://schemas.microsoft.com/office/drawing/2014/main" val="1170078617"/>
                      </a:ext>
                    </a:extLst>
                  </a:tr>
                </a:tbl>
              </a:graphicData>
            </a:graphic>
          </p:graphicFrame>
        </mc:Choice>
        <mc:Fallback xmlns="">
          <p:graphicFrame>
            <p:nvGraphicFramePr>
              <p:cNvPr id="5" name="Table 6">
                <a:extLst>
                  <a:ext uri="{FF2B5EF4-FFF2-40B4-BE49-F238E27FC236}">
                    <a16:creationId xmlns:a16="http://schemas.microsoft.com/office/drawing/2014/main" id="{B10B0F1A-F692-4E98-85A5-141EF6F7403E}"/>
                  </a:ext>
                </a:extLst>
              </p:cNvPr>
              <p:cNvGraphicFramePr>
                <a:graphicFrameLocks noGrp="1"/>
              </p:cNvGraphicFramePr>
              <p:nvPr>
                <p:extLst>
                  <p:ext uri="{D42A27DB-BD31-4B8C-83A1-F6EECF244321}">
                    <p14:modId xmlns:p14="http://schemas.microsoft.com/office/powerpoint/2010/main" val="1430816855"/>
                  </p:ext>
                </p:extLst>
              </p:nvPr>
            </p:nvGraphicFramePr>
            <p:xfrm>
              <a:off x="3676" y="1371600"/>
              <a:ext cx="12161839" cy="3911602"/>
            </p:xfrm>
            <a:graphic>
              <a:graphicData uri="http://schemas.openxmlformats.org/drawingml/2006/table">
                <a:tbl>
                  <a:tblPr firstRow="1" bandRow="1">
                    <a:tableStyleId>{5C22544A-7EE6-4342-B048-85BDC9FD1C3A}</a:tableStyleId>
                  </a:tblPr>
                  <a:tblGrid>
                    <a:gridCol w="975519">
                      <a:extLst>
                        <a:ext uri="{9D8B030D-6E8A-4147-A177-3AD203B41FA5}">
                          <a16:colId xmlns:a16="http://schemas.microsoft.com/office/drawing/2014/main" val="3505096121"/>
                        </a:ext>
                      </a:extLst>
                    </a:gridCol>
                    <a:gridCol w="914400">
                      <a:extLst>
                        <a:ext uri="{9D8B030D-6E8A-4147-A177-3AD203B41FA5}">
                          <a16:colId xmlns:a16="http://schemas.microsoft.com/office/drawing/2014/main" val="3245509387"/>
                        </a:ext>
                      </a:extLst>
                    </a:gridCol>
                    <a:gridCol w="533400">
                      <a:extLst>
                        <a:ext uri="{9D8B030D-6E8A-4147-A177-3AD203B41FA5}">
                          <a16:colId xmlns:a16="http://schemas.microsoft.com/office/drawing/2014/main" val="314360554"/>
                        </a:ext>
                      </a:extLst>
                    </a:gridCol>
                    <a:gridCol w="914400">
                      <a:extLst>
                        <a:ext uri="{9D8B030D-6E8A-4147-A177-3AD203B41FA5}">
                          <a16:colId xmlns:a16="http://schemas.microsoft.com/office/drawing/2014/main" val="1895601839"/>
                        </a:ext>
                      </a:extLst>
                    </a:gridCol>
                    <a:gridCol w="609600">
                      <a:extLst>
                        <a:ext uri="{9D8B030D-6E8A-4147-A177-3AD203B41FA5}">
                          <a16:colId xmlns:a16="http://schemas.microsoft.com/office/drawing/2014/main" val="636352445"/>
                        </a:ext>
                      </a:extLst>
                    </a:gridCol>
                    <a:gridCol w="685800">
                      <a:extLst>
                        <a:ext uri="{9D8B030D-6E8A-4147-A177-3AD203B41FA5}">
                          <a16:colId xmlns:a16="http://schemas.microsoft.com/office/drawing/2014/main" val="215434456"/>
                        </a:ext>
                      </a:extLst>
                    </a:gridCol>
                    <a:gridCol w="4876800">
                      <a:extLst>
                        <a:ext uri="{9D8B030D-6E8A-4147-A177-3AD203B41FA5}">
                          <a16:colId xmlns:a16="http://schemas.microsoft.com/office/drawing/2014/main" val="171025334"/>
                        </a:ext>
                      </a:extLst>
                    </a:gridCol>
                    <a:gridCol w="2651920">
                      <a:extLst>
                        <a:ext uri="{9D8B030D-6E8A-4147-A177-3AD203B41FA5}">
                          <a16:colId xmlns:a16="http://schemas.microsoft.com/office/drawing/2014/main" val="4235217135"/>
                        </a:ext>
                      </a:extLst>
                    </a:gridCol>
                  </a:tblGrid>
                  <a:tr h="868744">
                    <a:tc>
                      <a:txBody>
                        <a:bodyPr/>
                        <a:lstStyle/>
                        <a:p>
                          <a:r>
                            <a:rPr lang="bn-IN" sz="3600" dirty="0">
                              <a:latin typeface="NikoshBAN" panose="02000000000000000000" pitchFamily="2" charset="0"/>
                              <a:cs typeface="NikoshBAN" panose="02000000000000000000" pitchFamily="2" charset="0"/>
                            </a:rPr>
                            <a:t>পর্যায় </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200" dirty="0">
                              <a:solidFill>
                                <a:schemeClr val="tx1"/>
                              </a:solidFill>
                              <a:latin typeface="NikoshBAN" panose="02000000000000000000" pitchFamily="2" charset="0"/>
                              <a:cs typeface="NikoshBAN" panose="02000000000000000000" pitchFamily="2"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V</a:t>
                          </a:r>
                          <a:endParaRPr lang="bn-IN" sz="3200" dirty="0">
                            <a:latin typeface="NikoshBAN" panose="02000000000000000000" pitchFamily="2" charset="0"/>
                            <a:cs typeface="NikoshBAN" panose="02000000000000000000" pitchFamily="2" charset="0"/>
                          </a:endParaRPr>
                        </a:p>
                      </a:txBody>
                      <a:tcPr/>
                    </a:tc>
                    <a:tc>
                      <a:txBody>
                        <a:bodyPr/>
                        <a:lstStyle/>
                        <a:p>
                          <a:pPr algn="ctr"/>
                          <a:r>
                            <a:rPr lang="en-US" sz="3200" dirty="0">
                              <a:solidFill>
                                <a:schemeClr val="tx1"/>
                              </a:solidFill>
                              <a:latin typeface="NikoshBAN" panose="02000000000000000000" pitchFamily="2" charset="0"/>
                              <a:cs typeface="NikoshBAN" panose="02000000000000000000" pitchFamily="2" charset="0"/>
                            </a:rPr>
                            <a:t>Mʹ</a:t>
                          </a:r>
                          <a:endParaRPr lang="en-US" sz="3200" dirty="0">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Vʹ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ikoshBAN" panose="02000000000000000000" pitchFamily="2" charset="0"/>
                              <a:cs typeface="NikoshBAN" panose="02000000000000000000" pitchFamily="2" charset="0"/>
                            </a:rPr>
                            <a:t>T</a:t>
                          </a:r>
                          <a:endParaRPr lang="en-US" sz="3200" dirty="0">
                            <a:latin typeface="NikoshBAN" panose="02000000000000000000" pitchFamily="2" charset="0"/>
                            <a:cs typeface="NikoshBAN" panose="02000000000000000000" pitchFamily="2" charset="0"/>
                          </a:endParaRPr>
                        </a:p>
                      </a:txBody>
                      <a:tcPr/>
                    </a:tc>
                    <a:tc>
                      <a:txBody>
                        <a:bodyPr/>
                        <a:lstStyle/>
                        <a:p>
                          <a:endParaRPr lang="en-US"/>
                        </a:p>
                      </a:txBody>
                      <a:tcPr>
                        <a:blipFill>
                          <a:blip r:embed="rId3"/>
                          <a:stretch>
                            <a:fillRect l="-95006" t="-12587" r="-54806" b="-350350"/>
                          </a:stretch>
                        </a:blipFill>
                      </a:tcPr>
                    </a:tc>
                    <a:tc>
                      <a:txBody>
                        <a:bodyPr/>
                        <a:lstStyle/>
                        <a:p>
                          <a:endParaRPr lang="en-US"/>
                        </a:p>
                      </a:txBody>
                      <a:tcPr>
                        <a:blipFill>
                          <a:blip r:embed="rId3"/>
                          <a:stretch>
                            <a:fillRect l="-359080" t="-12587" r="-920" b="-350350"/>
                          </a:stretch>
                        </a:blipFill>
                      </a:tcPr>
                    </a:tc>
                    <a:extLst>
                      <a:ext uri="{0D108BD9-81ED-4DB2-BD59-A6C34878D82A}">
                        <a16:rowId xmlns:a16="http://schemas.microsoft.com/office/drawing/2014/main" val="2589852563"/>
                      </a:ext>
                    </a:extLst>
                  </a:tr>
                  <a:tr h="1007682">
                    <a:tc>
                      <a:txBody>
                        <a:bodyPr/>
                        <a:lstStyle/>
                        <a:p>
                          <a:r>
                            <a:rPr lang="en-US" sz="3600" dirty="0">
                              <a:latin typeface="Cambria Math" panose="02040503050406030204" pitchFamily="18" charset="0"/>
                              <a:ea typeface="Cambria Math" panose="02040503050406030204" pitchFamily="18" charset="0"/>
                              <a:cs typeface="NikoshBAN" panose="02000000000000000000" pitchFamily="2"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endParaRPr lang="en-US"/>
                        </a:p>
                      </a:txBody>
                      <a:tcPr>
                        <a:blipFill>
                          <a:blip r:embed="rId3"/>
                          <a:stretch>
                            <a:fillRect l="-95006" t="-97576" r="-54806" b="-203636"/>
                          </a:stretch>
                        </a:blipFill>
                      </a:tcPr>
                    </a:tc>
                    <a:tc>
                      <a:txBody>
                        <a:bodyPr/>
                        <a:lstStyle/>
                        <a:p>
                          <a:endParaRPr lang="en-US"/>
                        </a:p>
                      </a:txBody>
                      <a:tcPr>
                        <a:blipFill>
                          <a:blip r:embed="rId3"/>
                          <a:stretch>
                            <a:fillRect l="-359080" t="-97576" r="-920" b="-203636"/>
                          </a:stretch>
                        </a:blipFill>
                      </a:tcPr>
                    </a:tc>
                    <a:extLst>
                      <a:ext uri="{0D108BD9-81ED-4DB2-BD59-A6C34878D82A}">
                        <a16:rowId xmlns:a16="http://schemas.microsoft.com/office/drawing/2014/main" val="193602549"/>
                      </a:ext>
                    </a:extLst>
                  </a:tr>
                  <a:tr h="1017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Cambria Math" panose="02040503050406030204" pitchFamily="18" charset="0"/>
                              <a:ea typeface="Cambria Math" panose="02040503050406030204" pitchFamily="18" charset="0"/>
                              <a:cs typeface="NikoshBAN" panose="02000000000000000000" pitchFamily="2"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endParaRPr lang="en-US"/>
                        </a:p>
                      </a:txBody>
                      <a:tcPr>
                        <a:blipFill>
                          <a:blip r:embed="rId3"/>
                          <a:stretch>
                            <a:fillRect l="-95006" t="-195210" r="-54806" b="-101198"/>
                          </a:stretch>
                        </a:blipFill>
                      </a:tcPr>
                    </a:tc>
                    <a:tc>
                      <a:txBody>
                        <a:bodyPr/>
                        <a:lstStyle/>
                        <a:p>
                          <a:endParaRPr lang="en-US"/>
                        </a:p>
                      </a:txBody>
                      <a:tcPr>
                        <a:blipFill>
                          <a:blip r:embed="rId3"/>
                          <a:stretch>
                            <a:fillRect l="-359080" t="-195210" r="-920" b="-101198"/>
                          </a:stretch>
                        </a:blipFill>
                      </a:tcPr>
                    </a:tc>
                    <a:extLst>
                      <a:ext uri="{0D108BD9-81ED-4DB2-BD59-A6C34878D82A}">
                        <a16:rowId xmlns:a16="http://schemas.microsoft.com/office/drawing/2014/main" val="4077738162"/>
                      </a:ext>
                    </a:extLst>
                  </a:tr>
                  <a:tr h="1017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Cambria Math" panose="02040503050406030204" pitchFamily="18" charset="0"/>
                              <a:ea typeface="Cambria Math" panose="02040503050406030204" pitchFamily="18" charset="0"/>
                              <a:cs typeface="NikoshBAN" panose="02000000000000000000" pitchFamily="2"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cs typeface="NikoshBAN" panose="02000000000000000000" pitchFamily="2" charset="0"/>
                            </a:rPr>
                            <a:t>10</a:t>
                          </a:r>
                        </a:p>
                      </a:txBody>
                      <a:tcPr/>
                    </a:tc>
                    <a:tc>
                      <a:txBody>
                        <a:bodyPr/>
                        <a:lstStyle/>
                        <a:p>
                          <a:endParaRPr lang="en-US"/>
                        </a:p>
                      </a:txBody>
                      <a:tcPr>
                        <a:blipFill>
                          <a:blip r:embed="rId3"/>
                          <a:stretch>
                            <a:fillRect l="-95006" t="-295210" r="-54806" b="-1198"/>
                          </a:stretch>
                        </a:blipFill>
                      </a:tcPr>
                    </a:tc>
                    <a:tc>
                      <a:txBody>
                        <a:bodyPr/>
                        <a:lstStyle/>
                        <a:p>
                          <a:endParaRPr lang="en-US"/>
                        </a:p>
                      </a:txBody>
                      <a:tcPr>
                        <a:blipFill>
                          <a:blip r:embed="rId3"/>
                          <a:stretch>
                            <a:fillRect l="-359080" t="-295210" r="-920" b="-1198"/>
                          </a:stretch>
                        </a:blipFill>
                      </a:tcPr>
                    </a:tc>
                    <a:extLst>
                      <a:ext uri="{0D108BD9-81ED-4DB2-BD59-A6C34878D82A}">
                        <a16:rowId xmlns:a16="http://schemas.microsoft.com/office/drawing/2014/main" val="1170078617"/>
                      </a:ext>
                    </a:extLst>
                  </a:tr>
                </a:tbl>
              </a:graphicData>
            </a:graphic>
          </p:graphicFrame>
        </mc:Fallback>
      </mc:AlternateContent>
      <p:sp>
        <p:nvSpPr>
          <p:cNvPr id="8" name="TextBox 7">
            <a:extLst>
              <a:ext uri="{FF2B5EF4-FFF2-40B4-BE49-F238E27FC236}">
                <a16:creationId xmlns:a16="http://schemas.microsoft.com/office/drawing/2014/main" id="{484433FA-5ACB-44C8-9463-BA1417637559}"/>
              </a:ext>
            </a:extLst>
          </p:cNvPr>
          <p:cNvSpPr txBox="1"/>
          <p:nvPr/>
        </p:nvSpPr>
        <p:spPr>
          <a:xfrm>
            <a:off x="0" y="5398871"/>
            <a:ext cx="11872119" cy="1569660"/>
          </a:xfrm>
          <a:prstGeom prst="rect">
            <a:avLst/>
          </a:prstGeom>
          <a:noFill/>
        </p:spPr>
        <p:txBody>
          <a:bodyPr wrap="square" rtlCol="0">
            <a:spAutoFit/>
          </a:bodyPr>
          <a:lstStyle/>
          <a:p>
            <a:pPr algn="just"/>
            <a:r>
              <a:rPr lang="en-US" sz="3200" dirty="0" err="1">
                <a:latin typeface="NikoshBAN" pitchFamily="2" charset="0"/>
                <a:cs typeface="NikoshBAN" pitchFamily="2" charset="0"/>
              </a:rPr>
              <a:t>অতএব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বোঝা</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যায়</a:t>
            </a:r>
            <a:r>
              <a:rPr lang="en-US" sz="3200" dirty="0">
                <a:latin typeface="NikoshBAN" pitchFamily="2" charset="0"/>
                <a:cs typeface="NikoshBAN" pitchFamily="2" charset="0"/>
              </a:rPr>
              <a:t> </a:t>
            </a:r>
            <a:r>
              <a:rPr lang="en-US" sz="3200" dirty="0">
                <a:solidFill>
                  <a:schemeClr val="tx1"/>
                </a:solidFill>
                <a:latin typeface="NikoshBAN" panose="02000000000000000000" pitchFamily="2" charset="0"/>
                <a:cs typeface="NikoshBAN" panose="02000000000000000000" pitchFamily="2" charset="0"/>
              </a:rPr>
              <a:t>V, Vʹ </a:t>
            </a:r>
            <a:r>
              <a:rPr lang="en-US" sz="3200" dirty="0">
                <a:latin typeface="NikoshBAN" pitchFamily="2" charset="0"/>
                <a:cs typeface="NikoshBAN" pitchFamily="2" charset="0"/>
              </a:rPr>
              <a:t>ও </a:t>
            </a:r>
            <a:r>
              <a:rPr lang="en-US" sz="3200" dirty="0">
                <a:solidFill>
                  <a:schemeClr val="tx1"/>
                </a:solidFill>
                <a:latin typeface="NikoshBAN" panose="02000000000000000000" pitchFamily="2" charset="0"/>
                <a:cs typeface="NikoshBAN" panose="02000000000000000000" pitchFamily="2" charset="0"/>
              </a:rPr>
              <a:t>T</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স্থির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থেকে</a:t>
            </a:r>
            <a:r>
              <a:rPr lang="en-US" sz="3200" dirty="0">
                <a:latin typeface="NikoshBAN" pitchFamily="2" charset="0"/>
                <a:cs typeface="NikoshBAN" pitchFamily="2" charset="0"/>
              </a:rPr>
              <a:t> </a:t>
            </a:r>
            <a:r>
              <a:rPr lang="en-US" sz="3200" dirty="0">
                <a:solidFill>
                  <a:schemeClr val="tx1"/>
                </a:solidFill>
                <a:latin typeface="NikoshBAN" panose="02000000000000000000" pitchFamily="2" charset="0"/>
                <a:cs typeface="NikoshBAN" panose="02000000000000000000" pitchFamily="2" charset="0"/>
              </a:rPr>
              <a:t>M </a:t>
            </a:r>
            <a:r>
              <a:rPr lang="en-US" sz="3200" dirty="0">
                <a:latin typeface="NikoshBAN" pitchFamily="2" charset="0"/>
                <a:cs typeface="NikoshBAN" pitchFamily="2" charset="0"/>
              </a:rPr>
              <a:t>ও </a:t>
            </a:r>
            <a:r>
              <a:rPr lang="en-US" sz="3200" dirty="0">
                <a:solidFill>
                  <a:schemeClr val="tx1"/>
                </a:solidFill>
                <a:latin typeface="NikoshBAN" panose="02000000000000000000" pitchFamily="2" charset="0"/>
                <a:cs typeface="NikoshBAN" panose="02000000000000000000" pitchFamily="2" charset="0"/>
              </a:rPr>
              <a:t>Mʹ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দ্বিগুণ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দামস্তরও</a:t>
            </a:r>
            <a:r>
              <a:rPr lang="en-US" sz="3200" dirty="0">
                <a:latin typeface="NikoshBAN" pitchFamily="2" charset="0"/>
                <a:cs typeface="NikoshBAN" pitchFamily="2" charset="0"/>
              </a:rPr>
              <a:t> (</a:t>
            </a:r>
            <a:r>
              <a:rPr lang="en-US" sz="3200" dirty="0">
                <a:solidFill>
                  <a:schemeClr val="tx1"/>
                </a:solidFill>
                <a:latin typeface="Times New Roman" pitchFamily="18" charset="0"/>
                <a:cs typeface="Times New Roman" pitchFamily="18" charset="0"/>
              </a:rPr>
              <a:t>P</a:t>
            </a:r>
            <a:r>
              <a:rPr lang="en-US" sz="3200" dirty="0">
                <a:latin typeface="NikoshBAN" pitchFamily="2" charset="0"/>
                <a:cs typeface="NikoshBAN" pitchFamily="2" charset="0"/>
              </a:rPr>
              <a:t>)</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দ্বিগুণ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অর্থমূল্য</a:t>
            </a:r>
            <a:r>
              <a:rPr lang="en-US" sz="3200" dirty="0">
                <a:latin typeface="NikoshBAN" pitchFamily="2" charset="0"/>
                <a:cs typeface="NikoshBAN" pitchFamily="2" charset="0"/>
              </a:rPr>
              <a:t> (</a:t>
            </a:r>
            <a:r>
              <a:rPr lang="en-US" sz="3200" dirty="0" err="1">
                <a:latin typeface="NikoshBAN" panose="02000000000000000000" pitchFamily="2" charset="0"/>
                <a:cs typeface="NikoshBAN" panose="02000000000000000000" pitchFamily="2" charset="0"/>
              </a:rPr>
              <a:t>Vm</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হ্রাস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অর্ধেক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a:solidFill>
                  <a:schemeClr val="tx1"/>
                </a:solidFill>
                <a:latin typeface="NikoshBAN" panose="02000000000000000000" pitchFamily="2" charset="0"/>
                <a:cs typeface="NikoshBAN" panose="02000000000000000000" pitchFamily="2" charset="0"/>
              </a:rPr>
              <a:t>M </a:t>
            </a:r>
            <a:r>
              <a:rPr lang="en-US" sz="3200" dirty="0">
                <a:latin typeface="NikoshBAN" pitchFamily="2" charset="0"/>
                <a:cs typeface="NikoshBAN" pitchFamily="2" charset="0"/>
              </a:rPr>
              <a:t>ও </a:t>
            </a:r>
            <a:r>
              <a:rPr lang="en-US" sz="3200" dirty="0">
                <a:solidFill>
                  <a:schemeClr val="tx1"/>
                </a:solidFill>
                <a:latin typeface="NikoshBAN" panose="02000000000000000000" pitchFamily="2" charset="0"/>
                <a:cs typeface="NikoshBAN" panose="02000000000000000000" pitchFamily="2" charset="0"/>
              </a:rPr>
              <a:t>Mʹ </a:t>
            </a:r>
            <a:r>
              <a:rPr lang="en-US" sz="3200" dirty="0" err="1">
                <a:latin typeface="NikoshBAN" pitchFamily="2" charset="0"/>
                <a:cs typeface="NikoshBAN" pitchFamily="2" charset="0"/>
              </a:rPr>
              <a:t>হ্রাস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অর্ধেক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দামস্তরও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হ্রাস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অর্ধেক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অর্থমূল্য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দ্বিগুণ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endParaRPr lang="en-US" sz="3200" dirty="0"/>
          </a:p>
        </p:txBody>
      </p:sp>
    </p:spTree>
    <p:extLst>
      <p:ext uri="{BB962C8B-B14F-4D97-AF65-F5344CB8AC3E}">
        <p14:creationId xmlns:p14="http://schemas.microsoft.com/office/powerpoint/2010/main" val="387102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796B4-F821-4491-BDA3-FC06D95FC7E6}"/>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815972E2-EDD1-4C75-98E7-862406F60726}"/>
              </a:ext>
            </a:extLst>
          </p:cNvPr>
          <p:cNvSpPr>
            <a:spLocks noGrp="1"/>
          </p:cNvSpPr>
          <p:nvPr>
            <p:ph type="ftr" sz="quarter" idx="11"/>
          </p:nvPr>
        </p:nvSpPr>
        <p:spPr>
          <a:xfrm>
            <a:off x="3547203" y="6356351"/>
            <a:ext cx="58865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F21BA350-8F8A-43BA-8275-FD06F638441E}"/>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TextBox 5">
            <a:extLst>
              <a:ext uri="{FF2B5EF4-FFF2-40B4-BE49-F238E27FC236}">
                <a16:creationId xmlns:a16="http://schemas.microsoft.com/office/drawing/2014/main" id="{28F630B4-9098-49FC-9AE7-F45C7306F235}"/>
              </a:ext>
            </a:extLst>
          </p:cNvPr>
          <p:cNvSpPr txBox="1"/>
          <p:nvPr/>
        </p:nvSpPr>
        <p:spPr>
          <a:xfrm>
            <a:off x="19753" y="136524"/>
            <a:ext cx="667076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IN" sz="3600" dirty="0">
                <a:solidFill>
                  <a:srgbClr val="00B0F0"/>
                </a:solidFill>
                <a:latin typeface="NikoshBAN" pitchFamily="2" charset="0"/>
                <a:cs typeface="NikoshBAN" pitchFamily="2" charset="0"/>
              </a:rPr>
              <a:t>ফিশারের</a:t>
            </a:r>
            <a:r>
              <a:rPr lang="en-US" sz="3600" dirty="0">
                <a:solidFill>
                  <a:srgbClr val="00B0F0"/>
                </a:solidFill>
                <a:latin typeface="NikoshBAN" pitchFamily="2" charset="0"/>
                <a:cs typeface="NikoshBAN" pitchFamily="2" charset="0"/>
              </a:rPr>
              <a:t> </a:t>
            </a:r>
            <a:r>
              <a:rPr lang="bn-IN" sz="3600" b="1" dirty="0">
                <a:solidFill>
                  <a:srgbClr val="00B0F0"/>
                </a:solidFill>
                <a:latin typeface="NikoshBAN" pitchFamily="2" charset="0"/>
                <a:cs typeface="NikoshBAN" pitchFamily="2" charset="0"/>
              </a:rPr>
              <a:t>বিনিময় সমীকরণের</a:t>
            </a:r>
            <a:r>
              <a:rPr lang="en-US" sz="3600" b="1" dirty="0">
                <a:solidFill>
                  <a:srgbClr val="00B0F0"/>
                </a:solidFill>
                <a:latin typeface="NikoshBAN" pitchFamily="2" charset="0"/>
                <a:cs typeface="NikoshBAN" pitchFamily="2" charset="0"/>
              </a:rPr>
              <a:t> </a:t>
            </a:r>
            <a:r>
              <a:rPr lang="bn-IN" sz="3600" b="1" dirty="0">
                <a:solidFill>
                  <a:srgbClr val="00B0F0"/>
                </a:solidFill>
                <a:latin typeface="NikoshBAN" pitchFamily="2" charset="0"/>
                <a:cs typeface="NikoshBAN" pitchFamily="2" charset="0"/>
              </a:rPr>
              <a:t>চিত্রসহ ব্যাখ্যাঃ </a:t>
            </a:r>
            <a:endParaRPr lang="en-US" sz="3600" dirty="0"/>
          </a:p>
        </p:txBody>
      </p:sp>
      <p:sp>
        <p:nvSpPr>
          <p:cNvPr id="7" name="Rectangle 6">
            <a:extLst>
              <a:ext uri="{FF2B5EF4-FFF2-40B4-BE49-F238E27FC236}">
                <a16:creationId xmlns:a16="http://schemas.microsoft.com/office/drawing/2014/main" id="{5C270952-4E23-4000-9999-3CF7C5C1AEA2}"/>
              </a:ext>
            </a:extLst>
          </p:cNvPr>
          <p:cNvSpPr/>
          <p:nvPr/>
        </p:nvSpPr>
        <p:spPr>
          <a:xfrm>
            <a:off x="7223919" y="228600"/>
            <a:ext cx="4724400" cy="6400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073032-5CB2-4022-9B1C-4695063297F0}"/>
                  </a:ext>
                </a:extLst>
              </p:cNvPr>
              <p:cNvSpPr txBox="1"/>
              <p:nvPr/>
            </p:nvSpPr>
            <p:spPr>
              <a:xfrm>
                <a:off x="213519" y="959127"/>
                <a:ext cx="6800916" cy="5755422"/>
              </a:xfrm>
              <a:prstGeom prst="rect">
                <a:avLst/>
              </a:prstGeom>
              <a:noFill/>
            </p:spPr>
            <p:txBody>
              <a:bodyPr wrap="square" rtlCol="0">
                <a:spAutoFit/>
              </a:bodyPr>
              <a:lstStyle/>
              <a:p>
                <a:pPr algn="just"/>
                <a:r>
                  <a:rPr lang="bn-IN" sz="3200" dirty="0">
                    <a:latin typeface="NikoshBAN" pitchFamily="2" charset="0"/>
                    <a:cs typeface="NikoshBAN" pitchFamily="2" charset="0"/>
                  </a:rPr>
                  <a:t>চিত্র বিশ্লেষণঃ চিত্রে ভূমি অক্ষে অর্থের পরিমাণ , লম্ব অক্ষে “ক” চিত্রে দামস্তর ও “খ” চিত্রে অর্থ মূল্য পরিমাপ করা হয়েছে। </a:t>
                </a:r>
              </a:p>
              <a:p>
                <a:pPr algn="just"/>
                <a:r>
                  <a:rPr lang="en-US" sz="3200" dirty="0">
                    <a:latin typeface="NikoshBAN" pitchFamily="2" charset="0"/>
                    <a:cs typeface="NikoshBAN" pitchFamily="2" charset="0"/>
                  </a:rPr>
                  <a:t>“</a:t>
                </a:r>
                <a:r>
                  <a:rPr lang="bn-IN" sz="3200" dirty="0">
                    <a:latin typeface="NikoshBAN" pitchFamily="2" charset="0"/>
                    <a:cs typeface="NikoshBAN" pitchFamily="2" charset="0"/>
                  </a:rPr>
                  <a:t>ক</a:t>
                </a:r>
                <a:r>
                  <a:rPr lang="en-US" sz="3200" dirty="0">
                    <a:latin typeface="NikoshBAN" pitchFamily="2" charset="0"/>
                    <a:cs typeface="NikoshBAN" pitchFamily="2" charset="0"/>
                  </a:rPr>
                  <a:t>”</a:t>
                </a:r>
                <a:r>
                  <a:rPr lang="bn-IN" sz="3200" dirty="0">
                    <a:latin typeface="NikoshBAN" pitchFamily="2" charset="0"/>
                    <a:cs typeface="NikoshBAN" pitchFamily="2" charset="0"/>
                  </a:rPr>
                  <a:t> চিত্রে দেখা যায়, অর্থের যোগান </a:t>
                </a:r>
                <a:r>
                  <a:rPr lang="en-US" sz="3200" dirty="0" err="1">
                    <a:latin typeface="NikoshBAN" pitchFamily="2" charset="0"/>
                    <a:cs typeface="NikoshBAN" pitchFamily="2" charset="0"/>
                  </a:rPr>
                  <a:t>OM</a:t>
                </a:r>
                <a:r>
                  <a:rPr lang="en-US" sz="2800" dirty="0" err="1">
                    <a:latin typeface="NikoshBAN" pitchFamily="2" charset="0"/>
                    <a:cs typeface="NikoshBAN" pitchFamily="2" charset="0"/>
                  </a:rPr>
                  <a:t>o</a:t>
                </a:r>
                <a:r>
                  <a:rPr lang="bn-IN" sz="3200" dirty="0">
                    <a:latin typeface="NikoshBAN" pitchFamily="2" charset="0"/>
                    <a:cs typeface="NikoshBAN" pitchFamily="2" charset="0"/>
                  </a:rPr>
                  <a:t> থেকে বৃদ্ধি পেয়ে </a:t>
                </a:r>
                <a:r>
                  <a:rPr lang="en-US" sz="3200" dirty="0">
                    <a:latin typeface="NikoshBAN" pitchFamily="2" charset="0"/>
                    <a:cs typeface="NikoshBAN" pitchFamily="2" charset="0"/>
                  </a:rPr>
                  <a:t>OM</a:t>
                </a:r>
                <a14:m>
                  <m:oMath xmlns:m="http://schemas.openxmlformats.org/officeDocument/2006/math">
                    <m:r>
                      <a:rPr lang="en-US" sz="2800" b="1" i="1" smtClean="0">
                        <a:latin typeface="Cambria Math" panose="02040503050406030204" pitchFamily="18" charset="0"/>
                        <a:cs typeface="NikoshBAN" panose="02000000000000000000" pitchFamily="2" charset="0"/>
                      </a:rPr>
                      <m:t>𝟏</m:t>
                    </m:r>
                  </m:oMath>
                </a14:m>
                <a:r>
                  <a:rPr lang="en-US" sz="2800" dirty="0">
                    <a:latin typeface="NikoshBAN" pitchFamily="2" charset="0"/>
                    <a:cs typeface="NikoshBAN" pitchFamily="2" charset="0"/>
                  </a:rPr>
                  <a:t> </a:t>
                </a:r>
                <a:r>
                  <a:rPr lang="bn-IN" sz="3200" dirty="0">
                    <a:latin typeface="NikoshBAN" pitchFamily="2" charset="0"/>
                    <a:cs typeface="NikoshBAN" pitchFamily="2" charset="0"/>
                  </a:rPr>
                  <a:t>হলে</a:t>
                </a:r>
                <a:r>
                  <a:rPr lang="en-US" sz="3200" dirty="0">
                    <a:latin typeface="NikoshBAN" pitchFamily="2" charset="0"/>
                    <a:cs typeface="NikoshBAN" pitchFamily="2" charset="0"/>
                  </a:rPr>
                  <a:t>,</a:t>
                </a:r>
                <a:r>
                  <a:rPr lang="bn-IN" sz="3200" dirty="0">
                    <a:latin typeface="NikoshBAN" pitchFamily="2" charset="0"/>
                    <a:cs typeface="NikoshBAN" pitchFamily="2" charset="0"/>
                  </a:rPr>
                  <a:t> দামস্তর বৃদ্ধি পেয়ে </a:t>
                </a:r>
                <a:r>
                  <a:rPr lang="en-US" sz="3600" dirty="0">
                    <a:latin typeface="NikoshBAN" pitchFamily="2" charset="0"/>
                    <a:cs typeface="NikoshBAN" pitchFamily="2" charset="0"/>
                  </a:rPr>
                  <a:t>OP0</a:t>
                </a:r>
                <a:r>
                  <a:rPr lang="en-US" sz="3200" dirty="0">
                    <a:latin typeface="NikoshBAN" pitchFamily="2" charset="0"/>
                    <a:cs typeface="NikoshBAN" pitchFamily="2" charset="0"/>
                  </a:rPr>
                  <a:t> </a:t>
                </a:r>
                <a:r>
                  <a:rPr lang="bn-IN" sz="3200" dirty="0">
                    <a:latin typeface="NikoshBAN" pitchFamily="2" charset="0"/>
                    <a:cs typeface="NikoshBAN" pitchFamily="2" charset="0"/>
                  </a:rPr>
                  <a:t>থেকে</a:t>
                </a:r>
                <a:r>
                  <a:rPr lang="en-US" sz="3200" dirty="0">
                    <a:latin typeface="NikoshBAN" pitchFamily="2" charset="0"/>
                    <a:cs typeface="NikoshBAN" pitchFamily="2" charset="0"/>
                  </a:rPr>
                  <a:t> OP</a:t>
                </a:r>
                <a14:m>
                  <m:oMath xmlns:m="http://schemas.openxmlformats.org/officeDocument/2006/math">
                    <m:r>
                      <a:rPr lang="en-US" sz="2800" b="1" i="1">
                        <a:latin typeface="Cambria Math" panose="02040503050406030204" pitchFamily="18" charset="0"/>
                        <a:cs typeface="NikoshBAN" panose="02000000000000000000" pitchFamily="2" charset="0"/>
                      </a:rPr>
                      <m:t>𝟏</m:t>
                    </m:r>
                  </m:oMath>
                </a14:m>
                <a:r>
                  <a:rPr lang="bn-IN" sz="3200" dirty="0">
                    <a:latin typeface="NikoshBAN" pitchFamily="2" charset="0"/>
                    <a:cs typeface="NikoshBAN" pitchFamily="2" charset="0"/>
                  </a:rPr>
                  <a:t> হয়। আবার অর্থের যোগান হ্রাস </a:t>
                </a:r>
                <a:r>
                  <a:rPr lang="en-US" sz="3600" dirty="0">
                    <a:latin typeface="NikoshBAN" pitchFamily="2" charset="0"/>
                    <a:cs typeface="NikoshBAN" pitchFamily="2" charset="0"/>
                  </a:rPr>
                  <a:t>OM</a:t>
                </a:r>
                <a14:m>
                  <m:oMath xmlns:m="http://schemas.openxmlformats.org/officeDocument/2006/math">
                    <m:r>
                      <a:rPr lang="en-US" sz="3200" b="1" i="1" smtClean="0">
                        <a:latin typeface="Cambria Math" panose="02040503050406030204" pitchFamily="18" charset="0"/>
                        <a:cs typeface="NikoshBAN" panose="02000000000000000000" pitchFamily="2" charset="0"/>
                      </a:rPr>
                      <m:t>𝟐</m:t>
                    </m:r>
                  </m:oMath>
                </a14:m>
                <a:r>
                  <a:rPr lang="en-US" sz="3200" dirty="0">
                    <a:latin typeface="NikoshBAN" pitchFamily="2" charset="0"/>
                    <a:cs typeface="NikoshBAN" pitchFamily="2" charset="0"/>
                  </a:rPr>
                  <a:t> </a:t>
                </a:r>
                <a:r>
                  <a:rPr lang="bn-IN" sz="3200" dirty="0">
                    <a:latin typeface="NikoshBAN" pitchFamily="2" charset="0"/>
                    <a:cs typeface="NikoshBAN" pitchFamily="2" charset="0"/>
                  </a:rPr>
                  <a:t>পেয়ে হলে দামস্তর হ্রাস পেয়ে </a:t>
                </a:r>
                <a:r>
                  <a:rPr lang="en-US" sz="3600" dirty="0">
                    <a:latin typeface="NikoshBAN" pitchFamily="2" charset="0"/>
                    <a:cs typeface="NikoshBAN" pitchFamily="2" charset="0"/>
                  </a:rPr>
                  <a:t>OP</a:t>
                </a:r>
                <a14:m>
                  <m:oMath xmlns:m="http://schemas.openxmlformats.org/officeDocument/2006/math">
                    <m:r>
                      <a:rPr lang="en-US" sz="3200" b="1" i="1" smtClean="0">
                        <a:latin typeface="Cambria Math" panose="02040503050406030204" pitchFamily="18" charset="0"/>
                        <a:cs typeface="NikoshBAN" panose="02000000000000000000" pitchFamily="2" charset="0"/>
                      </a:rPr>
                      <m:t>𝟐</m:t>
                    </m:r>
                  </m:oMath>
                </a14:m>
                <a:r>
                  <a:rPr lang="en-US" sz="3200" dirty="0">
                    <a:latin typeface="NikoshBAN" pitchFamily="2" charset="0"/>
                    <a:cs typeface="NikoshBAN" pitchFamily="2" charset="0"/>
                  </a:rPr>
                  <a:t> </a:t>
                </a:r>
                <a:r>
                  <a:rPr lang="bn-IN" sz="3200" dirty="0">
                    <a:latin typeface="NikoshBAN" pitchFamily="2" charset="0"/>
                    <a:cs typeface="NikoshBAN" pitchFamily="2" charset="0"/>
                  </a:rPr>
                  <a:t>হয়।</a:t>
                </a:r>
                <a:endParaRPr lang="en-US" sz="3200" dirty="0">
                  <a:latin typeface="NikoshBAN" pitchFamily="2" charset="0"/>
                  <a:cs typeface="NikoshBAN" pitchFamily="2" charset="0"/>
                </a:endParaRPr>
              </a:p>
              <a:p>
                <a:pPr algn="just"/>
                <a:r>
                  <a:rPr lang="en-US" sz="3200" dirty="0">
                    <a:latin typeface="NikoshBAN" pitchFamily="2" charset="0"/>
                    <a:cs typeface="NikoshBAN" pitchFamily="2" charset="0"/>
                  </a:rPr>
                  <a:t>“খ” </a:t>
                </a:r>
                <a:r>
                  <a:rPr lang="en-US" sz="3200" dirty="0" err="1">
                    <a:latin typeface="NikoshBAN" pitchFamily="2" charset="0"/>
                    <a:cs typeface="NikoshBAN" pitchFamily="2" charset="0"/>
                  </a:rPr>
                  <a:t>চিত্রে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যোগান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Om</a:t>
                </a:r>
                <a:r>
                  <a:rPr lang="en-US" sz="2800" dirty="0" err="1">
                    <a:latin typeface="NikoshBAN" pitchFamily="2" charset="0"/>
                    <a:cs typeface="NikoshBAN" pitchFamily="2" charset="0"/>
                  </a:rPr>
                  <a:t>o</a:t>
                </a:r>
                <a:r>
                  <a:rPr lang="en-US" sz="2800" dirty="0">
                    <a:latin typeface="NikoshBAN" pitchFamily="2" charset="0"/>
                    <a:cs typeface="NikoshBAN" pitchFamily="2" charset="0"/>
                  </a:rPr>
                  <a:t> </a:t>
                </a:r>
                <a:r>
                  <a:rPr lang="en-US" sz="3200" dirty="0" err="1">
                    <a:latin typeface="NikoshBAN" pitchFamily="2" charset="0"/>
                    <a:cs typeface="NikoshBAN" pitchFamily="2" charset="0"/>
                  </a:rPr>
                  <a:t>থেকে</a:t>
                </a:r>
                <a:r>
                  <a:rPr lang="en-US" sz="3200" dirty="0">
                    <a:latin typeface="NikoshBAN" pitchFamily="2" charset="0"/>
                    <a:cs typeface="NikoshBAN" pitchFamily="2" charset="0"/>
                  </a:rPr>
                  <a:t> OM</a:t>
                </a:r>
                <a14:m>
                  <m:oMath xmlns:m="http://schemas.openxmlformats.org/officeDocument/2006/math">
                    <m:r>
                      <a:rPr lang="en-US" sz="2800" b="1" i="1">
                        <a:latin typeface="Cambria Math" panose="02040503050406030204" pitchFamily="18" charset="0"/>
                        <a:cs typeface="NikoshBAN" panose="02000000000000000000" pitchFamily="2" charset="0"/>
                      </a:rPr>
                      <m:t>𝟏</m:t>
                    </m:r>
                  </m:oMath>
                </a14:m>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মূল্য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হ্রাস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anose="02000000000000000000" pitchFamily="2" charset="0"/>
                    <a:cs typeface="NikoshBAN" panose="02000000000000000000" pitchFamily="2" charset="0"/>
                  </a:rPr>
                  <a:t>Vm</a:t>
                </a:r>
                <a14:m>
                  <m:oMath xmlns:m="http://schemas.openxmlformats.org/officeDocument/2006/math">
                    <m:r>
                      <a:rPr lang="en-US" sz="2400" b="1" i="1">
                        <a:latin typeface="Cambria Math" panose="02040503050406030204" pitchFamily="18" charset="0"/>
                        <a:cs typeface="NikoshBAN" panose="02000000000000000000" pitchFamily="2" charset="0"/>
                      </a:rPr>
                      <m:t>𝟏</m:t>
                    </m:r>
                  </m:oMath>
                </a14:m>
                <a:r>
                  <a:rPr lang="en-US" sz="3200" dirty="0" err="1">
                    <a:latin typeface="NikoshBAN" pitchFamily="2" charset="0"/>
                    <a:cs typeface="NikoshBAN" pitchFamily="2" charset="0"/>
                  </a:rPr>
                  <a:t>থেকে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p>
              <a:p>
                <a:pPr algn="just"/>
                <a:r>
                  <a:rPr lang="en-US" sz="3200" dirty="0" err="1">
                    <a:latin typeface="NikoshBAN" pitchFamily="2" charset="0"/>
                    <a:cs typeface="NikoshBAN" pitchFamily="2" charset="0"/>
                  </a:rPr>
                  <a:t>আবার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যোগান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হ্রাস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600" dirty="0">
                    <a:latin typeface="NikoshBAN" pitchFamily="2" charset="0"/>
                    <a:cs typeface="NikoshBAN" pitchFamily="2" charset="0"/>
                  </a:rPr>
                  <a:t>OM</a:t>
                </a:r>
                <a14:m>
                  <m:oMath xmlns:m="http://schemas.openxmlformats.org/officeDocument/2006/math">
                    <m:r>
                      <a:rPr lang="en-US" sz="3200" b="1" i="1" smtClean="0">
                        <a:latin typeface="Cambria Math" panose="02040503050406030204" pitchFamily="18" charset="0"/>
                        <a:cs typeface="NikoshBAN" panose="02000000000000000000" pitchFamily="2" charset="0"/>
                      </a:rPr>
                      <m:t>𝟐</m:t>
                    </m:r>
                  </m:oMath>
                </a14:m>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মূল্য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a:t>
                </a:r>
                <a:r>
                  <a:rPr lang="en-US" sz="3200" dirty="0">
                    <a:latin typeface="NikoshBAN" pitchFamily="2" charset="0"/>
                    <a:cs typeface="NikoshBAN" pitchFamily="2" charset="0"/>
                  </a:rPr>
                  <a:t> </a:t>
                </a:r>
                <a:r>
                  <a:rPr lang="en-US" sz="3200" dirty="0" err="1">
                    <a:latin typeface="NikoshBAN" pitchFamily="2" charset="0"/>
                    <a:cs typeface="NikoshBAN" pitchFamily="2" charset="0"/>
                  </a:rPr>
                  <a:t>Vm</a:t>
                </a:r>
                <a14:m>
                  <m:oMath xmlns:m="http://schemas.openxmlformats.org/officeDocument/2006/math">
                    <m:r>
                      <a:rPr lang="en-US" sz="2400" b="1" i="1">
                        <a:latin typeface="Cambria Math" panose="02040503050406030204" pitchFamily="18" charset="0"/>
                        <a:cs typeface="NikoshBAN" panose="02000000000000000000" pitchFamily="2" charset="0"/>
                      </a:rPr>
                      <m:t>𝟐</m:t>
                    </m:r>
                  </m:oMath>
                </a14:m>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bn-IN" sz="3200" dirty="0">
                    <a:latin typeface="NikoshBAN" pitchFamily="2" charset="0"/>
                    <a:cs typeface="NikoshBAN" pitchFamily="2" charset="0"/>
                  </a:rPr>
                  <a:t> </a:t>
                </a:r>
                <a:endParaRPr lang="en-US" sz="3200" dirty="0"/>
              </a:p>
            </p:txBody>
          </p:sp>
        </mc:Choice>
        <mc:Fallback xmlns="">
          <p:sp>
            <p:nvSpPr>
              <p:cNvPr id="8" name="TextBox 7">
                <a:extLst>
                  <a:ext uri="{FF2B5EF4-FFF2-40B4-BE49-F238E27FC236}">
                    <a16:creationId xmlns:a16="http://schemas.microsoft.com/office/drawing/2014/main" id="{AC073032-5CB2-4022-9B1C-4695063297F0}"/>
                  </a:ext>
                </a:extLst>
              </p:cNvPr>
              <p:cNvSpPr txBox="1">
                <a:spLocks noRot="1" noChangeAspect="1" noMove="1" noResize="1" noEditPoints="1" noAdjustHandles="1" noChangeArrowheads="1" noChangeShapeType="1" noTextEdit="1"/>
              </p:cNvSpPr>
              <p:nvPr/>
            </p:nvSpPr>
            <p:spPr>
              <a:xfrm>
                <a:off x="213519" y="959127"/>
                <a:ext cx="6800916" cy="5755422"/>
              </a:xfrm>
              <a:prstGeom prst="rect">
                <a:avLst/>
              </a:prstGeom>
              <a:blipFill>
                <a:blip r:embed="rId3"/>
                <a:stretch>
                  <a:fillRect l="-2240" t="-1377" r="-3763" b="-2648"/>
                </a:stretch>
              </a:blipFill>
            </p:spPr>
            <p:txBody>
              <a:bodyPr/>
              <a:lstStyle/>
              <a:p>
                <a:r>
                  <a:rPr lang="en-US">
                    <a:noFill/>
                  </a:rPr>
                  <a:t> </a:t>
                </a:r>
              </a:p>
            </p:txBody>
          </p:sp>
        </mc:Fallback>
      </mc:AlternateContent>
    </p:spTree>
    <p:extLst>
      <p:ext uri="{BB962C8B-B14F-4D97-AF65-F5344CB8AC3E}">
        <p14:creationId xmlns:p14="http://schemas.microsoft.com/office/powerpoint/2010/main" val="241554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D4BAC-479E-4794-8EB9-42019B9006C9}"/>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1BD52DA8-E1C5-43FD-869C-E86AAD9D44C7}"/>
              </a:ext>
            </a:extLst>
          </p:cNvPr>
          <p:cNvSpPr>
            <a:spLocks noGrp="1"/>
          </p:cNvSpPr>
          <p:nvPr>
            <p:ph type="ftr" sz="quarter" idx="11"/>
          </p:nvPr>
        </p:nvSpPr>
        <p:spPr>
          <a:xfrm>
            <a:off x="3547203" y="6356351"/>
            <a:ext cx="59627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62B69C52-30A4-4F14-BD9B-6F00225D355A}"/>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a:extLst>
              <a:ext uri="{FF2B5EF4-FFF2-40B4-BE49-F238E27FC236}">
                <a16:creationId xmlns:a16="http://schemas.microsoft.com/office/drawing/2014/main" id="{87FFA80B-636B-4825-AF9A-4179DA4B945D}"/>
              </a:ext>
            </a:extLst>
          </p:cNvPr>
          <p:cNvSpPr txBox="1"/>
          <p:nvPr/>
        </p:nvSpPr>
        <p:spPr>
          <a:xfrm>
            <a:off x="365919" y="762000"/>
            <a:ext cx="114300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IN" sz="4000" dirty="0">
                <a:latin typeface="NikoshBAN" pitchFamily="2" charset="0"/>
                <a:cs typeface="NikoshBAN" pitchFamily="2" charset="0"/>
              </a:rPr>
              <a:t>এ থেকে বোঝা যায়, অর্থের যোগান বৃদ্ধি পেলে দামস্তর বৃদ্ধি পায় কিন্তু অর্থের মূল্য হ্রাস পায় এবং অর্থের যোগান হ্রাস পেলে দামস্তর হ্রাস পায় কিন্তু অর্থের মূল্য বৃদ্ধি পায়। সুতরাং অর্থের পরিমাণের সাথে দামস্তরের সম্পর্ক সরাসরি কিন্তু অর্থমূল্যের সম্পর্ক বিপরীত।  </a:t>
            </a:r>
            <a:endParaRPr lang="en-US" sz="4000" dirty="0"/>
          </a:p>
        </p:txBody>
      </p:sp>
    </p:spTree>
    <p:extLst>
      <p:ext uri="{BB962C8B-B14F-4D97-AF65-F5344CB8AC3E}">
        <p14:creationId xmlns:p14="http://schemas.microsoft.com/office/powerpoint/2010/main" val="338302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F5C1F-1227-416D-86D8-C251B3ADEDFA}"/>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D0C77F7E-7B17-4379-AC71-6D864F349A24}"/>
              </a:ext>
            </a:extLst>
          </p:cNvPr>
          <p:cNvSpPr>
            <a:spLocks noGrp="1"/>
          </p:cNvSpPr>
          <p:nvPr>
            <p:ph type="ftr" sz="quarter" idx="11"/>
          </p:nvPr>
        </p:nvSpPr>
        <p:spPr>
          <a:xfrm>
            <a:off x="3547203" y="6356351"/>
            <a:ext cx="60389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DC89FB43-6422-4A0F-A9E9-F95BFB9A780B}"/>
              </a:ext>
            </a:extLst>
          </p:cNvPr>
          <p:cNvSpPr>
            <a:spLocks noGrp="1"/>
          </p:cNvSpPr>
          <p:nvPr>
            <p:ph type="sldNum" sz="quarter" idx="12"/>
          </p:nvPr>
        </p:nvSpPr>
        <p:spPr/>
        <p:txBody>
          <a:bodyPr/>
          <a:lstStyle/>
          <a:p>
            <a:fld id="{B6F15528-21DE-4FAA-801E-634DDDAF4B2B}" type="slidenum">
              <a:rPr lang="en-US" smtClean="0"/>
              <a:pPr/>
              <a:t>16</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BD3C826-C55F-4507-B31B-9363F2F5641D}"/>
                  </a:ext>
                </a:extLst>
              </p:cNvPr>
              <p:cNvSpPr txBox="1"/>
              <p:nvPr/>
            </p:nvSpPr>
            <p:spPr>
              <a:xfrm>
                <a:off x="0" y="0"/>
                <a:ext cx="12161838" cy="747897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bn-IN" sz="3200" b="1" dirty="0">
                    <a:solidFill>
                      <a:srgbClr val="7030A0"/>
                    </a:solidFill>
                    <a:latin typeface="NikoshBAN" pitchFamily="2" charset="0"/>
                    <a:cs typeface="NikoshBAN" pitchFamily="2" charset="0"/>
                  </a:rPr>
                  <a:t>সমালোচনাঃ </a:t>
                </a:r>
                <a:r>
                  <a:rPr lang="bn-IN" sz="3200" dirty="0">
                    <a:latin typeface="NikoshBAN" pitchFamily="2" charset="0"/>
                    <a:cs typeface="NikoshBAN" pitchFamily="2" charset="0"/>
                  </a:rPr>
                  <a:t>ফিশারের অর্থের পরিমাণ তত্ত্বটি নিন্মোক্ত সমালোচনার সম্মুখীনঃ</a:t>
                </a:r>
              </a:p>
              <a:p>
                <a:pPr marL="514350" indent="-514350" algn="just">
                  <a:buAutoNum type="arabicPeriod"/>
                </a:pPr>
                <a:r>
                  <a:rPr lang="bn-IN" sz="3200" dirty="0">
                    <a:latin typeface="NikoshBAN" pitchFamily="2" charset="0"/>
                    <a:cs typeface="NikoshBAN" pitchFamily="2" charset="0"/>
                  </a:rPr>
                  <a:t>ফিশারের সমীকরণ (</a:t>
                </a:r>
                <a14:m>
                  <m:oMath xmlns:m="http://schemas.openxmlformats.org/officeDocument/2006/math">
                    <m:r>
                      <m:rPr>
                        <m:nor/>
                      </m:rPr>
                      <a:rPr lang="en-US" sz="3200" dirty="0" smtClean="0">
                        <a:latin typeface="Times New Roman" pitchFamily="18" charset="0"/>
                        <a:cs typeface="Times New Roman" pitchFamily="18" charset="0"/>
                      </a:rPr>
                      <m:t>MV</m:t>
                    </m:r>
                  </m:oMath>
                </a14:m>
                <a:r>
                  <a:rPr lang="bn-IN" sz="3200" dirty="0">
                    <a:latin typeface="NikoshBAN" pitchFamily="2" charset="0"/>
                    <a:cs typeface="NikoshBAN" pitchFamily="2" charset="0"/>
                  </a:rPr>
                  <a:t>=</a:t>
                </a:r>
                <a:r>
                  <a:rPr lang="en-US" sz="3200" dirty="0">
                    <a:solidFill>
                      <a:schemeClr val="tx1"/>
                    </a:solidFill>
                    <a:latin typeface="Times New Roman" pitchFamily="18" charset="0"/>
                    <a:cs typeface="Times New Roman" pitchFamily="18" charset="0"/>
                  </a:rPr>
                  <a:t> PT</a:t>
                </a:r>
                <a:r>
                  <a:rPr lang="bn-IN" sz="3200" dirty="0">
                    <a:latin typeface="NikoshBAN" pitchFamily="2" charset="0"/>
                    <a:cs typeface="NikoshBAN" pitchFamily="2" charset="0"/>
                  </a:rPr>
                  <a:t>) একটি তাৎপর্যহীন অভেদ। অর্থপ্রাপ্তি ও অর্থ প্রদানের মধ্যে শুধু সমতা সৃষ্টি করে, কোনো কার্যকারণ ব্যাখ্যা করে না। </a:t>
                </a:r>
              </a:p>
              <a:p>
                <a:pPr marL="514350" indent="-514350" algn="just">
                  <a:buAutoNum type="arabicPeriod"/>
                </a:pPr>
                <a:r>
                  <a:rPr lang="bn-IN" sz="3200" dirty="0">
                    <a:latin typeface="NikoshBAN" pitchFamily="2" charset="0"/>
                    <a:cs typeface="NikoshBAN" pitchFamily="2" charset="0"/>
                  </a:rPr>
                  <a:t>অর্থমূল্য একটি পরিবর্তনশীল ধরণা, তাই এ তত্ত্বটি গতীয় অর্থনীতিতে অচল। </a:t>
                </a:r>
              </a:p>
              <a:p>
                <a:pPr marL="514350" indent="-514350" algn="just">
                  <a:buAutoNum type="arabicPeriod"/>
                </a:pPr>
                <a:r>
                  <a:rPr lang="bn-IN" sz="3200" dirty="0">
                    <a:latin typeface="NikoshBAN" pitchFamily="2" charset="0"/>
                    <a:cs typeface="NikoshBAN" pitchFamily="2" charset="0"/>
                  </a:rPr>
                  <a:t>জনসংখ্যা, ব্যবসায় বাণিজ্য, রুচি, উত্থান-পতন রয়েছে। এই অবস্থায় দামস্তর নিষ্ক্রিয় বা স্থির। </a:t>
                </a:r>
              </a:p>
              <a:p>
                <a:pPr marL="514350" indent="-514350" algn="just">
                  <a:buAutoNum type="arabicPeriod"/>
                </a:pPr>
                <a:r>
                  <a:rPr lang="bn-IN" sz="3200" dirty="0">
                    <a:latin typeface="NikoshBAN" pitchFamily="2" charset="0"/>
                    <a:cs typeface="NikoshBAN" pitchFamily="2" charset="0"/>
                  </a:rPr>
                  <a:t>বিনিময়ের মাধ্যম হিসাবে শুধু অর্থকে বিবেচনা করা ঠিক নয়। </a:t>
                </a:r>
              </a:p>
              <a:p>
                <a:pPr marL="514350" indent="-514350" algn="just">
                  <a:buAutoNum type="arabicPeriod"/>
                </a:pPr>
                <a:r>
                  <a:rPr lang="bn-IN" sz="3200" dirty="0">
                    <a:latin typeface="NikoshBAN" pitchFamily="2" charset="0"/>
                    <a:cs typeface="NikoshBAN" pitchFamily="2" charset="0"/>
                  </a:rPr>
                  <a:t>পূর্ণ নিয়োগ একটি অবাস্তব ধারণা। </a:t>
                </a:r>
              </a:p>
              <a:p>
                <a:pPr marL="514350" indent="-514350" algn="just">
                  <a:buAutoNum type="arabicPeriod"/>
                </a:pPr>
                <a:r>
                  <a:rPr lang="bn-IN" sz="3200" dirty="0">
                    <a:latin typeface="NikoshBAN" pitchFamily="2" charset="0"/>
                    <a:cs typeface="NikoshBAN" pitchFamily="2" charset="0"/>
                  </a:rPr>
                  <a:t>ফিশারের সমীকরণে </a:t>
                </a:r>
                <a14:m>
                  <m:oMath xmlns:m="http://schemas.openxmlformats.org/officeDocument/2006/math">
                    <m:r>
                      <m:rPr>
                        <m:nor/>
                      </m:rPr>
                      <a:rPr lang="en-US" sz="3200" dirty="0" smtClean="0">
                        <a:latin typeface="Times New Roman" pitchFamily="18" charset="0"/>
                        <a:cs typeface="Times New Roman" pitchFamily="18" charset="0"/>
                      </a:rPr>
                      <m:t>M</m:t>
                    </m:r>
                    <m:r>
                      <a:rPr lang="en-US" sz="3200" i="1" dirty="0" smtClean="0">
                        <a:latin typeface="Cambria Math" panose="02040503050406030204" pitchFamily="18" charset="0"/>
                        <a:cs typeface="Times New Roman" pitchFamily="18" charset="0"/>
                      </a:rPr>
                      <m:t> </m:t>
                    </m:r>
                  </m:oMath>
                </a14:m>
                <a:r>
                  <a:rPr lang="bn-IN" sz="3200" dirty="0">
                    <a:latin typeface="NikoshBAN" pitchFamily="2" charset="0"/>
                    <a:cs typeface="NikoshBAN" pitchFamily="2" charset="0"/>
                  </a:rPr>
                  <a:t>ও </a:t>
                </a:r>
                <a14:m>
                  <m:oMath xmlns:m="http://schemas.openxmlformats.org/officeDocument/2006/math">
                    <m:r>
                      <m:rPr>
                        <m:nor/>
                      </m:rPr>
                      <a:rPr lang="en-US" sz="3200" dirty="0">
                        <a:latin typeface="Times New Roman" pitchFamily="18" charset="0"/>
                        <a:cs typeface="Times New Roman" pitchFamily="18" charset="0"/>
                      </a:rPr>
                      <m:t>V</m:t>
                    </m:r>
                  </m:oMath>
                </a14:m>
                <a:r>
                  <a:rPr lang="bn-IN" sz="3200" dirty="0">
                    <a:latin typeface="NikoshBAN" pitchFamily="2" charset="0"/>
                    <a:cs typeface="NikoshBAN" pitchFamily="2" charset="0"/>
                  </a:rPr>
                  <a:t> দুটি স্বতন্ত্র উপাদান। তাই এদের গুণফল অংক শাস্ত্রের নিয়ম বিরুদ্ধ। </a:t>
                </a:r>
              </a:p>
              <a:p>
                <a:pPr marL="514350" indent="-514350" algn="just">
                  <a:buFontTx/>
                  <a:buAutoNum type="arabicPeriod"/>
                </a:pPr>
                <a:r>
                  <a:rPr lang="bn-IN" sz="3200" dirty="0">
                    <a:latin typeface="NikoshBAN" pitchFamily="2" charset="0"/>
                    <a:cs typeface="NikoshBAN" pitchFamily="2" charset="0"/>
                  </a:rPr>
                  <a:t>এ তত্ত্বে </a:t>
                </a:r>
                <a14:m>
                  <m:oMath xmlns:m="http://schemas.openxmlformats.org/officeDocument/2006/math">
                    <m:r>
                      <m:rPr>
                        <m:nor/>
                      </m:rPr>
                      <a:rPr lang="en-US" sz="3200" dirty="0" smtClean="0">
                        <a:latin typeface="Times New Roman" pitchFamily="18" charset="0"/>
                        <a:cs typeface="Times New Roman" pitchFamily="18" charset="0"/>
                      </a:rPr>
                      <m:t>V</m:t>
                    </m:r>
                  </m:oMath>
                </a14:m>
                <a:r>
                  <a:rPr lang="bn-IN" sz="3200" dirty="0">
                    <a:latin typeface="NikoshBAN" pitchFamily="2" charset="0"/>
                    <a:cs typeface="NikoshBAN" pitchFamily="2" charset="0"/>
                  </a:rPr>
                  <a:t>, </a:t>
                </a:r>
                <a:r>
                  <a:rPr lang="en-US" sz="3200" dirty="0">
                    <a:solidFill>
                      <a:schemeClr val="tx1"/>
                    </a:solidFill>
                    <a:latin typeface="NikoshBAN" panose="02000000000000000000" pitchFamily="2" charset="0"/>
                    <a:cs typeface="NikoshBAN" panose="02000000000000000000" pitchFamily="2" charset="0"/>
                  </a:rPr>
                  <a:t>Vʹ</a:t>
                </a:r>
                <a:r>
                  <a:rPr lang="bn-IN" sz="3200" dirty="0">
                    <a:solidFill>
                      <a:schemeClr val="tx1"/>
                    </a:solidFill>
                    <a:latin typeface="NikoshBAN" panose="02000000000000000000" pitchFamily="2" charset="0"/>
                    <a:cs typeface="NikoshBAN" panose="02000000000000000000" pitchFamily="2" charset="0"/>
                  </a:rPr>
                  <a:t> </a:t>
                </a:r>
                <a:r>
                  <a:rPr lang="bn-IN" sz="3200" dirty="0">
                    <a:latin typeface="NikoshBAN" pitchFamily="2" charset="0"/>
                    <a:cs typeface="NikoshBAN" pitchFamily="2" charset="0"/>
                  </a:rPr>
                  <a:t>ও </a:t>
                </a:r>
                <a:r>
                  <a:rPr lang="en-US" sz="3200" dirty="0">
                    <a:solidFill>
                      <a:schemeClr val="tx1"/>
                    </a:solidFill>
                    <a:latin typeface="Times New Roman" pitchFamily="18" charset="0"/>
                    <a:cs typeface="Times New Roman" pitchFamily="18" charset="0"/>
                  </a:rPr>
                  <a:t>T</a:t>
                </a:r>
                <a:r>
                  <a:rPr lang="bn-IN" sz="3200" dirty="0">
                    <a:solidFill>
                      <a:schemeClr val="tx1"/>
                    </a:solidFill>
                    <a:latin typeface="Times New Roman" pitchFamily="18" charset="0"/>
                    <a:cs typeface="Times New Roman" pitchFamily="18" charset="0"/>
                  </a:rPr>
                  <a:t> </a:t>
                </a:r>
                <a:r>
                  <a:rPr lang="bn-IN" sz="3200" dirty="0">
                    <a:latin typeface="NikoshBAN" pitchFamily="2" charset="0"/>
                    <a:cs typeface="NikoshBAN" pitchFamily="2" charset="0"/>
                  </a:rPr>
                  <a:t>অপরিবর্তিত থাকে বলে যে শর্ত গ্রহণ করা হয়েছে তা ঠিক নয়।  </a:t>
                </a:r>
              </a:p>
              <a:p>
                <a:pPr marL="514350" indent="-514350" algn="just">
                  <a:buAutoNum type="arabicPeriod"/>
                </a:pPr>
                <a:r>
                  <a:rPr lang="bn-IN" sz="3200" dirty="0">
                    <a:latin typeface="NikoshBAN" pitchFamily="2" charset="0"/>
                    <a:cs typeface="NikoshBAN" pitchFamily="2" charset="0"/>
                  </a:rPr>
                  <a:t>এ তত্ত্বে সুদের হারের প্রভাবকে অবজ্ঞা করা হয়েছে।</a:t>
                </a:r>
              </a:p>
              <a:p>
                <a:pPr algn="just"/>
                <a:r>
                  <a:rPr lang="bn-IN" sz="3200" dirty="0">
                    <a:latin typeface="NikoshBAN" pitchFamily="2" charset="0"/>
                    <a:cs typeface="NikoshBAN" pitchFamily="2" charset="0"/>
                  </a:rPr>
                  <a:t>অধ্যাপক ফিশারের অর্থের পরিমাণ তত্ত্বটি নানা দোষ ত্রুটি সত্ত্বেও একেবারে গুরুত্বহীন নয়। </a:t>
                </a:r>
                <a:r>
                  <a:rPr lang="en-US" sz="3200" dirty="0" err="1">
                    <a:latin typeface="NikoshBAN" pitchFamily="2" charset="0"/>
                    <a:cs typeface="NikoshBAN" pitchFamily="2" charset="0"/>
                  </a:rPr>
                  <a:t>দামস্তর</a:t>
                </a:r>
                <a:r>
                  <a:rPr lang="en-US" sz="3200" dirty="0">
                    <a:latin typeface="NikoshBAN" pitchFamily="2" charset="0"/>
                    <a:cs typeface="NikoshBAN" pitchFamily="2" charset="0"/>
                  </a:rPr>
                  <a:t> </a:t>
                </a:r>
                <a:r>
                  <a:rPr lang="bn-IN" sz="3200" dirty="0">
                    <a:latin typeface="NikoshBAN" pitchFamily="2" charset="0"/>
                    <a:cs typeface="NikoshBAN" pitchFamily="2" charset="0"/>
                  </a:rPr>
                  <a:t>বিভিন্ন কারণে পরিবর্তিত হলেও অর্থের পরিমাণের সংগে দামস্তর পরিবর্তনের একটি নিবিড় সম্পর্ক রয়েছে।  এ রকম একটি গুরুত্বপূর্ণ ধারনা এ তত্ত্বটি থেকে পাওয়া যায়। অতএব  বলা যায়, অর্থনৈতিক বিশ্লেষণ কার্যের জন্য একটি শক্তিশালী হাতিয়ার হিসেবে এ তত্ত্বটি বিবেচিত। </a:t>
                </a:r>
                <a:endParaRPr lang="en-US" sz="3200" dirty="0"/>
              </a:p>
            </p:txBody>
          </p:sp>
        </mc:Choice>
        <mc:Fallback>
          <p:sp>
            <p:nvSpPr>
              <p:cNvPr id="6" name="TextBox 5">
                <a:extLst>
                  <a:ext uri="{FF2B5EF4-FFF2-40B4-BE49-F238E27FC236}">
                    <a16:creationId xmlns:a16="http://schemas.microsoft.com/office/drawing/2014/main" id="{1BD3C826-C55F-4507-B31B-9363F2F5641D}"/>
                  </a:ext>
                </a:extLst>
              </p:cNvPr>
              <p:cNvSpPr txBox="1">
                <a:spLocks noRot="1" noChangeAspect="1" noMove="1" noResize="1" noEditPoints="1" noAdjustHandles="1" noChangeArrowheads="1" noChangeShapeType="1" noTextEdit="1"/>
              </p:cNvSpPr>
              <p:nvPr/>
            </p:nvSpPr>
            <p:spPr>
              <a:xfrm>
                <a:off x="0" y="0"/>
                <a:ext cx="12161838" cy="7478970"/>
              </a:xfrm>
              <a:prstGeom prst="rect">
                <a:avLst/>
              </a:prstGeom>
              <a:blipFill>
                <a:blip r:embed="rId2"/>
                <a:stretch>
                  <a:fillRect l="-1151" t="-894" r="-2001" b="-1625"/>
                </a:stretch>
              </a:blipFill>
            </p:spPr>
            <p:txBody>
              <a:bodyPr/>
              <a:lstStyle/>
              <a:p>
                <a:r>
                  <a:rPr lang="en-US">
                    <a:noFill/>
                  </a:rPr>
                  <a:t> </a:t>
                </a:r>
              </a:p>
            </p:txBody>
          </p:sp>
        </mc:Fallback>
      </mc:AlternateContent>
    </p:spTree>
    <p:extLst>
      <p:ext uri="{BB962C8B-B14F-4D97-AF65-F5344CB8AC3E}">
        <p14:creationId xmlns:p14="http://schemas.microsoft.com/office/powerpoint/2010/main" val="23835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BCD7A-DD29-4794-8468-7FA0C03ECFE1}"/>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F2C79A97-3F52-4377-B968-B4AA1199EBBE}"/>
              </a:ext>
            </a:extLst>
          </p:cNvPr>
          <p:cNvSpPr>
            <a:spLocks noGrp="1"/>
          </p:cNvSpPr>
          <p:nvPr>
            <p:ph type="ftr" sz="quarter" idx="11"/>
          </p:nvPr>
        </p:nvSpPr>
        <p:spPr>
          <a:xfrm>
            <a:off x="3547203" y="6356351"/>
            <a:ext cx="61151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8DB7739F-A394-456C-85DA-CAB50651E8B5}"/>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a:extLst>
              <a:ext uri="{FF2B5EF4-FFF2-40B4-BE49-F238E27FC236}">
                <a16:creationId xmlns:a16="http://schemas.microsoft.com/office/drawing/2014/main" id="{30F075D4-34FB-4C6C-9C07-1A868FEA4B67}"/>
              </a:ext>
            </a:extLst>
          </p:cNvPr>
          <p:cNvSpPr txBox="1"/>
          <p:nvPr/>
        </p:nvSpPr>
        <p:spPr>
          <a:xfrm>
            <a:off x="975519" y="533400"/>
            <a:ext cx="6091310" cy="584775"/>
          </a:xfrm>
          <a:prstGeom prst="rect">
            <a:avLst/>
          </a:prstGeom>
          <a:noFill/>
        </p:spPr>
        <p:txBody>
          <a:bodyPr wrap="square">
            <a:spAutoFit/>
          </a:bodyPr>
          <a:lstStyle/>
          <a:p>
            <a:pPr algn="just"/>
            <a:r>
              <a:rPr lang="bn-IN" sz="3200" dirty="0">
                <a:latin typeface="NikoshBAN" pitchFamily="2" charset="0"/>
                <a:cs typeface="NikoshBAN" pitchFamily="2" charset="0"/>
              </a:rPr>
              <a:t>ফিশারের</a:t>
            </a:r>
            <a:endParaRPr lang="en-US" sz="3200" dirty="0"/>
          </a:p>
        </p:txBody>
      </p:sp>
    </p:spTree>
    <p:extLst>
      <p:ext uri="{BB962C8B-B14F-4D97-AF65-F5344CB8AC3E}">
        <p14:creationId xmlns:p14="http://schemas.microsoft.com/office/powerpoint/2010/main" val="306635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56634-AB47-4601-A3C1-65791316786E}"/>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E3F3DF00-9104-4EC4-B482-C555FAAF27BF}"/>
              </a:ext>
            </a:extLst>
          </p:cNvPr>
          <p:cNvSpPr>
            <a:spLocks noGrp="1"/>
          </p:cNvSpPr>
          <p:nvPr>
            <p:ph type="ftr" sz="quarter" idx="11"/>
          </p:nvPr>
        </p:nvSpPr>
        <p:spPr>
          <a:xfrm>
            <a:off x="3547203" y="6356351"/>
            <a:ext cx="59627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7884FE39-016D-4BB3-A1AC-D97B1D1C580C}"/>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a:extLst>
              <a:ext uri="{FF2B5EF4-FFF2-40B4-BE49-F238E27FC236}">
                <a16:creationId xmlns:a16="http://schemas.microsoft.com/office/drawing/2014/main" id="{18AB926E-1869-4155-9E26-ADA0BCFAECE1}"/>
              </a:ext>
            </a:extLst>
          </p:cNvPr>
          <p:cNvSpPr txBox="1"/>
          <p:nvPr/>
        </p:nvSpPr>
        <p:spPr>
          <a:xfrm>
            <a:off x="899319" y="762000"/>
            <a:ext cx="6091310" cy="646331"/>
          </a:xfrm>
          <a:prstGeom prst="rect">
            <a:avLst/>
          </a:prstGeom>
          <a:noFill/>
        </p:spPr>
        <p:txBody>
          <a:bodyPr wrap="square">
            <a:spAutoFit/>
          </a:bodyPr>
          <a:lstStyle/>
          <a:p>
            <a:pPr algn="just"/>
            <a:r>
              <a:rPr lang="bn-IN" sz="3600" dirty="0">
                <a:latin typeface="NikoshBAN" pitchFamily="2" charset="0"/>
                <a:cs typeface="NikoshBAN" pitchFamily="2" charset="0"/>
              </a:rPr>
              <a:t>ফিশারের</a:t>
            </a:r>
            <a:endParaRPr lang="en-US" sz="3600" dirty="0"/>
          </a:p>
        </p:txBody>
      </p:sp>
    </p:spTree>
    <p:extLst>
      <p:ext uri="{BB962C8B-B14F-4D97-AF65-F5344CB8AC3E}">
        <p14:creationId xmlns:p14="http://schemas.microsoft.com/office/powerpoint/2010/main" val="208445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AA224-6920-4BBE-900A-EB0EF258B9AB}"/>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A4FD3774-8270-43F6-BDC8-8A9811CC8968}"/>
              </a:ext>
            </a:extLst>
          </p:cNvPr>
          <p:cNvSpPr>
            <a:spLocks noGrp="1"/>
          </p:cNvSpPr>
          <p:nvPr>
            <p:ph type="ftr" sz="quarter" idx="11"/>
          </p:nvPr>
        </p:nvSpPr>
        <p:spPr>
          <a:xfrm>
            <a:off x="3547203" y="6356351"/>
            <a:ext cx="59627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80CA68A0-5690-47CC-B874-FDFE3EBC8EB7}"/>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6" name="TextBox 5">
            <a:extLst>
              <a:ext uri="{FF2B5EF4-FFF2-40B4-BE49-F238E27FC236}">
                <a16:creationId xmlns:a16="http://schemas.microsoft.com/office/drawing/2014/main" id="{3CF9CAF8-E31E-4C97-8A60-CCFE0FBC6B70}"/>
              </a:ext>
            </a:extLst>
          </p:cNvPr>
          <p:cNvSpPr txBox="1"/>
          <p:nvPr/>
        </p:nvSpPr>
        <p:spPr>
          <a:xfrm>
            <a:off x="1051719" y="685800"/>
            <a:ext cx="6091310" cy="646331"/>
          </a:xfrm>
          <a:prstGeom prst="rect">
            <a:avLst/>
          </a:prstGeom>
          <a:noFill/>
        </p:spPr>
        <p:txBody>
          <a:bodyPr wrap="square">
            <a:spAutoFit/>
          </a:bodyPr>
          <a:lstStyle/>
          <a:p>
            <a:pPr algn="just"/>
            <a:r>
              <a:rPr lang="bn-IN" sz="3600" dirty="0">
                <a:latin typeface="NikoshBAN" pitchFamily="2" charset="0"/>
                <a:cs typeface="NikoshBAN" pitchFamily="2" charset="0"/>
              </a:rPr>
              <a:t>ফিশারের</a:t>
            </a:r>
            <a:endParaRPr lang="en-US" sz="3600" dirty="0"/>
          </a:p>
        </p:txBody>
      </p:sp>
    </p:spTree>
    <p:extLst>
      <p:ext uri="{BB962C8B-B14F-4D97-AF65-F5344CB8AC3E}">
        <p14:creationId xmlns:p14="http://schemas.microsoft.com/office/powerpoint/2010/main" val="388980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7965E-BE93-4CCC-B45F-9AD60205019E}" type="datetime1">
              <a:rPr lang="en-US" smtClean="0"/>
              <a:pPr/>
              <a:t>4/24/2021</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Footer Placeholder 3"/>
          <p:cNvSpPr>
            <a:spLocks noGrp="1"/>
          </p:cNvSpPr>
          <p:nvPr>
            <p:ph type="ftr" sz="quarter" idx="11"/>
          </p:nvPr>
        </p:nvSpPr>
        <p:spPr/>
        <p:txBody>
          <a:bodyPr/>
          <a:lstStyle/>
          <a:p>
            <a:pPr algn="ctr"/>
            <a:r>
              <a:rPr lang="as-IN" sz="900" dirty="0"/>
              <a:t>পলাশ কুমার ঘোষ।সরকারি শহীদ সিরাজুদ্দীন হোসেন কলেজ, যশোর। মোবাইলঃ 01920-393252  ই-মেইলঃ </a:t>
            </a:r>
            <a:r>
              <a:rPr lang="en-US" sz="900" dirty="0"/>
              <a:t>palashg489@gmail.com</a:t>
            </a:r>
          </a:p>
        </p:txBody>
      </p:sp>
      <p:sp>
        <p:nvSpPr>
          <p:cNvPr id="5" name="TextBox 4"/>
          <p:cNvSpPr txBox="1"/>
          <p:nvPr/>
        </p:nvSpPr>
        <p:spPr>
          <a:xfrm>
            <a:off x="5012813" y="381000"/>
            <a:ext cx="2361585" cy="923330"/>
          </a:xfrm>
          <a:prstGeom prst="rect">
            <a:avLst/>
          </a:prstGeom>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5400" b="1" u="sng" dirty="0">
                <a:ln w="10160">
                  <a:solidFill>
                    <a:schemeClr val="accent5"/>
                  </a:solidFill>
                  <a:prstDash val="solid"/>
                </a:ln>
                <a:solidFill>
                  <a:srgbClr val="C00000"/>
                </a:solidFill>
                <a:latin typeface="NikoshBAN" pitchFamily="2" charset="0"/>
                <a:cs typeface="NikoshBAN" pitchFamily="2" charset="0"/>
              </a:rPr>
              <a:t>পরিচিতি</a:t>
            </a:r>
          </a:p>
        </p:txBody>
      </p:sp>
      <p:pic>
        <p:nvPicPr>
          <p:cNvPr id="6" name="Picture 5" descr="DADA.jpg"/>
          <p:cNvPicPr>
            <a:picLocks noChangeAspect="1"/>
          </p:cNvPicPr>
          <p:nvPr/>
        </p:nvPicPr>
        <p:blipFill>
          <a:blip r:embed="rId2"/>
          <a:stretch>
            <a:fillRect/>
          </a:stretch>
        </p:blipFill>
        <p:spPr>
          <a:xfrm>
            <a:off x="182834" y="91440"/>
            <a:ext cx="2323266"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82832" y="2977665"/>
            <a:ext cx="279522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bn-BD"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3600" u="sng" dirty="0">
              <a:latin typeface="NikoshBAN" pitchFamily="2" charset="0"/>
              <a:cs typeface="NikoshBAN" pitchFamily="2" charset="0"/>
            </a:endParaRPr>
          </a:p>
        </p:txBody>
      </p:sp>
      <p:sp>
        <p:nvSpPr>
          <p:cNvPr id="8" name="TextBox 7"/>
          <p:cNvSpPr txBox="1"/>
          <p:nvPr/>
        </p:nvSpPr>
        <p:spPr>
          <a:xfrm>
            <a:off x="137283" y="3749459"/>
            <a:ext cx="5104071" cy="3108543"/>
          </a:xfrm>
          <a:prstGeom prst="rect">
            <a:avLst/>
          </a:prstGeom>
          <a:noFill/>
        </p:spPr>
        <p:txBody>
          <a:bodyPr wrap="square" rtlCol="0">
            <a:spAutoFit/>
          </a:bodyPr>
          <a:lstStyle/>
          <a:p>
            <a:r>
              <a:rPr lang="bn-BD" sz="2800" dirty="0">
                <a:latin typeface="NikoshBAN" pitchFamily="2" charset="0"/>
                <a:cs typeface="NikoshBAN" pitchFamily="2" charset="0"/>
              </a:rPr>
              <a:t>পলাশ কুমার ঘোষ</a:t>
            </a:r>
          </a:p>
          <a:p>
            <a:r>
              <a:rPr lang="bn-BD" sz="2800" dirty="0">
                <a:latin typeface="NikoshBAN" pitchFamily="2" charset="0"/>
                <a:cs typeface="NikoshBAN" pitchFamily="2" charset="0"/>
              </a:rPr>
              <a:t>আই</a:t>
            </a:r>
            <a:r>
              <a:rPr lang="en-US" sz="2800" dirty="0">
                <a:latin typeface="NikoshBAN" pitchFamily="2" charset="0"/>
                <a:cs typeface="NikoshBAN" pitchFamily="2" charset="0"/>
              </a:rPr>
              <a:t>.</a:t>
            </a:r>
            <a:r>
              <a:rPr lang="bn-BD" sz="2800" dirty="0">
                <a:latin typeface="NikoshBAN" pitchFamily="2" charset="0"/>
                <a:cs typeface="NikoshBAN" pitchFamily="2" charset="0"/>
              </a:rPr>
              <a:t>ডি</a:t>
            </a:r>
            <a:r>
              <a:rPr lang="en-US" sz="2800" dirty="0">
                <a:latin typeface="NikoshBAN" pitchFamily="2" charset="0"/>
                <a:cs typeface="NikoshBAN" pitchFamily="2" charset="0"/>
              </a:rPr>
              <a:t>.</a:t>
            </a:r>
            <a:r>
              <a:rPr lang="bn-BD" sz="2800" dirty="0">
                <a:latin typeface="NikoshBAN" pitchFamily="2" charset="0"/>
                <a:cs typeface="NikoshBAN" pitchFamily="2" charset="0"/>
              </a:rPr>
              <a:t>নং- </a:t>
            </a:r>
            <a:r>
              <a:rPr lang="en-US" sz="2800" dirty="0">
                <a:latin typeface="NikoshBAN" pitchFamily="2" charset="0"/>
                <a:cs typeface="NikoshBAN" pitchFamily="2" charset="0"/>
              </a:rPr>
              <a:t>3</a:t>
            </a:r>
            <a:r>
              <a:rPr lang="bn-BD" sz="2800" dirty="0">
                <a:latin typeface="NikoshBAN" pitchFamily="2" charset="0"/>
                <a:cs typeface="NikoshBAN" pitchFamily="2" charset="0"/>
              </a:rPr>
              <a:t>০৯২২৪৭</a:t>
            </a:r>
          </a:p>
          <a:p>
            <a:r>
              <a:rPr lang="bn-BD" sz="2800" dirty="0">
                <a:latin typeface="NikoshBAN" pitchFamily="2" charset="0"/>
                <a:cs typeface="NikoshBAN" pitchFamily="2" charset="0"/>
              </a:rPr>
              <a:t>প্রভাষক (অর্থনীতি)</a:t>
            </a:r>
          </a:p>
          <a:p>
            <a:r>
              <a:rPr lang="bn-BD" sz="2800" dirty="0">
                <a:latin typeface="NikoshBAN" pitchFamily="2" charset="0"/>
                <a:cs typeface="NikoshBAN" pitchFamily="2" charset="0"/>
              </a:rPr>
              <a:t>সরকারি শহীদ সিরাজুদ্দীন হোসেন কলেজ,</a:t>
            </a:r>
          </a:p>
          <a:p>
            <a:r>
              <a:rPr lang="bn-BD" sz="2800" dirty="0">
                <a:latin typeface="NikoshBAN" pitchFamily="2" charset="0"/>
                <a:cs typeface="NikoshBAN" pitchFamily="2" charset="0"/>
              </a:rPr>
              <a:t>খাজুরা, বাঘারপাড়া, যশোর।</a:t>
            </a:r>
          </a:p>
          <a:p>
            <a:r>
              <a:rPr lang="bn-BD" sz="2800" dirty="0">
                <a:latin typeface="NikoshBAN" pitchFamily="2" charset="0"/>
                <a:cs typeface="NikoshBAN" pitchFamily="2" charset="0"/>
              </a:rPr>
              <a:t>মোবাইলঃ ০১৯২০-৩৯৩২৫২ </a:t>
            </a:r>
            <a:endParaRPr lang="bn-IN" sz="2800" dirty="0">
              <a:latin typeface="Times New Roman" pitchFamily="18" charset="0"/>
              <a:cs typeface="NikoshBAN" pitchFamily="2" charset="0"/>
            </a:endParaRPr>
          </a:p>
          <a:p>
            <a:r>
              <a:rPr lang="bn-IN" sz="2800" dirty="0">
                <a:latin typeface="NikoshBAN" pitchFamily="2" charset="0"/>
                <a:cs typeface="NikoshBAN" pitchFamily="2" charset="0"/>
              </a:rPr>
              <a:t>ই-মেইলঃ </a:t>
            </a:r>
            <a:r>
              <a:rPr lang="en-US" sz="2800" dirty="0"/>
              <a:t>palashg489@gmail.com</a:t>
            </a:r>
          </a:p>
        </p:txBody>
      </p:sp>
      <p:sp>
        <p:nvSpPr>
          <p:cNvPr id="9" name="TextBox 8"/>
          <p:cNvSpPr txBox="1"/>
          <p:nvPr/>
        </p:nvSpPr>
        <p:spPr>
          <a:xfrm>
            <a:off x="8774941" y="2989387"/>
            <a:ext cx="259012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পাঠ পরিচিতি</a:t>
            </a:r>
          </a:p>
        </p:txBody>
      </p:sp>
      <p:pic>
        <p:nvPicPr>
          <p:cNvPr id="10" name="Picture 9" descr="rokimg_240813_69037.gif"/>
          <p:cNvPicPr>
            <a:picLocks noChangeAspect="1"/>
          </p:cNvPicPr>
          <p:nvPr/>
        </p:nvPicPr>
        <p:blipFill>
          <a:blip r:embed="rId3"/>
          <a:stretch>
            <a:fillRect/>
          </a:stretch>
        </p:blipFill>
        <p:spPr>
          <a:xfrm>
            <a:off x="10055783" y="182880"/>
            <a:ext cx="1914564" cy="2743200"/>
          </a:xfrm>
          <a:prstGeom prst="rect">
            <a:avLst/>
          </a:prstGeom>
          <a:scene3d>
            <a:camera prst="orthographicFront"/>
            <a:lightRig rig="threePt" dir="t"/>
          </a:scene3d>
          <a:sp3d>
            <a:bevelT w="139700" h="139700" prst="divot"/>
          </a:sp3d>
        </p:spPr>
      </p:pic>
      <p:sp>
        <p:nvSpPr>
          <p:cNvPr id="11" name="TextBox 10"/>
          <p:cNvSpPr txBox="1"/>
          <p:nvPr/>
        </p:nvSpPr>
        <p:spPr>
          <a:xfrm>
            <a:off x="7225205" y="3810000"/>
            <a:ext cx="4936633" cy="2862322"/>
          </a:xfrm>
          <a:prstGeom prst="rect">
            <a:avLst/>
          </a:prstGeom>
          <a:noFill/>
        </p:spPr>
        <p:txBody>
          <a:bodyPr wrap="square" rtlCol="0">
            <a:spAutoFit/>
          </a:bodyPr>
          <a:lstStyle/>
          <a:p>
            <a:r>
              <a:rPr lang="bn-BD" sz="3600" dirty="0">
                <a:latin typeface="NikoshBAN" panose="02000000000000000000" pitchFamily="2" charset="0"/>
                <a:cs typeface="NikoshBAN" pitchFamily="2" charset="0"/>
              </a:rPr>
              <a:t>বিষয়</a:t>
            </a:r>
            <a:r>
              <a:rPr lang="en-US" sz="3600" dirty="0">
                <a:latin typeface="NikoshBAN" pitchFamily="2" charset="0"/>
                <a:cs typeface="NikoshBAN" pitchFamily="2" charset="0"/>
              </a:rPr>
              <a:t>		: </a:t>
            </a:r>
            <a:r>
              <a:rPr lang="bn-BD" sz="3600" dirty="0">
                <a:latin typeface="NikoshBAN" pitchFamily="2" charset="0"/>
                <a:cs typeface="NikoshBAN" pitchFamily="2" charset="0"/>
              </a:rPr>
              <a:t>অর্থনীতি প্রথম পত্র </a:t>
            </a:r>
            <a:endParaRPr lang="en-US" sz="3600" dirty="0">
              <a:latin typeface="NikoshBAN" pitchFamily="2" charset="0"/>
              <a:cs typeface="NikoshBAN" pitchFamily="2" charset="0"/>
            </a:endParaRPr>
          </a:p>
          <a:p>
            <a:r>
              <a:rPr lang="bn-BD" sz="3600" dirty="0">
                <a:latin typeface="NikoshBAN" pitchFamily="2" charset="0"/>
                <a:cs typeface="NikoshBAN" pitchFamily="2" charset="0"/>
              </a:rPr>
              <a:t>শ্রেণী</a:t>
            </a:r>
            <a:r>
              <a:rPr lang="en-US" sz="3600" dirty="0">
                <a:latin typeface="NikoshBAN" pitchFamily="2" charset="0"/>
                <a:cs typeface="NikoshBAN" pitchFamily="2" charset="0"/>
              </a:rPr>
              <a:t>		: </a:t>
            </a:r>
            <a:r>
              <a:rPr lang="bn-BD" sz="3600" dirty="0">
                <a:latin typeface="NikoshBAN" pitchFamily="2" charset="0"/>
                <a:cs typeface="NikoshBAN" pitchFamily="2" charset="0"/>
              </a:rPr>
              <a:t>একাদশ-দ্বাদশ   </a:t>
            </a:r>
          </a:p>
          <a:p>
            <a:r>
              <a:rPr lang="bn-BD" sz="3600" dirty="0">
                <a:latin typeface="NikoshBAN" pitchFamily="2" charset="0"/>
                <a:cs typeface="NikoshBAN" pitchFamily="2" charset="0"/>
              </a:rPr>
              <a:t>অধ্যায়</a:t>
            </a:r>
            <a:r>
              <a:rPr lang="en-US" sz="3600" dirty="0">
                <a:latin typeface="NikoshBAN" pitchFamily="2" charset="0"/>
                <a:cs typeface="NikoshBAN" pitchFamily="2" charset="0"/>
              </a:rPr>
              <a:t>	</a:t>
            </a:r>
            <a:r>
              <a:rPr lang="bn-BD" sz="3600" dirty="0">
                <a:latin typeface="NikoshBAN" pitchFamily="2" charset="0"/>
                <a:cs typeface="NikoshBAN" pitchFamily="2" charset="0"/>
              </a:rPr>
              <a:t> </a:t>
            </a:r>
            <a:r>
              <a:rPr lang="en-US" sz="3600" dirty="0">
                <a:latin typeface="NikoshBAN" pitchFamily="2" charset="0"/>
                <a:cs typeface="NikoshBAN" pitchFamily="2" charset="0"/>
              </a:rPr>
              <a:t>	:</a:t>
            </a:r>
            <a:r>
              <a:rPr lang="bn-BD" sz="3600" dirty="0">
                <a:latin typeface="NikoshBAN" pitchFamily="2" charset="0"/>
                <a:cs typeface="NikoshBAN" pitchFamily="2" charset="0"/>
              </a:rPr>
              <a:t> </a:t>
            </a:r>
            <a:r>
              <a:rPr lang="en-US" sz="3600" dirty="0" err="1">
                <a:latin typeface="NikoshBAN" pitchFamily="2" charset="0"/>
                <a:cs typeface="NikoshBAN" pitchFamily="2" charset="0"/>
              </a:rPr>
              <a:t>দশম</a:t>
            </a:r>
            <a:r>
              <a:rPr lang="en-US" sz="3600" dirty="0">
                <a:latin typeface="NikoshBAN" pitchFamily="2" charset="0"/>
                <a:cs typeface="NikoshBAN" pitchFamily="2" charset="0"/>
              </a:rPr>
              <a:t> </a:t>
            </a:r>
            <a:endParaRPr lang="bn-BD" sz="3600" dirty="0">
              <a:latin typeface="NikoshBAN" pitchFamily="2" charset="0"/>
              <a:cs typeface="NikoshBAN" pitchFamily="2" charset="0"/>
            </a:endParaRPr>
          </a:p>
          <a:p>
            <a:r>
              <a:rPr lang="bn-BD" sz="3600" dirty="0">
                <a:latin typeface="NikoshBAN" pitchFamily="2" charset="0"/>
                <a:cs typeface="NikoshBAN" pitchFamily="2" charset="0"/>
              </a:rPr>
              <a:t>সময়</a:t>
            </a:r>
            <a:r>
              <a:rPr lang="en-US" sz="3600" dirty="0">
                <a:latin typeface="NikoshBAN" pitchFamily="2" charset="0"/>
                <a:cs typeface="NikoshBAN" pitchFamily="2" charset="0"/>
              </a:rPr>
              <a:t>		: ৪৫ </a:t>
            </a:r>
            <a:r>
              <a:rPr lang="bn-BD" sz="3600" dirty="0">
                <a:latin typeface="NikoshBAN" pitchFamily="2" charset="0"/>
                <a:cs typeface="NikoshBAN" pitchFamily="2" charset="0"/>
              </a:rPr>
              <a:t>মিনিট</a:t>
            </a:r>
            <a:endParaRPr lang="en-US" sz="3600" dirty="0">
              <a:latin typeface="NikoshBAN" pitchFamily="2" charset="0"/>
              <a:cs typeface="NikoshBAN" pitchFamily="2" charset="0"/>
            </a:endParaRPr>
          </a:p>
          <a:p>
            <a:r>
              <a:rPr lang="bn-BD" sz="3600" dirty="0">
                <a:latin typeface="NikoshBAN" pitchFamily="2" charset="0"/>
                <a:cs typeface="NikoshBAN" pitchFamily="2" charset="0"/>
              </a:rPr>
              <a:t>তারিখ</a:t>
            </a:r>
            <a:r>
              <a:rPr lang="en-US" sz="3600" dirty="0">
                <a:latin typeface="NikoshBAN" pitchFamily="2" charset="0"/>
                <a:cs typeface="NikoshBAN" pitchFamily="2" charset="0"/>
              </a:rPr>
              <a:t>		: </a:t>
            </a:r>
            <a:r>
              <a:rPr lang="bn-BD" sz="3600" dirty="0">
                <a:latin typeface="NikoshBAN" pitchFamily="2" charset="0"/>
                <a:cs typeface="NikoshBAN" pitchFamily="2" charset="0"/>
              </a:rPr>
              <a:t>১</a:t>
            </a:r>
            <a:r>
              <a:rPr lang="en-US" sz="3600" dirty="0">
                <a:latin typeface="NikoshBAN" pitchFamily="2" charset="0"/>
                <a:cs typeface="NikoshBAN" pitchFamily="2" charset="0"/>
              </a:rPr>
              <a:t>6/0</a:t>
            </a:r>
            <a:r>
              <a:rPr lang="bn-BD" sz="3600" dirty="0">
                <a:latin typeface="NikoshBAN" pitchFamily="2" charset="0"/>
                <a:cs typeface="NikoshBAN" pitchFamily="2" charset="0"/>
              </a:rPr>
              <a:t>৮</a:t>
            </a:r>
            <a:r>
              <a:rPr lang="en-US" sz="3600" dirty="0">
                <a:latin typeface="NikoshBAN" pitchFamily="2" charset="0"/>
                <a:cs typeface="NikoshBAN" pitchFamily="2" charset="0"/>
              </a:rPr>
              <a:t>/2020</a:t>
            </a:r>
            <a:endParaRPr lang="en-US" sz="3600" dirty="0">
              <a:latin typeface="Times New Roman" pitchFamily="18" charset="0"/>
              <a:cs typeface="Times New Roman" pitchFamily="18" charset="0"/>
            </a:endParaRPr>
          </a:p>
        </p:txBody>
      </p:sp>
      <p:pic>
        <p:nvPicPr>
          <p:cNvPr id="12" name="Picture 11" descr="Picture1.jpg"/>
          <p:cNvPicPr>
            <a:picLocks noChangeAspect="1"/>
          </p:cNvPicPr>
          <p:nvPr/>
        </p:nvPicPr>
        <p:blipFill>
          <a:blip r:embed="rId4"/>
          <a:stretch>
            <a:fillRect/>
          </a:stretch>
        </p:blipFill>
        <p:spPr>
          <a:xfrm>
            <a:off x="10043319" y="152400"/>
            <a:ext cx="1905000" cy="2743200"/>
          </a:xfrm>
          <a:prstGeom prst="rect">
            <a:avLst/>
          </a:prstGeom>
          <a:ln w="38100">
            <a:solidFill>
              <a:schemeClr val="tx1"/>
            </a:solidFill>
          </a:ln>
          <a:scene3d>
            <a:camera prst="orthographicFront"/>
            <a:lightRig rig="threePt" dir="t"/>
          </a:scene3d>
          <a:sp3d>
            <a:bevelT w="152400" h="50800" prst="softRoun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by="(-#ppt_w*2)" calcmode="lin" valueType="num">
                                      <p:cBhvr rctx="PPT">
                                        <p:cTn id="35" dur="500" autoRev="1" fill="hold">
                                          <p:stCondLst>
                                            <p:cond delay="0"/>
                                          </p:stCondLst>
                                        </p:cTn>
                                        <p:tgtEl>
                                          <p:spTgt spid="9"/>
                                        </p:tgtEl>
                                        <p:attrNameLst>
                                          <p:attrName>ppt_w</p:attrName>
                                        </p:attrNameLst>
                                      </p:cBhvr>
                                    </p:anim>
                                    <p:anim by="(#ppt_w*0.50)" calcmode="lin" valueType="num">
                                      <p:cBhvr>
                                        <p:cTn id="36" dur="500" decel="50000" autoRev="1" fill="hold">
                                          <p:stCondLst>
                                            <p:cond delay="0"/>
                                          </p:stCondLst>
                                        </p:cTn>
                                        <p:tgtEl>
                                          <p:spTgt spid="9"/>
                                        </p:tgtEl>
                                        <p:attrNameLst>
                                          <p:attrName>ppt_x</p:attrName>
                                        </p:attrNameLst>
                                      </p:cBhvr>
                                    </p:anim>
                                    <p:anim from="(-#ppt_h/2)" to="(#ppt_y)" calcmode="lin" valueType="num">
                                      <p:cBhvr>
                                        <p:cTn id="37" dur="1000" fill="hold">
                                          <p:stCondLst>
                                            <p:cond delay="0"/>
                                          </p:stCondLst>
                                        </p:cTn>
                                        <p:tgtEl>
                                          <p:spTgt spid="9"/>
                                        </p:tgtEl>
                                        <p:attrNameLst>
                                          <p:attrName>ppt_y</p:attrName>
                                        </p:attrNameLst>
                                      </p:cBhvr>
                                    </p:anim>
                                    <p:animRot by="21600000">
                                      <p:cBhvr>
                                        <p:cTn id="38" dur="1000" fill="hold">
                                          <p:stCondLst>
                                            <p:cond delay="0"/>
                                          </p:stCondLst>
                                        </p:cTn>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p:cNvSpPr>
            <a:spLocks noGrp="1"/>
          </p:cNvSpPr>
          <p:nvPr>
            <p:ph type="ftr" sz="quarter" idx="11"/>
          </p:nvPr>
        </p:nvSpPr>
        <p:spPr/>
        <p:txBody>
          <a:bodyPr/>
          <a:lstStyle/>
          <a:p>
            <a:pPr algn="ctr"/>
            <a:r>
              <a:rPr lang="as-IN" sz="900" dirty="0"/>
              <a:t>পলাশ কুমার ঘোষ।সরকারি শহীদ সিরাজুদ্দীন হোসেন কলেজ, যশোর। মোবাইলঃ 01920-393252  ই-মেইলঃ </a:t>
            </a:r>
            <a:r>
              <a:rPr lang="en-US" sz="900" dirty="0"/>
              <a:t>palashg489@gmail.com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7" name="Picture 6" descr="Picture75.png"/>
          <p:cNvPicPr>
            <a:picLocks noChangeAspect="1"/>
          </p:cNvPicPr>
          <p:nvPr/>
        </p:nvPicPr>
        <p:blipFill>
          <a:blip r:embed="rId2"/>
          <a:stretch>
            <a:fillRect/>
          </a:stretch>
        </p:blipFill>
        <p:spPr>
          <a:xfrm>
            <a:off x="0" y="0"/>
            <a:ext cx="1216183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575719" y="990600"/>
            <a:ext cx="6934200" cy="2057400"/>
          </a:xfrm>
          <a:prstGeom prst="rect">
            <a:avLst/>
          </a:prstGeom>
          <a:noFill/>
        </p:spPr>
        <p:txBody>
          <a:bodyPr wrap="square" rtlCol="0">
            <a:prstTxWarp prst="textDeflate">
              <a:avLst/>
            </a:prstTxWarp>
            <a:spAutoFit/>
          </a:bodyPr>
          <a:lstStyle/>
          <a:p>
            <a:pPr algn="ctr"/>
            <a:r>
              <a:rPr lang="bn-BD" sz="8800" u="sng" dirty="0">
                <a:ln>
                  <a:solidFill>
                    <a:srgbClr val="FF0000"/>
                  </a:solidFill>
                </a:ln>
                <a:solidFill>
                  <a:srgbClr val="FFFF00"/>
                </a:solidFill>
                <a:latin typeface="NikoshBAN" pitchFamily="2" charset="0"/>
                <a:cs typeface="NikoshBAN" pitchFamily="2" charset="0"/>
              </a:rPr>
              <a:t>ধন্যবাদ।</a:t>
            </a:r>
            <a:endParaRPr lang="en-US" sz="8800" dirty="0">
              <a:ln>
                <a:solidFill>
                  <a:srgbClr val="FF0000"/>
                </a:solidFill>
              </a:ln>
              <a:solidFill>
                <a:srgbClr val="FFFF00"/>
              </a:solidFill>
              <a:latin typeface="NikoshBAN" pitchFamily="2" charset="0"/>
              <a:cs typeface="NikoshBAN" pitchFamily="2" charset="0"/>
            </a:endParaRPr>
          </a:p>
        </p:txBody>
      </p:sp>
      <p:pic>
        <p:nvPicPr>
          <p:cNvPr id="8" name="Picture 7" descr="Picture75.jpg"/>
          <p:cNvPicPr>
            <a:picLocks noChangeAspect="1"/>
          </p:cNvPicPr>
          <p:nvPr/>
        </p:nvPicPr>
        <p:blipFill>
          <a:blip r:embed="rId3"/>
          <a:stretch>
            <a:fillRect/>
          </a:stretch>
        </p:blipFill>
        <p:spPr>
          <a:xfrm>
            <a:off x="-1" y="0"/>
            <a:ext cx="6080920" cy="6858000"/>
          </a:xfrm>
          <a:prstGeom prst="rect">
            <a:avLst/>
          </a:prstGeom>
        </p:spPr>
      </p:pic>
      <p:pic>
        <p:nvPicPr>
          <p:cNvPr id="9" name="Picture 8" descr="Picture76.jpg"/>
          <p:cNvPicPr>
            <a:picLocks noChangeAspect="1"/>
          </p:cNvPicPr>
          <p:nvPr/>
        </p:nvPicPr>
        <p:blipFill>
          <a:blip r:embed="rId4"/>
          <a:stretch>
            <a:fillRect/>
          </a:stretch>
        </p:blipFill>
        <p:spPr>
          <a:xfrm>
            <a:off x="6080919" y="0"/>
            <a:ext cx="608091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p:val>
                                            <p:fltVal val="0"/>
                                          </p:val>
                                        </p:tav>
                                        <p:tav tm="100000">
                                          <p:val>
                                            <p:strVal val="#ppt_w"/>
                                          </p:val>
                                        </p:tav>
                                      </p:tavLst>
                                    </p:anim>
                                    <p:anim calcmode="lin" valueType="num">
                                      <p:cBhvr>
                                        <p:cTn id="13" dur="5000" fill="hold"/>
                                        <p:tgtEl>
                                          <p:spTgt spid="6"/>
                                        </p:tgtEl>
                                        <p:attrNameLst>
                                          <p:attrName>ppt_h</p:attrName>
                                        </p:attrNameLst>
                                      </p:cBhvr>
                                      <p:tavLst>
                                        <p:tav tm="0">
                                          <p:val>
                                            <p:fltVal val="0"/>
                                          </p:val>
                                        </p:tav>
                                        <p:tav tm="100000">
                                          <p:val>
                                            <p:strVal val="#ppt_h"/>
                                          </p:val>
                                        </p:tav>
                                      </p:tavLst>
                                    </p:anim>
                                    <p:animEffect transition="in" filter="fade">
                                      <p:cBhvr>
                                        <p:cTn id="14" dur="5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Right)">
                                      <p:cBhvr>
                                        <p:cTn id="19" dur="3000"/>
                                        <p:tgtEl>
                                          <p:spTgt spid="9"/>
                                        </p:tgtEl>
                                      </p:cBhvr>
                                    </p:animEffect>
                                  </p:childTnLst>
                                </p:cTn>
                              </p:par>
                              <p:par>
                                <p:cTn id="20" presetID="1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Left)">
                                      <p:cBhvr>
                                        <p:cTn id="2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CD5D5-6CAB-4C4F-A502-1007AED8C449}"/>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275C588D-B927-483A-8862-131FC90317CD}"/>
              </a:ext>
            </a:extLst>
          </p:cNvPr>
          <p:cNvSpPr>
            <a:spLocks noGrp="1"/>
          </p:cNvSpPr>
          <p:nvPr>
            <p:ph type="ftr" sz="quarter" idx="11"/>
          </p:nvPr>
        </p:nvSpPr>
        <p:spPr>
          <a:xfrm>
            <a:off x="3547203" y="6356351"/>
            <a:ext cx="59627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9A8163A0-C7F9-4ACF-9712-DB3DBA442081}"/>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5" name="Oval 4">
            <a:extLst>
              <a:ext uri="{FF2B5EF4-FFF2-40B4-BE49-F238E27FC236}">
                <a16:creationId xmlns:a16="http://schemas.microsoft.com/office/drawing/2014/main" id="{7F141A73-A3C7-4816-A619-875E649002BF}"/>
              </a:ext>
            </a:extLst>
          </p:cNvPr>
          <p:cNvSpPr/>
          <p:nvPr/>
        </p:nvSpPr>
        <p:spPr>
          <a:xfrm>
            <a:off x="3032919" y="762000"/>
            <a:ext cx="5652293"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bg1"/>
                </a:solidFill>
                <a:latin typeface="NikoshBAN" pitchFamily="2" charset="0"/>
                <a:cs typeface="NikoshBAN" pitchFamily="2" charset="0"/>
              </a:rPr>
              <a:t>পাঠ শিরোনামঃ </a:t>
            </a:r>
            <a:endParaRPr lang="en-US" sz="6000" dirty="0">
              <a:solidFill>
                <a:schemeClr val="bg1"/>
              </a:solidFill>
            </a:endParaRPr>
          </a:p>
        </p:txBody>
      </p:sp>
      <p:sp>
        <p:nvSpPr>
          <p:cNvPr id="6" name="Horizontal Scroll 5">
            <a:extLst>
              <a:ext uri="{FF2B5EF4-FFF2-40B4-BE49-F238E27FC236}">
                <a16:creationId xmlns:a16="http://schemas.microsoft.com/office/drawing/2014/main" id="{F38B6A07-5F7B-4139-AD4B-00C70202435E}"/>
              </a:ext>
            </a:extLst>
          </p:cNvPr>
          <p:cNvSpPr/>
          <p:nvPr/>
        </p:nvSpPr>
        <p:spPr>
          <a:xfrm>
            <a:off x="594519" y="1981200"/>
            <a:ext cx="10972800" cy="32766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buFont typeface="Wingdings" pitchFamily="2" charset="2"/>
              <a:buChar char="v"/>
            </a:pPr>
            <a:r>
              <a:rPr lang="bn-BD" sz="5400" dirty="0">
                <a:latin typeface="NikoshBAN" pitchFamily="2" charset="0"/>
                <a:cs typeface="NikoshBAN" pitchFamily="2" charset="0"/>
              </a:rPr>
              <a:t> </a:t>
            </a:r>
            <a:r>
              <a:rPr lang="bn-IN" sz="5400" dirty="0">
                <a:latin typeface="NikoshBAN" pitchFamily="2" charset="0"/>
                <a:cs typeface="NikoshBAN" pitchFamily="2" charset="0"/>
              </a:rPr>
              <a:t>মুদ্রা ও ব্যাংক </a:t>
            </a:r>
            <a:r>
              <a:rPr lang="en-US" sz="4800" dirty="0">
                <a:latin typeface="NikoshBAN" pitchFamily="2" charset="0"/>
                <a:cs typeface="NikoshBAN" pitchFamily="2" charset="0"/>
              </a:rPr>
              <a:t>( Money &amp; Bank)</a:t>
            </a:r>
            <a:r>
              <a:rPr lang="bn-BD" sz="4800" dirty="0">
                <a:latin typeface="NikoshBAN" pitchFamily="2" charset="0"/>
                <a:cs typeface="NikoshBAN" pitchFamily="2" charset="0"/>
              </a:rPr>
              <a:t> </a:t>
            </a:r>
            <a:endParaRPr lang="en-US" sz="4800" dirty="0">
              <a:latin typeface="NikoshBAN" pitchFamily="2" charset="0"/>
              <a:cs typeface="NikoshBAN" pitchFamily="2" charset="0"/>
            </a:endParaRPr>
          </a:p>
        </p:txBody>
      </p:sp>
      <p:pic>
        <p:nvPicPr>
          <p:cNvPr id="7" name="Picture 6">
            <a:extLst>
              <a:ext uri="{FF2B5EF4-FFF2-40B4-BE49-F238E27FC236}">
                <a16:creationId xmlns:a16="http://schemas.microsoft.com/office/drawing/2014/main" id="{50C17EB9-1371-4169-A59E-BE65CFEE9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963" y="742950"/>
            <a:ext cx="1704975" cy="1162050"/>
          </a:xfrm>
          <a:prstGeom prst="rect">
            <a:avLst/>
          </a:prstGeom>
        </p:spPr>
      </p:pic>
    </p:spTree>
    <p:extLst>
      <p:ext uri="{BB962C8B-B14F-4D97-AF65-F5344CB8AC3E}">
        <p14:creationId xmlns:p14="http://schemas.microsoft.com/office/powerpoint/2010/main" val="23013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strVal val="#ppt_w*0.05"/>
                                          </p:val>
                                        </p:tav>
                                        <p:tav tm="100000">
                                          <p:val>
                                            <p:strVal val="#ppt_w"/>
                                          </p:val>
                                        </p:tav>
                                      </p:tavLst>
                                    </p:anim>
                                    <p:anim calcmode="lin" valueType="num">
                                      <p:cBhvr>
                                        <p:cTn id="16" dur="3000" fill="hold"/>
                                        <p:tgtEl>
                                          <p:spTgt spid="6"/>
                                        </p:tgtEl>
                                        <p:attrNameLst>
                                          <p:attrName>ppt_h</p:attrName>
                                        </p:attrNameLst>
                                      </p:cBhvr>
                                      <p:tavLst>
                                        <p:tav tm="0">
                                          <p:val>
                                            <p:strVal val="#ppt_h"/>
                                          </p:val>
                                        </p:tav>
                                        <p:tav tm="100000">
                                          <p:val>
                                            <p:strVal val="#ppt_h"/>
                                          </p:val>
                                        </p:tav>
                                      </p:tavLst>
                                    </p:anim>
                                    <p:anim calcmode="lin" valueType="num">
                                      <p:cBhvr>
                                        <p:cTn id="17" dur="3000" fill="hold"/>
                                        <p:tgtEl>
                                          <p:spTgt spid="6"/>
                                        </p:tgtEl>
                                        <p:attrNameLst>
                                          <p:attrName>ppt_x</p:attrName>
                                        </p:attrNameLst>
                                      </p:cBhvr>
                                      <p:tavLst>
                                        <p:tav tm="0">
                                          <p:val>
                                            <p:strVal val="#ppt_x-.2"/>
                                          </p:val>
                                        </p:tav>
                                        <p:tav tm="100000">
                                          <p:val>
                                            <p:strVal val="#ppt_x"/>
                                          </p:val>
                                        </p:tav>
                                      </p:tavLst>
                                    </p:anim>
                                    <p:anim calcmode="lin" valueType="num">
                                      <p:cBhvr>
                                        <p:cTn id="18" dur="3000" fill="hold"/>
                                        <p:tgtEl>
                                          <p:spTgt spid="6"/>
                                        </p:tgtEl>
                                        <p:attrNameLst>
                                          <p:attrName>ppt_y</p:attrName>
                                        </p:attrNameLst>
                                      </p:cBhvr>
                                      <p:tavLst>
                                        <p:tav tm="0">
                                          <p:val>
                                            <p:strVal val="#ppt_y"/>
                                          </p:val>
                                        </p:tav>
                                        <p:tav tm="100000">
                                          <p:val>
                                            <p:strVal val="#ppt_y"/>
                                          </p:val>
                                        </p:tav>
                                      </p:tavLst>
                                    </p:anim>
                                    <p:animEffect transition="in" filter="fade">
                                      <p:cBhvr>
                                        <p:cTn id="1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6B1D5-D585-4C41-8D6B-76ED0E8334E8}"/>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8CAC363D-3031-401A-9A8D-EDEEB1D55377}"/>
              </a:ext>
            </a:extLst>
          </p:cNvPr>
          <p:cNvSpPr>
            <a:spLocks noGrp="1"/>
          </p:cNvSpPr>
          <p:nvPr>
            <p:ph type="ftr" sz="quarter" idx="11"/>
          </p:nvPr>
        </p:nvSpPr>
        <p:spPr>
          <a:xfrm>
            <a:off x="3547203" y="6356351"/>
            <a:ext cx="60389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D44E7753-D3E4-403A-8F0D-BA0618CA008B}"/>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a:extLst>
              <a:ext uri="{FF2B5EF4-FFF2-40B4-BE49-F238E27FC236}">
                <a16:creationId xmlns:a16="http://schemas.microsoft.com/office/drawing/2014/main" id="{805189CD-A74D-45FF-A12F-72AD4B7B9AC3}"/>
              </a:ext>
            </a:extLst>
          </p:cNvPr>
          <p:cNvSpPr/>
          <p:nvPr/>
        </p:nvSpPr>
        <p:spPr>
          <a:xfrm>
            <a:off x="1889919" y="990600"/>
            <a:ext cx="815340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IN" sz="7200" b="1"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আজকের</a:t>
            </a:r>
            <a:r>
              <a:rPr lang="en-US" sz="7200" b="1"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 </a:t>
            </a:r>
            <a:r>
              <a:rPr lang="bn-BD" sz="7200" b="1" spc="50" dirty="0">
                <a:ln w="11430"/>
                <a:solidFill>
                  <a:srgbClr val="FF0066"/>
                </a:solidFill>
                <a:effectLst>
                  <a:outerShdw blurRad="76200" dist="50800" dir="5400000" algn="tl" rotWithShape="0">
                    <a:srgbClr val="000000">
                      <a:alpha val="65000"/>
                    </a:srgbClr>
                  </a:outerShdw>
                </a:effectLst>
                <a:latin typeface="NikoshBAN" pitchFamily="2" charset="0"/>
                <a:cs typeface="NikoshBAN" pitchFamily="2" charset="0"/>
              </a:rPr>
              <a:t>আলোচ্য বিষয়-  </a:t>
            </a:r>
            <a:endParaRPr lang="en-US" sz="7200" dirty="0"/>
          </a:p>
        </p:txBody>
      </p:sp>
      <p:sp>
        <p:nvSpPr>
          <p:cNvPr id="8" name="TextBox 7">
            <a:extLst>
              <a:ext uri="{FF2B5EF4-FFF2-40B4-BE49-F238E27FC236}">
                <a16:creationId xmlns:a16="http://schemas.microsoft.com/office/drawing/2014/main" id="{E852ACF7-4D7D-4859-BD6F-AB65585A5F0A}"/>
              </a:ext>
            </a:extLst>
          </p:cNvPr>
          <p:cNvSpPr txBox="1"/>
          <p:nvPr/>
        </p:nvSpPr>
        <p:spPr>
          <a:xfrm>
            <a:off x="213519" y="3124200"/>
            <a:ext cx="117348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dirty="0" err="1">
                <a:latin typeface="NikoshBAN" pitchFamily="2" charset="0"/>
                <a:cs typeface="NikoshBAN" pitchFamily="2" charset="0"/>
              </a:rPr>
              <a:t>অর্থের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মুদ্রার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পরিমানতত্ত্বঃ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ফিশারীয়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ভাষ্য</a:t>
            </a:r>
            <a:r>
              <a:rPr lang="en-US" sz="4400" dirty="0">
                <a:latin typeface="NikoshBAN" pitchFamily="2" charset="0"/>
                <a:cs typeface="NikoshBAN" pitchFamily="2" charset="0"/>
              </a:rPr>
              <a:t> </a:t>
            </a:r>
          </a:p>
          <a:p>
            <a:r>
              <a:rPr lang="en-US" sz="4000" dirty="0">
                <a:latin typeface="NikoshBAN" pitchFamily="2" charset="0"/>
                <a:cs typeface="NikoshBAN" pitchFamily="2" charset="0"/>
              </a:rPr>
              <a:t>Quantity Theory of Money: </a:t>
            </a:r>
            <a:r>
              <a:rPr lang="en-US" sz="4000" dirty="0" err="1">
                <a:latin typeface="NikoshBAN" pitchFamily="2" charset="0"/>
                <a:cs typeface="NikoshBAN" pitchFamily="2" charset="0"/>
              </a:rPr>
              <a:t>Fisherian</a:t>
            </a:r>
            <a:r>
              <a:rPr lang="en-US" sz="4000" dirty="0">
                <a:latin typeface="NikoshBAN" pitchFamily="2" charset="0"/>
                <a:cs typeface="NikoshBAN" pitchFamily="2" charset="0"/>
              </a:rPr>
              <a:t> Version  </a:t>
            </a:r>
            <a:endParaRPr lang="en-US" sz="6000" dirty="0">
              <a:ln w="18000">
                <a:solidFill>
                  <a:schemeClr val="accent2">
                    <a:satMod val="140000"/>
                  </a:schemeClr>
                </a:solidFill>
                <a:prstDash val="solid"/>
                <a:miter lim="800000"/>
              </a:ln>
              <a:solidFill>
                <a:srgbClr val="FFC000"/>
              </a:solidFill>
              <a:latin typeface="NikoshBAN" pitchFamily="2" charset="0"/>
              <a:cs typeface="NikoshBAN" pitchFamily="2" charset="0"/>
            </a:endParaRPr>
          </a:p>
        </p:txBody>
      </p:sp>
    </p:spTree>
    <p:extLst>
      <p:ext uri="{BB962C8B-B14F-4D97-AF65-F5344CB8AC3E}">
        <p14:creationId xmlns:p14="http://schemas.microsoft.com/office/powerpoint/2010/main" val="41731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22458-2B7C-49B4-A13E-A69696ED78FF}"/>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D2A21A26-2151-4B4A-90EA-FE271F59C464}"/>
              </a:ext>
            </a:extLst>
          </p:cNvPr>
          <p:cNvSpPr>
            <a:spLocks noGrp="1"/>
          </p:cNvSpPr>
          <p:nvPr>
            <p:ph type="ftr" sz="quarter" idx="11"/>
          </p:nvPr>
        </p:nvSpPr>
        <p:spPr>
          <a:xfrm>
            <a:off x="3547203" y="6356351"/>
            <a:ext cx="60389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C30DC62C-0B7A-4F82-85AC-BB4372DC4123}"/>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5" name="Oval Callout 4">
            <a:extLst>
              <a:ext uri="{FF2B5EF4-FFF2-40B4-BE49-F238E27FC236}">
                <a16:creationId xmlns:a16="http://schemas.microsoft.com/office/drawing/2014/main" id="{17E50002-3C39-4F3C-B542-3BF8D5ACE6E5}"/>
              </a:ext>
            </a:extLst>
          </p:cNvPr>
          <p:cNvSpPr/>
          <p:nvPr/>
        </p:nvSpPr>
        <p:spPr>
          <a:xfrm>
            <a:off x="3261519" y="76200"/>
            <a:ext cx="5486400" cy="1447800"/>
          </a:xfrm>
          <a:prstGeom prst="wedgeEllipseCallout">
            <a:avLst>
              <a:gd name="adj1" fmla="val -23358"/>
              <a:gd name="adj2" fmla="val 92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itchFamily="2" charset="0"/>
                <a:cs typeface="NikoshBAN" pitchFamily="2" charset="0"/>
              </a:rPr>
              <a:t>শিখনফলঃ </a:t>
            </a:r>
            <a:endParaRPr lang="en-US" sz="60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EDD99980-11BF-449E-8650-78584887CDA6}"/>
              </a:ext>
            </a:extLst>
          </p:cNvPr>
          <p:cNvSpPr txBox="1"/>
          <p:nvPr/>
        </p:nvSpPr>
        <p:spPr>
          <a:xfrm>
            <a:off x="518319" y="3178314"/>
            <a:ext cx="11049000" cy="707886"/>
          </a:xfrm>
          <a:prstGeom prst="rect">
            <a:avLst/>
          </a:prstGeom>
          <a:solidFill>
            <a:srgbClr val="92D050"/>
          </a:solidFill>
          <a:ln w="57150"/>
        </p:spPr>
        <p:style>
          <a:lnRef idx="1">
            <a:schemeClr val="dk1"/>
          </a:lnRef>
          <a:fillRef idx="2">
            <a:schemeClr val="dk1"/>
          </a:fillRef>
          <a:effectRef idx="1">
            <a:schemeClr val="dk1"/>
          </a:effectRef>
          <a:fontRef idx="minor">
            <a:schemeClr val="dk1"/>
          </a:fontRef>
        </p:style>
        <p:txBody>
          <a:bodyPr wrap="square" rtlCol="0">
            <a:spAutoFit/>
          </a:bodyPr>
          <a:lstStyle/>
          <a:p>
            <a:pPr>
              <a:buFont typeface="Wingdings" pitchFamily="2" charset="2"/>
              <a:buChar char="ü"/>
            </a:pPr>
            <a:r>
              <a:rPr lang="bn-BD" sz="4000" dirty="0">
                <a:latin typeface="NikoshBAN" pitchFamily="2" charset="0"/>
                <a:cs typeface="NikoshBAN" pitchFamily="2" charset="0"/>
              </a:rPr>
              <a:t> </a:t>
            </a:r>
            <a:r>
              <a:rPr lang="en-US" sz="4000" dirty="0" err="1">
                <a:latin typeface="NikoshBAN" pitchFamily="2" charset="0"/>
                <a:cs typeface="NikoshBAN" pitchFamily="2" charset="0"/>
              </a:rPr>
              <a:t>অর্থের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পরিমান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তত্ত্ব</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ব্যাখ্যা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করতে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পারবে</a:t>
            </a:r>
            <a:r>
              <a:rPr lang="en-US" sz="4000" dirty="0">
                <a:latin typeface="NikoshBAN" pitchFamily="2" charset="0"/>
                <a:cs typeface="NikoshBAN" pitchFamily="2" charset="0"/>
              </a:rPr>
              <a:t>। </a:t>
            </a:r>
            <a:endParaRPr lang="en-US" sz="4000" dirty="0"/>
          </a:p>
        </p:txBody>
      </p:sp>
    </p:spTree>
    <p:extLst>
      <p:ext uri="{BB962C8B-B14F-4D97-AF65-F5344CB8AC3E}">
        <p14:creationId xmlns:p14="http://schemas.microsoft.com/office/powerpoint/2010/main" val="30995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C0687-8E24-4FF0-96D1-AEE82B540547}"/>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7EA2D5E9-96B3-4322-BC39-BBE50E1007F9}"/>
              </a:ext>
            </a:extLst>
          </p:cNvPr>
          <p:cNvSpPr>
            <a:spLocks noGrp="1"/>
          </p:cNvSpPr>
          <p:nvPr>
            <p:ph type="ftr" sz="quarter" idx="11"/>
          </p:nvPr>
        </p:nvSpPr>
        <p:spPr>
          <a:xfrm>
            <a:off x="3547203" y="6356351"/>
            <a:ext cx="59627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9CA4D0AD-301F-4C4A-B1C5-9928AE02EAE7}"/>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a:extLst>
              <a:ext uri="{FF2B5EF4-FFF2-40B4-BE49-F238E27FC236}">
                <a16:creationId xmlns:a16="http://schemas.microsoft.com/office/drawing/2014/main" id="{CCABEA53-9F0B-404C-8336-586FE96102B4}"/>
              </a:ext>
            </a:extLst>
          </p:cNvPr>
          <p:cNvSpPr txBox="1"/>
          <p:nvPr/>
        </p:nvSpPr>
        <p:spPr>
          <a:xfrm>
            <a:off x="365919" y="533400"/>
            <a:ext cx="11187827" cy="397031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dirty="0" err="1">
                <a:latin typeface="NikoshBAN" pitchFamily="2" charset="0"/>
                <a:cs typeface="NikoshBAN" pitchFamily="2" charset="0"/>
              </a:rPr>
              <a:t>ইয়েল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বিশ্ববিদ্যালয়ের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ছাত্র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পরবর্তীতে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অধ্যাপক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আরভিং</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a:t>
            </a:r>
            <a:r>
              <a:rPr lang="en-US" sz="3600" dirty="0">
                <a:latin typeface="NikoshBAN" pitchFamily="2" charset="0"/>
                <a:cs typeface="NikoshBAN" pitchFamily="2" charset="0"/>
              </a:rPr>
              <a:t> ১৯১১ </a:t>
            </a:r>
            <a:r>
              <a:rPr lang="en-US" sz="3600" dirty="0" err="1">
                <a:latin typeface="NikoshBAN" pitchFamily="2" charset="0"/>
                <a:cs typeface="NikoshBAN" pitchFamily="2" charset="0"/>
              </a:rPr>
              <a:t>সালে</a:t>
            </a:r>
            <a:r>
              <a:rPr lang="en-US" sz="3600" dirty="0">
                <a:latin typeface="NikoshBAN" pitchFamily="2" charset="0"/>
                <a:cs typeface="NikoshBAN" pitchFamily="2" charset="0"/>
              </a:rPr>
              <a:t> “The Purchasing Power of Money” </a:t>
            </a:r>
            <a:r>
              <a:rPr lang="en-US" sz="3600" dirty="0" err="1">
                <a:latin typeface="NikoshBAN" pitchFamily="2" charset="0"/>
                <a:cs typeface="NikoshBAN" pitchFamily="2" charset="0"/>
              </a:rPr>
              <a:t>গ্রন্থে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মূল্যের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মধ্যে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ব্যাখ্যা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গিয়ে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বক্তব্য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উপস্থাপন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তাই</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তত্ত্ব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পরিচিত</a:t>
            </a:r>
            <a:r>
              <a:rPr lang="en-US" sz="3600" dirty="0">
                <a:latin typeface="NikoshBAN" pitchFamily="2" charset="0"/>
                <a:cs typeface="NikoshBAN" pitchFamily="2" charset="0"/>
              </a:rPr>
              <a:t>। </a:t>
            </a:r>
          </a:p>
          <a:p>
            <a:pPr algn="just"/>
            <a:r>
              <a:rPr lang="en-US" sz="3600" dirty="0">
                <a:latin typeface="NikoshBAN" pitchFamily="2" charset="0"/>
                <a:cs typeface="NikoshBAN" pitchFamily="2" charset="0"/>
              </a:rPr>
              <a:t>1886 </a:t>
            </a:r>
            <a:r>
              <a:rPr lang="en-US" sz="3600" dirty="0" err="1">
                <a:latin typeface="NikoshBAN" pitchFamily="2" charset="0"/>
                <a:cs typeface="NikoshBAN" pitchFamily="2" charset="0"/>
              </a:rPr>
              <a:t>সালে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সাইমন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নিউকম্ব</a:t>
            </a:r>
            <a:r>
              <a:rPr lang="en-US" sz="3600" dirty="0">
                <a:latin typeface="NikoshBAN" pitchFamily="2" charset="0"/>
                <a:cs typeface="NikoshBAN" pitchFamily="2" charset="0"/>
              </a:rPr>
              <a:t> (Simon Newcomb)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“Principle of Political Economy”- </a:t>
            </a:r>
            <a:r>
              <a:rPr lang="en-US" sz="3600" dirty="0" err="1">
                <a:latin typeface="NikoshBAN" pitchFamily="2" charset="0"/>
                <a:cs typeface="NikoshBAN" pitchFamily="2" charset="0"/>
              </a:rPr>
              <a:t>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তত্ত্ব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মতামত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রাখেন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তাকেই</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পরিমার্জন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ফিশার</a:t>
            </a:r>
            <a:r>
              <a:rPr lang="en-US" sz="3600" dirty="0">
                <a:latin typeface="NikoshBAN" pitchFamily="2" charset="0"/>
                <a:cs typeface="NikoshBAN" pitchFamily="2" charset="0"/>
              </a:rPr>
              <a:t>।  </a:t>
            </a:r>
            <a:endParaRPr lang="en-US" sz="3600" dirty="0"/>
          </a:p>
        </p:txBody>
      </p:sp>
    </p:spTree>
    <p:extLst>
      <p:ext uri="{BB962C8B-B14F-4D97-AF65-F5344CB8AC3E}">
        <p14:creationId xmlns:p14="http://schemas.microsoft.com/office/powerpoint/2010/main" val="317368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2AF56-537D-4738-BD58-DA63F3A3FF63}"/>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E8ED7BE2-A7AD-4B47-8421-F68477B6BC3F}"/>
              </a:ext>
            </a:extLst>
          </p:cNvPr>
          <p:cNvSpPr>
            <a:spLocks noGrp="1"/>
          </p:cNvSpPr>
          <p:nvPr>
            <p:ph type="ftr" sz="quarter" idx="11"/>
          </p:nvPr>
        </p:nvSpPr>
        <p:spPr>
          <a:xfrm>
            <a:off x="3547203" y="6356351"/>
            <a:ext cx="58865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3E878C57-D42B-4FA5-A6E9-5E17DEF84AD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a:extLst>
              <a:ext uri="{FF2B5EF4-FFF2-40B4-BE49-F238E27FC236}">
                <a16:creationId xmlns:a16="http://schemas.microsoft.com/office/drawing/2014/main" id="{41686A49-9077-4561-8E41-C881D995C3F0}"/>
              </a:ext>
            </a:extLst>
          </p:cNvPr>
          <p:cNvSpPr txBox="1"/>
          <p:nvPr/>
        </p:nvSpPr>
        <p:spPr>
          <a:xfrm>
            <a:off x="608092" y="533400"/>
            <a:ext cx="10945654" cy="618630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bn-IN" sz="3600" dirty="0">
                <a:latin typeface="NikoshBAN" pitchFamily="2" charset="0"/>
                <a:cs typeface="NikoshBAN" pitchFamily="2" charset="0"/>
              </a:rPr>
              <a:t>মূলবক্তব্যঃ </a:t>
            </a:r>
            <a:r>
              <a:rPr lang="en-US" sz="3600" dirty="0" err="1">
                <a:latin typeface="NikoshBAN" pitchFamily="2" charset="0"/>
                <a:cs typeface="NikoshBAN" pitchFamily="2" charset="0"/>
              </a:rPr>
              <a:t>ফিশারের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পরিমান</a:t>
            </a:r>
            <a:r>
              <a:rPr lang="bn-IN" sz="3600" dirty="0">
                <a:latin typeface="NikoshBAN" pitchFamily="2" charset="0"/>
                <a:cs typeface="NikoshBAN" pitchFamily="2" charset="0"/>
              </a:rPr>
              <a:t> তত্বে বলা হয় যে, অন্যান্য দ্রব্যের মূল্য যেভাবে নির্ধারিত হয় অর্থের মূল্যও ঠিক একইভাবে নির্ধারিত হয়। অর্থাৎ অন্যান্য দ্রব্যের মূল্য যেমন তার চাহিদা ও যোগান দ্বারা নির্ধারিত হয় অর্থের মূল্যও অর্থের চাহিদা ও যোগান দ্বারা নির্ধারিত হয়। </a:t>
            </a:r>
          </a:p>
          <a:p>
            <a:pPr algn="just"/>
            <a:r>
              <a:rPr lang="bn-IN" sz="3600" dirty="0">
                <a:latin typeface="NikoshBAN" pitchFamily="2" charset="0"/>
                <a:cs typeface="NikoshBAN" pitchFamily="2" charset="0"/>
              </a:rPr>
              <a:t>ফিশারের মতে, অন্যান্য অবস্থা অপরিবর্তিত অবস্থায় অর্থের পরিমাণের সাথে অর্থের মূল্য সমানুপাতিক এবং বিপরীতমূখী। অর্থের যোগান যে হারে বাড়ে অর্থের মূল্য ঐ একই হারে কমে। আর অর্থের যোগান যে হারে কমে অর্থের মূল্যও ঐ একই হারে বাড়ে। অর্থাৎ অর্থের যোগান দ্বিগুণ হলে অর্থের মূল্য অর্ধেক হবে এবং অর্থের যোগান অর্ধেক হলে অর্থের মূল্য দ্বিগুণ হবে। অতএব ফিশারের মতে, “অর্থের যোগানের ওপরই অর্থের মূল্য নির্ভর করে এবং অর্থের যোগানের পরিবর্তন হলে অর্থের মূল্যেরও পরিবর্তন হয়।  </a:t>
            </a:r>
            <a:endParaRPr lang="en-US" sz="3600" dirty="0"/>
          </a:p>
        </p:txBody>
      </p:sp>
    </p:spTree>
    <p:extLst>
      <p:ext uri="{BB962C8B-B14F-4D97-AF65-F5344CB8AC3E}">
        <p14:creationId xmlns:p14="http://schemas.microsoft.com/office/powerpoint/2010/main" val="180881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DB2FB-35C8-4AF7-8879-CDB966A642D6}"/>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C1545780-2CA6-4EC7-BEF9-C86A63AD726B}"/>
              </a:ext>
            </a:extLst>
          </p:cNvPr>
          <p:cNvSpPr>
            <a:spLocks noGrp="1"/>
          </p:cNvSpPr>
          <p:nvPr>
            <p:ph type="ftr" sz="quarter" idx="11"/>
          </p:nvPr>
        </p:nvSpPr>
        <p:spPr>
          <a:xfrm>
            <a:off x="3547203" y="6356351"/>
            <a:ext cx="58865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A377308F-62DE-49B9-B735-9EE4FD4E3494}"/>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TextBox 4">
            <a:extLst>
              <a:ext uri="{FF2B5EF4-FFF2-40B4-BE49-F238E27FC236}">
                <a16:creationId xmlns:a16="http://schemas.microsoft.com/office/drawing/2014/main" id="{FA43853D-7B3F-4192-98F3-EBF42B3999E4}"/>
              </a:ext>
            </a:extLst>
          </p:cNvPr>
          <p:cNvSpPr txBox="1"/>
          <p:nvPr/>
        </p:nvSpPr>
        <p:spPr>
          <a:xfrm>
            <a:off x="608092" y="304800"/>
            <a:ext cx="11264027"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IN" sz="3600" dirty="0">
                <a:latin typeface="NikoshBAN" pitchFamily="2" charset="0"/>
                <a:cs typeface="NikoshBAN" pitchFamily="2" charset="0"/>
              </a:rPr>
              <a:t>ফিশারের তত্বের অনুমিত শর্তঃ ফিশারের তত্ত্বটি নিন্মোক্ত অনুমিত শর্তের ওপর ভিত্তি করে প্রতিষ্ঠিত-  </a:t>
            </a:r>
          </a:p>
          <a:p>
            <a:pPr marL="571500" indent="-571500" algn="just">
              <a:buFont typeface="Wingdings" panose="05000000000000000000" pitchFamily="2" charset="2"/>
              <a:buChar char="v"/>
            </a:pPr>
            <a:r>
              <a:rPr lang="bn-IN" sz="3600" dirty="0">
                <a:latin typeface="NikoshBAN" pitchFamily="2" charset="0"/>
                <a:cs typeface="NikoshBAN" pitchFamily="2" charset="0"/>
              </a:rPr>
              <a:t>সমাজে দ্রব্যসামগ্রীর মোট চাহিদ ও যোগানের মধ্যে সর্বদাই ভারসাম্য থাকে।</a:t>
            </a:r>
          </a:p>
          <a:p>
            <a:pPr marL="571500" indent="-571500" algn="just">
              <a:buFont typeface="Wingdings" panose="05000000000000000000" pitchFamily="2" charset="2"/>
              <a:buChar char="v"/>
            </a:pPr>
            <a:r>
              <a:rPr lang="bn-IN" sz="3600" dirty="0">
                <a:latin typeface="NikoshBAN" pitchFamily="2" charset="0"/>
                <a:cs typeface="NikoshBAN" pitchFamily="2" charset="0"/>
              </a:rPr>
              <a:t>অর্থনীতিতে পূর্ণ নিয়োগ বিরাজমান। </a:t>
            </a:r>
          </a:p>
          <a:p>
            <a:pPr marL="571500" indent="-571500" algn="just">
              <a:buFont typeface="Wingdings" panose="05000000000000000000" pitchFamily="2" charset="2"/>
              <a:buChar char="v"/>
            </a:pPr>
            <a:r>
              <a:rPr lang="bn-IN" sz="3600" dirty="0">
                <a:latin typeface="NikoshBAN" pitchFamily="2" charset="0"/>
                <a:cs typeface="NikoshBAN" pitchFamily="2" charset="0"/>
              </a:rPr>
              <a:t>অর্থ শুধু বিনিময়ের মাধ্যম হিসাবে বিবেচ্য। </a:t>
            </a:r>
          </a:p>
          <a:p>
            <a:pPr marL="571500" indent="-571500" algn="just">
              <a:buFont typeface="Wingdings" panose="05000000000000000000" pitchFamily="2" charset="2"/>
              <a:buChar char="v"/>
            </a:pPr>
            <a:r>
              <a:rPr lang="bn-IN" sz="3600" dirty="0">
                <a:latin typeface="NikoshBAN" pitchFamily="2" charset="0"/>
                <a:cs typeface="NikoshBAN" pitchFamily="2" charset="0"/>
              </a:rPr>
              <a:t>অর্থের প্রচলনগতি স্বল্পকালীন সময়ে স্থির থাকে। </a:t>
            </a:r>
          </a:p>
          <a:p>
            <a:pPr marL="571500" indent="-571500" algn="just">
              <a:buFont typeface="Wingdings" panose="05000000000000000000" pitchFamily="2" charset="2"/>
              <a:buChar char="v"/>
            </a:pPr>
            <a:r>
              <a:rPr lang="bn-IN" sz="3600" dirty="0">
                <a:latin typeface="NikoshBAN" pitchFamily="2" charset="0"/>
                <a:cs typeface="NikoshBAN" pitchFamily="2" charset="0"/>
              </a:rPr>
              <a:t>দ্রব্যের দামস্তরের কোনো ভূমিকা নেই।   </a:t>
            </a:r>
          </a:p>
        </p:txBody>
      </p:sp>
    </p:spTree>
    <p:extLst>
      <p:ext uri="{BB962C8B-B14F-4D97-AF65-F5344CB8AC3E}">
        <p14:creationId xmlns:p14="http://schemas.microsoft.com/office/powerpoint/2010/main" val="59912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28342-BAB4-4F6B-90B9-51D18592A4BD}"/>
              </a:ext>
            </a:extLst>
          </p:cNvPr>
          <p:cNvSpPr>
            <a:spLocks noGrp="1"/>
          </p:cNvSpPr>
          <p:nvPr>
            <p:ph type="dt" sz="half" idx="10"/>
          </p:nvPr>
        </p:nvSpPr>
        <p:spPr/>
        <p:txBody>
          <a:bodyPr/>
          <a:lstStyle/>
          <a:p>
            <a:fld id="{678ADD90-B435-44F0-876A-36A862869A49}" type="datetime1">
              <a:rPr lang="en-US" smtClean="0"/>
              <a:pPr/>
              <a:t>4/24/2021</a:t>
            </a:fld>
            <a:endParaRPr lang="en-US"/>
          </a:p>
        </p:txBody>
      </p:sp>
      <p:sp>
        <p:nvSpPr>
          <p:cNvPr id="3" name="Footer Placeholder 2">
            <a:extLst>
              <a:ext uri="{FF2B5EF4-FFF2-40B4-BE49-F238E27FC236}">
                <a16:creationId xmlns:a16="http://schemas.microsoft.com/office/drawing/2014/main" id="{FC086323-51A4-44AB-8CDF-BA504F7428B2}"/>
              </a:ext>
            </a:extLst>
          </p:cNvPr>
          <p:cNvSpPr>
            <a:spLocks noGrp="1"/>
          </p:cNvSpPr>
          <p:nvPr>
            <p:ph type="ftr" sz="quarter" idx="11"/>
          </p:nvPr>
        </p:nvSpPr>
        <p:spPr>
          <a:xfrm>
            <a:off x="3547203" y="6356351"/>
            <a:ext cx="6115116" cy="365125"/>
          </a:xfrm>
        </p:spPr>
        <p:txBody>
          <a:bodyPr/>
          <a:lstStyle/>
          <a:p>
            <a:pPr algn="ctr"/>
            <a:r>
              <a:rPr lang="as-IN" dirty="0"/>
              <a:t>পলাশ কুমার ঘোষ।সরকারি শহীদ সিরাজুদ্দীন হোসেন কলেজ, যশোর। মোবাইলঃ 01920-393252  ই-মেইলঃ </a:t>
            </a:r>
            <a:r>
              <a:rPr lang="en-US" dirty="0"/>
              <a:t>palashg489@gmail.com</a:t>
            </a:r>
          </a:p>
        </p:txBody>
      </p:sp>
      <p:sp>
        <p:nvSpPr>
          <p:cNvPr id="4" name="Slide Number Placeholder 3">
            <a:extLst>
              <a:ext uri="{FF2B5EF4-FFF2-40B4-BE49-F238E27FC236}">
                <a16:creationId xmlns:a16="http://schemas.microsoft.com/office/drawing/2014/main" id="{1EBE6E1B-7AEB-48C0-A34D-54F380B702A8}"/>
              </a:ext>
            </a:extLst>
          </p:cNvPr>
          <p:cNvSpPr>
            <a:spLocks noGrp="1"/>
          </p:cNvSpPr>
          <p:nvPr>
            <p:ph type="sldNum" sz="quarter" idx="12"/>
          </p:nvPr>
        </p:nvSpPr>
        <p:spPr/>
        <p:txBody>
          <a:bodyPr/>
          <a:lstStyle/>
          <a:p>
            <a:fld id="{B6F15528-21DE-4FAA-801E-634DDDAF4B2B}" type="slidenum">
              <a:rPr lang="en-US" smtClean="0"/>
              <a:pPr/>
              <a:t>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C3E4FD-4CEF-4E06-9112-0C5D16EA93BD}"/>
                  </a:ext>
                </a:extLst>
              </p:cNvPr>
              <p:cNvSpPr txBox="1"/>
              <p:nvPr/>
            </p:nvSpPr>
            <p:spPr>
              <a:xfrm>
                <a:off x="251619" y="136524"/>
                <a:ext cx="116586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IN" sz="3600" dirty="0">
                    <a:latin typeface="NikoshBAN" pitchFamily="2" charset="0"/>
                    <a:cs typeface="NikoshBAN" pitchFamily="2" charset="0"/>
                  </a:rPr>
                  <a:t>তত্ত্বটির ব্যাখ্যাঃ ফিশারের মতে , অন্যান্য দ্রব্যের ন্যায় অর্থের মূল্যও তার চাহিদা ও যোগানের সমতা দ্বারা নির্ধারিত হয়। </a:t>
                </a:r>
              </a:p>
              <a:p>
                <a:pPr algn="just"/>
                <a:r>
                  <a:rPr lang="bn-IN" sz="3600" b="1" dirty="0">
                    <a:solidFill>
                      <a:srgbClr val="0070C0"/>
                    </a:solidFill>
                    <a:latin typeface="NikoshBAN" pitchFamily="2" charset="0"/>
                    <a:cs typeface="NikoshBAN" pitchFamily="2" charset="0"/>
                  </a:rPr>
                  <a:t>অর্থের চাহিদাঃ </a:t>
                </a:r>
                <a:r>
                  <a:rPr lang="bn-IN" sz="3600" dirty="0">
                    <a:latin typeface="NikoshBAN" pitchFamily="2" charset="0"/>
                    <a:cs typeface="NikoshBAN" pitchFamily="2" charset="0"/>
                  </a:rPr>
                  <a:t>অর্থের চাহিদা বলতে </a:t>
                </a:r>
                <a:r>
                  <a:rPr lang="en-US" sz="3600" dirty="0" err="1">
                    <a:latin typeface="NikoshBAN" pitchFamily="2" charset="0"/>
                    <a:cs typeface="NikoshBAN" pitchFamily="2" charset="0"/>
                  </a:rPr>
                  <a:t>কোনো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নির্দিষ্ট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বিনিময়ে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দ্রব্যসামগ্রী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বুঝায়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দেশে</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নির্দিষ্ট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চাহিদা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বির্ভর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বিক্রয়ের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a:t>
                </a:r>
                <a:r>
                  <a:rPr lang="en-US" sz="3600" dirty="0">
                    <a:latin typeface="NikoshBAN" pitchFamily="2" charset="0"/>
                    <a:cs typeface="NikoshBAN" pitchFamily="2" charset="0"/>
                  </a:rPr>
                  <a:t> (T) </a:t>
                </a:r>
                <a:r>
                  <a:rPr lang="en-US" sz="3600" dirty="0" err="1">
                    <a:latin typeface="NikoshBAN" pitchFamily="2" charset="0"/>
                    <a:cs typeface="NikoshBAN" pitchFamily="2" charset="0"/>
                  </a:rPr>
                  <a:t>এবং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দামের</a:t>
                </a:r>
                <a:r>
                  <a:rPr lang="en-US" sz="3600" dirty="0">
                    <a:latin typeface="NikoshBAN" pitchFamily="2" charset="0"/>
                    <a:cs typeface="NikoshBAN" pitchFamily="2" charset="0"/>
                  </a:rPr>
                  <a:t> (P) </a:t>
                </a:r>
                <a:r>
                  <a:rPr lang="en-US" sz="3600" dirty="0" err="1">
                    <a:latin typeface="NikoshBAN" pitchFamily="2" charset="0"/>
                    <a:cs typeface="NikoshBAN" pitchFamily="2" charset="0"/>
                  </a:rPr>
                  <a:t>ওপর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বিক্রয়ের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পরিমাণ</a:t>
                </a:r>
                <a:r>
                  <a:rPr lang="en-US" sz="3600" dirty="0">
                    <a:latin typeface="NikoshBAN" pitchFamily="2" charset="0"/>
                    <a:cs typeface="NikoshBAN" pitchFamily="2" charset="0"/>
                  </a:rPr>
                  <a:t> (T) </a:t>
                </a:r>
                <a:r>
                  <a:rPr lang="en-US" sz="3600" dirty="0" err="1">
                    <a:latin typeface="NikoshBAN" pitchFamily="2" charset="0"/>
                    <a:cs typeface="NikoshBAN" pitchFamily="2" charset="0"/>
                  </a:rPr>
                  <a:t>এর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দাম</a:t>
                </a:r>
                <a:r>
                  <a:rPr lang="en-US" sz="3600" dirty="0">
                    <a:latin typeface="NikoshBAN" pitchFamily="2" charset="0"/>
                    <a:cs typeface="NikoshBAN" pitchFamily="2" charset="0"/>
                  </a:rPr>
                  <a:t> (P) </a:t>
                </a:r>
                <a:r>
                  <a:rPr lang="en-US" sz="3600" dirty="0" err="1">
                    <a:latin typeface="NikoshBAN" pitchFamily="2" charset="0"/>
                    <a:cs typeface="NikoshBAN" pitchFamily="2" charset="0"/>
                  </a:rPr>
                  <a:t>গুণ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চাহিদা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পাওয়া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নির্দিষ্ট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সময়ে</a:t>
                </a:r>
                <a:r>
                  <a:rPr lang="en-US" sz="3600" dirty="0">
                    <a:latin typeface="NikoshBAN" pitchFamily="2" charset="0"/>
                    <a:cs typeface="NikoshBAN" pitchFamily="2" charset="0"/>
                  </a:rPr>
                  <a:t> </a:t>
                </a:r>
                <a:r>
                  <a:rPr lang="bn-IN" sz="3600" dirty="0">
                    <a:latin typeface="NikoshBAN" pitchFamily="2" charset="0"/>
                    <a:cs typeface="NikoshBAN" pitchFamily="2" charset="0"/>
                  </a:rPr>
                  <a:t>অর্থের চাহিদা</a:t>
                </a:r>
                <a:r>
                  <a:rPr lang="en-US" sz="3600" dirty="0">
                    <a:latin typeface="NikoshBAN" pitchFamily="2" charset="0"/>
                    <a:cs typeface="NikoshBAN" pitchFamily="2" charset="0"/>
                  </a:rPr>
                  <a:t>র </a:t>
                </a:r>
                <a:r>
                  <a:rPr lang="en-US" sz="3600" dirty="0" err="1">
                    <a:latin typeface="NikoshBAN" pitchFamily="2" charset="0"/>
                    <a:cs typeface="NikoshBAN" pitchFamily="2" charset="0"/>
                  </a:rPr>
                  <a:t>কোনো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পরিবর্তন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না</a:t>
                </a:r>
                <a:r>
                  <a:rPr lang="bn-IN" sz="3600" dirty="0">
                    <a:latin typeface="NikoshBAN" pitchFamily="2" charset="0"/>
                    <a:cs typeface="NikoshBAN" pitchFamily="2" charset="0"/>
                  </a:rPr>
                  <a:t>। সুতরাং অর্থের চাহিদা </a:t>
                </a:r>
                <a:r>
                  <a:rPr lang="en-US" sz="3600" dirty="0">
                    <a:latin typeface="NikoshBAN" pitchFamily="2" charset="0"/>
                    <a:cs typeface="NikoshBAN" pitchFamily="2" charset="0"/>
                  </a:rPr>
                  <a:t>M</a:t>
                </a:r>
                <a:r>
                  <a:rPr lang="en-US" sz="2800" dirty="0">
                    <a:latin typeface="NikoshBAN" pitchFamily="2" charset="0"/>
                    <a:cs typeface="NikoshBAN" pitchFamily="2" charset="0"/>
                  </a:rPr>
                  <a:t>d</a:t>
                </a:r>
                <a:r>
                  <a:rPr lang="en-US" sz="3600" dirty="0">
                    <a:latin typeface="NikoshBAN" pitchFamily="2" charset="0"/>
                    <a:cs typeface="NikoshBAN" pitchFamily="2" charset="0"/>
                  </a:rPr>
                  <a:t>= P</a:t>
                </a:r>
                <a14:m>
                  <m:oMath xmlns:m="http://schemas.openxmlformats.org/officeDocument/2006/math">
                    <m:r>
                      <a:rPr lang="en-US" sz="3600" i="1" smtClean="0">
                        <a:latin typeface="Cambria Math" panose="02040503050406030204" pitchFamily="18" charset="0"/>
                        <a:ea typeface="Cambria Math" panose="02040503050406030204" pitchFamily="18" charset="0"/>
                        <a:cs typeface="NikoshBAN" pitchFamily="2" charset="0"/>
                      </a:rPr>
                      <m:t>×</m:t>
                    </m:r>
                  </m:oMath>
                </a14:m>
                <a:r>
                  <a:rPr lang="en-US" sz="3600" dirty="0">
                    <a:latin typeface="NikoshBAN" pitchFamily="2" charset="0"/>
                    <a:cs typeface="NikoshBAN" pitchFamily="2" charset="0"/>
                  </a:rPr>
                  <a:t>T</a:t>
                </a:r>
                <a:endParaRPr lang="bn-IN" sz="3600" dirty="0">
                  <a:latin typeface="NikoshBAN" pitchFamily="2" charset="0"/>
                  <a:cs typeface="NikoshBAN" pitchFamily="2" charset="0"/>
                </a:endParaRPr>
              </a:p>
            </p:txBody>
          </p:sp>
        </mc:Choice>
        <mc:Fallback xmlns="">
          <p:sp>
            <p:nvSpPr>
              <p:cNvPr id="5" name="TextBox 4">
                <a:extLst>
                  <a:ext uri="{FF2B5EF4-FFF2-40B4-BE49-F238E27FC236}">
                    <a16:creationId xmlns:a16="http://schemas.microsoft.com/office/drawing/2014/main" id="{09C3E4FD-4CEF-4E06-9112-0C5D16EA93BD}"/>
                  </a:ext>
                </a:extLst>
              </p:cNvPr>
              <p:cNvSpPr txBox="1">
                <a:spLocks noRot="1" noChangeAspect="1" noMove="1" noResize="1" noEditPoints="1" noAdjustHandles="1" noChangeArrowheads="1" noChangeShapeType="1" noTextEdit="1"/>
              </p:cNvSpPr>
              <p:nvPr/>
            </p:nvSpPr>
            <p:spPr>
              <a:xfrm>
                <a:off x="251619" y="136524"/>
                <a:ext cx="11658600" cy="4524315"/>
              </a:xfrm>
              <a:prstGeom prst="rect">
                <a:avLst/>
              </a:prstGeom>
              <a:blipFill>
                <a:blip r:embed="rId2"/>
                <a:stretch>
                  <a:fillRect l="-1461" t="-1740" r="-2452" b="-4016"/>
                </a:stretch>
              </a:blipFill>
            </p:spPr>
            <p:txBody>
              <a:bodyPr/>
              <a:lstStyle/>
              <a:p>
                <a:r>
                  <a:rPr lang="en-US">
                    <a:noFill/>
                  </a:rPr>
                  <a:t> </a:t>
                </a:r>
              </a:p>
            </p:txBody>
          </p:sp>
        </mc:Fallback>
      </mc:AlternateContent>
    </p:spTree>
    <p:extLst>
      <p:ext uri="{BB962C8B-B14F-4D97-AF65-F5344CB8AC3E}">
        <p14:creationId xmlns:p14="http://schemas.microsoft.com/office/powerpoint/2010/main" val="940687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374</TotalTime>
  <Words>1597</Words>
  <Application>Microsoft Office PowerPoint</Application>
  <PresentationFormat>Custom</PresentationFormat>
  <Paragraphs>163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Cambria Math</vt:lpstr>
      <vt:lpstr>Constantia</vt:lpstr>
      <vt:lpstr>NikoshBAN</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Palash</dc:creator>
  <cp:lastModifiedBy>hp</cp:lastModifiedBy>
  <cp:revision>142</cp:revision>
  <dcterms:created xsi:type="dcterms:W3CDTF">2006-08-16T00:00:00Z</dcterms:created>
  <dcterms:modified xsi:type="dcterms:W3CDTF">2021-04-24T15:24:45Z</dcterms:modified>
</cp:coreProperties>
</file>