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6" r:id="rId2"/>
    <p:sldId id="277" r:id="rId3"/>
    <p:sldId id="260" r:id="rId4"/>
    <p:sldId id="278" r:id="rId5"/>
    <p:sldId id="280" r:id="rId6"/>
    <p:sldId id="282" r:id="rId7"/>
    <p:sldId id="308" r:id="rId8"/>
    <p:sldId id="325" r:id="rId9"/>
    <p:sldId id="324" r:id="rId10"/>
    <p:sldId id="269" r:id="rId11"/>
    <p:sldId id="261" r:id="rId12"/>
    <p:sldId id="318" r:id="rId13"/>
    <p:sldId id="320" r:id="rId14"/>
    <p:sldId id="321" r:id="rId15"/>
    <p:sldId id="322" r:id="rId16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5CDC6-A02C-4F86-9807-7E03CBA61B9C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2EC8-2C90-4CC4-862F-D11BEFB07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4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BA248-D17D-4666-835B-179FA8C807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9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3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5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6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2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8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4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DF9A-0F9B-4CF2-88DC-8DB136F8A52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4BF1-485F-4605-823C-D8FFFAC6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2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8093F01-267B-42E9-9BB9-AC31A7951A96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64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2DD0D94-C6F5-4BB1-81B3-8C7970067A80}"/>
              </a:ext>
            </a:extLst>
          </p:cNvPr>
          <p:cNvSpPr/>
          <p:nvPr userDrawn="1"/>
        </p:nvSpPr>
        <p:spPr>
          <a:xfrm>
            <a:off x="113025" y="117566"/>
            <a:ext cx="11202676" cy="6635931"/>
          </a:xfrm>
          <a:prstGeom prst="frame">
            <a:avLst>
              <a:gd name="adj1" fmla="val 2014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2240" y="1201512"/>
            <a:ext cx="3982199" cy="43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2" dirty="0"/>
          </a:p>
        </p:txBody>
      </p:sp>
      <p:sp>
        <p:nvSpPr>
          <p:cNvPr id="6" name="TextBox 5"/>
          <p:cNvSpPr txBox="1"/>
          <p:nvPr/>
        </p:nvSpPr>
        <p:spPr>
          <a:xfrm>
            <a:off x="2177288" y="344716"/>
            <a:ext cx="7276201" cy="102155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11" y="344716"/>
            <a:ext cx="1323143" cy="152489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3913D3A-9371-774C-A320-29C56D68F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36" y="2132483"/>
            <a:ext cx="7917264" cy="39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368 0.05023 L 0.07361 -2.96296E-6 L 0.11236 0.05023 L 0.15111 -2.96296E-6 L 0.18708 0.05023 L 0.22597 -2.96296E-6 L 0.26236 0.05023 L 0.30097 -2.96296E-6 L 0.33972 0.05023 L 0.37611 -2.96296E-6 L 0.41486 0.05023 L 0.45111 -2.96296E-6 L 0.4893 0.05023 L 0.52791 -2.96296E-6 L 0.56458 0.05023 L 0.60458 -2.96296E-6 " pathEditMode="relative" rAng="0" ptsTypes="AAAAAAAAAAAAAAAA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2" y="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729055" y="1245004"/>
            <a:ext cx="464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সংঘরত্ন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AC6646-6B5D-8C4E-9F7B-4DB461C50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59" y="2192320"/>
            <a:ext cx="4572000" cy="314325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E796B7A-E65D-0243-8F7B-2FB7BDFEB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1" y="2311121"/>
            <a:ext cx="4419880" cy="29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253" y="703384"/>
            <a:ext cx="104837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ত্রিরত্নের মধ্যে’সংঘ’হচ্ছে তৃতীয় রত্ন।’সংঘ’ শব্দের সাধারণ অর্থ বহুজনের</a:t>
            </a:r>
          </a:p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সমষ্টি বা সমাবেশ। এখানে ‘সংঘ’ বলতে বুদ্ধ প্রতিষ্ঠিত মহান ভিক্ষুককে</a:t>
            </a:r>
          </a:p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বোঝানো হয়েছে ভিক্ষুসংঘ বুদ্ধের নিয়ম- শৃঙ্খলা,আদেশ মেনে লোভ- দ্বেষ- মোহবিহীন, সৎ, নৈতিক ও পবিত্র জীবনযাপন করে।তাঁরা বুদ্ধ সামনে নিজেদের উৎসর্গ করেন। বৌদ্ধধর্মে ভিক্ষুরা শ্রদ্ধা ও দানের উত্তম পাত্র।যে বন্দনার মাধ্যমে বুদ্ধ প্রতিষ্ঠিত ভিক্ষু সংঘের স্তুতি ও শ্রদ্ধা নিবেদন</a:t>
            </a:r>
          </a:p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হয় তাকে সংঘ বন্দনা বলে</a:t>
            </a:r>
          </a:p>
          <a:p>
            <a:pPr algn="ctr"/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AA42F9-3E62-4E4C-843C-C9616D1069B1}"/>
              </a:ext>
            </a:extLst>
          </p:cNvPr>
          <p:cNvSpPr/>
          <p:nvPr/>
        </p:nvSpPr>
        <p:spPr>
          <a:xfrm>
            <a:off x="971341" y="1945551"/>
            <a:ext cx="9713406" cy="286232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বুদ্ধ শব্দের অর্থ কী?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ত্রিরত্ন বন্দনায় কী কী রত্নের স্তুতি করা হয়?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সংঘ শব্দের অর্থ কী?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বন্দনার প্রকৃত উদ্দেশ্য কী?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6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ED9DE-EEB6-4A95-A1D6-3F6CF7ED2C55}"/>
              </a:ext>
            </a:extLst>
          </p:cNvPr>
          <p:cNvSpPr txBox="1"/>
          <p:nvPr/>
        </p:nvSpPr>
        <p:spPr>
          <a:xfrm>
            <a:off x="3953021" y="336120"/>
            <a:ext cx="298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50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9DB721-DF0C-467D-A512-94CF83BD815E}"/>
              </a:ext>
            </a:extLst>
          </p:cNvPr>
          <p:cNvSpPr txBox="1"/>
          <p:nvPr/>
        </p:nvSpPr>
        <p:spPr>
          <a:xfrm>
            <a:off x="1944856" y="1402464"/>
            <a:ext cx="7540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NikoshBAN" pitchFamily="2" charset="0"/>
                <a:cs typeface="NikoshBAN" pitchFamily="2" charset="0"/>
              </a:rPr>
              <a:t>১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. ত্রিরত্নের মধ্যে প্রথম রত্ন কোনটি?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ক.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 ধর্মরত্ন      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খ.বুদ্ধরত্ন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	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গ.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সংঘরত্ন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 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	  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ঘ.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গোত্ররত্ন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. </a:t>
            </a:r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ত্রিরত্ন বন্দনায় কিসের স্তুতি করা হয়?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.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মনুষ্যত্বের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				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.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মানবের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সংঘের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					ঘ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 মেম্ব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া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>
                <a:latin typeface="NikoshBAN" pitchFamily="2" charset="0"/>
                <a:cs typeface="NikoshBAN" pitchFamily="2" charset="0"/>
              </a:rPr>
              <a:t>৩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. বুদ্ধ রত্নকে ভক্তি নিবেদন করা হয় কেন?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>
                <a:latin typeface="NikoshBAN" pitchFamily="2" charset="0"/>
                <a:cs typeface="NikoshBAN" pitchFamily="2" charset="0"/>
              </a:rPr>
              <a:t>      ক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পবিত্রবলে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				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.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অদ্বিতীয় বলে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গ.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শ্রেষ্ঠ বলে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>
                <a:latin typeface="NikoshBAN" pitchFamily="2" charset="0"/>
                <a:cs typeface="NikoshBAN" pitchFamily="2" charset="0"/>
              </a:rPr>
              <a:t>	</a:t>
            </a:r>
            <a:r>
              <a:rPr lang="en-GB" sz="360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.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গোত্ররত্ন বলে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33A15-2045-42E6-B851-C0355CC68884}"/>
              </a:ext>
            </a:extLst>
          </p:cNvPr>
          <p:cNvSpPr txBox="1"/>
          <p:nvPr/>
        </p:nvSpPr>
        <p:spPr>
          <a:xfrm>
            <a:off x="3840480" y="211940"/>
            <a:ext cx="298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02B758B0-11B6-44A1-980C-EE992D53A656}"/>
              </a:ext>
            </a:extLst>
          </p:cNvPr>
          <p:cNvSpPr/>
          <p:nvPr/>
        </p:nvSpPr>
        <p:spPr>
          <a:xfrm rot="13225213">
            <a:off x="6535051" y="1724144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D65632F5-207F-4BC4-9217-DDA20E5A6F95}"/>
              </a:ext>
            </a:extLst>
          </p:cNvPr>
          <p:cNvSpPr/>
          <p:nvPr/>
        </p:nvSpPr>
        <p:spPr>
          <a:xfrm rot="13225213">
            <a:off x="2675581" y="3954353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F6F2724-CD2A-4E42-A7B0-EE39EC7532EA}"/>
              </a:ext>
            </a:extLst>
          </p:cNvPr>
          <p:cNvSpPr/>
          <p:nvPr/>
        </p:nvSpPr>
        <p:spPr>
          <a:xfrm rot="13225213">
            <a:off x="2739938" y="5053498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2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3BFF3-8BF0-414B-B65A-EBDEED0D5F09}"/>
              </a:ext>
            </a:extLst>
          </p:cNvPr>
          <p:cNvSpPr txBox="1"/>
          <p:nvPr/>
        </p:nvSpPr>
        <p:spPr>
          <a:xfrm>
            <a:off x="785947" y="1744994"/>
            <a:ext cx="1001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>
                <a:latin typeface="NikoshBAN" pitchFamily="2" charset="0"/>
                <a:cs typeface="NikoshBAN" pitchFamily="2" charset="0"/>
              </a:rPr>
              <a:t>ত্রিরত্ন বন্দনার তাৎপর্য ব্যাখ্যা কর।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7B863C-37C0-4359-922B-EF88CECF67D9}"/>
              </a:ext>
            </a:extLst>
          </p:cNvPr>
          <p:cNvSpPr txBox="1"/>
          <p:nvPr/>
        </p:nvSpPr>
        <p:spPr>
          <a:xfrm>
            <a:off x="4273160" y="338847"/>
            <a:ext cx="391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D8835-392F-CF46-B5AD-BF51E4CB5010}"/>
              </a:ext>
            </a:extLst>
          </p:cNvPr>
          <p:cNvSpPr txBox="1"/>
          <p:nvPr/>
        </p:nvSpPr>
        <p:spPr>
          <a:xfrm flipV="1">
            <a:off x="6040175" y="1663560"/>
            <a:ext cx="590619" cy="86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FAF43B-E9C6-604B-881F-1D759623D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4" y="2682770"/>
            <a:ext cx="3872129" cy="34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34670D-83AA-46DF-8566-0DD0D8F4343B}"/>
              </a:ext>
            </a:extLst>
          </p:cNvPr>
          <p:cNvSpPr txBox="1"/>
          <p:nvPr/>
        </p:nvSpPr>
        <p:spPr>
          <a:xfrm>
            <a:off x="3492304" y="295422"/>
            <a:ext cx="3995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5BFBE9-BB1C-8C4A-9304-06B3F3C80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01" y="1998506"/>
            <a:ext cx="6765890" cy="42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0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609754" y="182880"/>
            <a:ext cx="2487707" cy="1226939"/>
          </a:xfrm>
          <a:prstGeom prst="horizontalScroll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bn-IN" alt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15339" y="3890769"/>
            <a:ext cx="5045099" cy="23083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তন্দ্রা চাকমা</a:t>
            </a:r>
            <a:endParaRPr lang="bn-IN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িনিয়র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রাণী দয়াময়ী 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,      </a:t>
            </a:r>
            <a:r>
              <a:rPr lang="en-GB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রাংগামাটি</a:t>
            </a:r>
            <a:endParaRPr lang="bn-IN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909902" y="3890769"/>
            <a:ext cx="3913449" cy="17543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en-GB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ৌদ্ধ ধর্ম ও নৈতিক শিক্ষা</a:t>
            </a:r>
            <a:endParaRPr lang="bn-IN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33D8F7-988E-4F8F-8158-98364B0A645F}"/>
              </a:ext>
            </a:extLst>
          </p:cNvPr>
          <p:cNvGrpSpPr/>
          <p:nvPr/>
        </p:nvGrpSpPr>
        <p:grpSpPr>
          <a:xfrm>
            <a:off x="5969563" y="1944421"/>
            <a:ext cx="253194" cy="3602678"/>
            <a:chOff x="5894389" y="2305753"/>
            <a:chExt cx="228540" cy="3020579"/>
          </a:xfrm>
        </p:grpSpPr>
        <p:cxnSp>
          <p:nvCxnSpPr>
            <p:cNvPr id="8" name="Straight Arrow Connector 7"/>
            <p:cNvCxnSpPr>
              <a:cxnSpLocks/>
            </p:cNvCxnSpPr>
            <p:nvPr/>
          </p:nvCxnSpPr>
          <p:spPr bwMode="auto">
            <a:xfrm>
              <a:off x="5991227" y="2305753"/>
              <a:ext cx="19600" cy="3020579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</p:cNvCxnSpPr>
            <p:nvPr/>
          </p:nvCxnSpPr>
          <p:spPr bwMode="auto">
            <a:xfrm>
              <a:off x="6092567" y="2570288"/>
              <a:ext cx="30362" cy="2521816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</p:cNvCxnSpPr>
            <p:nvPr/>
          </p:nvCxnSpPr>
          <p:spPr bwMode="auto">
            <a:xfrm>
              <a:off x="5894389" y="2551094"/>
              <a:ext cx="30362" cy="2521816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CB190F9B-3876-4948-9766-A9D108355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20" y="611352"/>
            <a:ext cx="3096510" cy="300779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FD5047A-74FF-2E4D-B593-05C61E7CE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41" y="577856"/>
            <a:ext cx="3389989" cy="300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9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3124200" y="838200"/>
            <a:ext cx="5715000" cy="1219200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86784" y="279513"/>
            <a:ext cx="3376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3F2497-BA16-4E30-8375-05F281E63322}"/>
              </a:ext>
            </a:extLst>
          </p:cNvPr>
          <p:cNvSpPr/>
          <p:nvPr/>
        </p:nvSpPr>
        <p:spPr>
          <a:xfrm>
            <a:off x="3684567" y="3429000"/>
            <a:ext cx="5545689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বন্দনা</a:t>
            </a:r>
          </a:p>
          <a:p>
            <a:r>
              <a:rPr lang="en-GB" sz="4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অধ্যায়</a:t>
            </a:r>
          </a:p>
          <a:p>
            <a:r>
              <a:rPr lang="en-GB" sz="4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পাঠ-১,</a:t>
            </a:r>
            <a:endParaRPr lang="en-GB" sz="36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1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5529" y="254662"/>
            <a:ext cx="26669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9237" y="1617358"/>
            <a:ext cx="899287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এই পাঠ শেষে শিক্ষার্থীরা.........</a:t>
            </a:r>
          </a:p>
          <a:p>
            <a:r>
              <a:rPr lang="en-GB" sz="3600" b="1">
                <a:latin typeface="NikoshBAN" pitchFamily="2" charset="0"/>
                <a:cs typeface="NikoshBAN" pitchFamily="2" charset="0"/>
              </a:rPr>
              <a:t>১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ত্রিরত্ন বন্দনা সম্পর্কে ব্যাখ্যা করতে পারবে।</a:t>
            </a:r>
          </a:p>
          <a:p>
            <a:r>
              <a:rPr lang="en-GB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২।ত্রিরত্ন বন্দনার নিয়মাবলী সম্পর্কে জানতে পারবে।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1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638FEC-5389-4115-851C-5D9B37C1ABC2}"/>
              </a:ext>
            </a:extLst>
          </p:cNvPr>
          <p:cNvSpPr/>
          <p:nvPr/>
        </p:nvSpPr>
        <p:spPr>
          <a:xfrm>
            <a:off x="2271599" y="432302"/>
            <a:ext cx="635882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বন্দনার প্রকৃত উদ্দেশ্য কী?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B1078-FE0A-A948-8B75-F5E7F9D9156F}"/>
              </a:ext>
            </a:extLst>
          </p:cNvPr>
          <p:cNvSpPr txBox="1"/>
          <p:nvPr/>
        </p:nvSpPr>
        <p:spPr>
          <a:xfrm>
            <a:off x="756196" y="1038329"/>
            <a:ext cx="10372131" cy="6740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★শ্রদ্ধা নিবেদন করা,গুণীর গুণরাশির স্তুতি বা প্রশংসা করা।ত্রিরত্ন বন্দনায় বুদ্ধরত্ন,ধর্মরত্ন,এবং সংঘরত্ন- এই তিনটি রত্নের স্তুতি করা হয়।</a:t>
            </a:r>
          </a:p>
          <a:p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ত্রিরত্নের গুণরাশি স্বরণ করে শ্রদ্ধা নিবেদন করা হয়।</a:t>
            </a:r>
          </a:p>
          <a:p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ত্রিরত্ন বন্দনার বিভিন্ন গাথা আছে।কখনো ছোট গাথায় আবার কখনো বড় গাথায় ত্রিরত্ন বন্দনা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247515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443CF-DB52-43BF-86DC-47D850F9F772}"/>
              </a:ext>
            </a:extLst>
          </p:cNvPr>
          <p:cNvSpPr txBox="1"/>
          <p:nvPr/>
        </p:nvSpPr>
        <p:spPr>
          <a:xfrm>
            <a:off x="2583264" y="658725"/>
            <a:ext cx="62634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ত্রিরত্ন বন্দনা ও তাৎপর্য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1000D-1F1D-F14E-88E5-8293AC2A7FEB}"/>
              </a:ext>
            </a:extLst>
          </p:cNvPr>
          <p:cNvSpPr txBox="1"/>
          <p:nvPr/>
        </p:nvSpPr>
        <p:spPr>
          <a:xfrm>
            <a:off x="2691005" y="4814280"/>
            <a:ext cx="62634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বন্দনা করার ছবি।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782A72B-09E2-3D4C-952D-405DDCF7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99" y="1582055"/>
            <a:ext cx="6022626" cy="29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1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0800000" flipV="1">
            <a:off x="4678066" y="859692"/>
            <a:ext cx="18533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বুদ্ধরত্ন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6E78034-83B3-FE4E-B25A-9A43FE1B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46" y="1953846"/>
            <a:ext cx="7402286" cy="419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0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8238E-52C8-FD4B-A24B-1FC083A32BCE}"/>
              </a:ext>
            </a:extLst>
          </p:cNvPr>
          <p:cNvSpPr txBox="1"/>
          <p:nvPr/>
        </p:nvSpPr>
        <p:spPr>
          <a:xfrm rot="10800000" flipV="1">
            <a:off x="993667" y="-2331632"/>
            <a:ext cx="10081848" cy="92332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ত্রিরত্নের মধ্যে প্রথম রত্ন হচ্ছে </a:t>
            </a:r>
          </a:p>
          <a:p>
            <a:pPr algn="ctr"/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বুদ্ধরত্ন।’বুদ্ধ’ শব্দের অর্থ মহাজ্ঞানী।</a:t>
            </a:r>
          </a:p>
          <a:p>
            <a:pPr algn="ctr"/>
            <a:r>
              <a:rPr lang="en-GB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 জ্ঞানীদের মধ্যে শ্রেষ্ঠ।তাই বুদ্ধকে মহাজ্ঞানী বলা হয়।তিনি জন্ম- জন্মান্তরে দশ পারমী পূর্ণ করেছিলেন।শেষ জীবনে ছয় বছর কঠোর সাধনা করে বুদ্ধ হয়েছেন।শ্রেষ্ঠ বুদ্ধরত্নকে আমরা পবিত্র মনে শ্রদ্ধা ও ভক্তি নিবেদন করি।তাঁর মহাগুণের অনন্ত গুণরাশির স্বরণ ও স্তুতি করা হয়।এবং তার প্রতি শ্রদ্ধা নিবেদন করা হয় তাকে বুদ্ধ বন্দনা বলে।</a:t>
            </a:r>
          </a:p>
          <a:p>
            <a:pPr algn="ctr"/>
            <a:endParaRPr lang="en-GB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3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FA2270-F32E-ED47-98A4-6BDA8314559E}"/>
              </a:ext>
            </a:extLst>
          </p:cNvPr>
          <p:cNvSpPr txBox="1"/>
          <p:nvPr/>
        </p:nvSpPr>
        <p:spPr>
          <a:xfrm rot="10800000" flipV="1">
            <a:off x="3985846" y="675995"/>
            <a:ext cx="324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GB" sz="4000"/>
              <a:t>ধর্মরত্ন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3D33-3912-CD44-A3F2-C5C4DF7FD5F0}"/>
              </a:ext>
            </a:extLst>
          </p:cNvPr>
          <p:cNvSpPr txBox="1"/>
          <p:nvPr/>
        </p:nvSpPr>
        <p:spPr>
          <a:xfrm>
            <a:off x="1138534" y="1401432"/>
            <a:ext cx="812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GB" sz="4000"/>
              <a:t>ত্রি রত্নের দ্বিতীয় রত্ন হচ্ছে ধর্ম।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8E5C2-4DBA-9244-8F3E-6EDAA49DA6CE}"/>
              </a:ext>
            </a:extLst>
          </p:cNvPr>
          <p:cNvSpPr txBox="1"/>
          <p:nvPr/>
        </p:nvSpPr>
        <p:spPr>
          <a:xfrm>
            <a:off x="569127" y="2069533"/>
            <a:ext cx="812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GB" sz="4000"/>
              <a:t>ধর্ম শব্দের অর্থ ধারণ করা বোঝায়।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326AA2-B71E-FF44-82AB-C28582E356EF}"/>
              </a:ext>
            </a:extLst>
          </p:cNvPr>
          <p:cNvSpPr txBox="1"/>
          <p:nvPr/>
        </p:nvSpPr>
        <p:spPr>
          <a:xfrm>
            <a:off x="722923" y="2709981"/>
            <a:ext cx="1013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GB" sz="4000"/>
              <a:t> ধর্ম বলতে সদাচার,নৈতিকতা এবং সততাকে বোঝায়।অর্থাৎ যা ধারণ করলে জীবণ সুন্দর হয় তাই ধর্ম।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125B68-953B-DD47-A29B-D6632D69CC9F}"/>
              </a:ext>
            </a:extLst>
          </p:cNvPr>
          <p:cNvSpPr txBox="1"/>
          <p:nvPr/>
        </p:nvSpPr>
        <p:spPr>
          <a:xfrm>
            <a:off x="369974" y="4487072"/>
            <a:ext cx="9657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GB" sz="4000"/>
              <a:t>বুদ্ধ প্রচারিত বাণী বা মতাবাদকে বৌদ্ধ ধর্ম বলা হয়।</a:t>
            </a:r>
          </a:p>
          <a:p>
            <a:r>
              <a:rPr lang="en-GB" sz="4000"/>
              <a:t>যে বন্দনার মাধ্যমে বুদ্ধ প্রচারিত ধর্মের প্রতি শ্রদ্ধা নিবেদন</a:t>
            </a:r>
          </a:p>
          <a:p>
            <a:r>
              <a:rPr lang="en-GB" sz="4000"/>
              <a:t>ও স্তুতি করা হয় তাকে ধর্ম বন্দনা বলে।</a:t>
            </a:r>
          </a:p>
        </p:txBody>
      </p:sp>
    </p:spTree>
    <p:extLst>
      <p:ext uri="{BB962C8B-B14F-4D97-AF65-F5344CB8AC3E}">
        <p14:creationId xmlns:p14="http://schemas.microsoft.com/office/powerpoint/2010/main" val="12422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397</Words>
  <Application>Microsoft Office PowerPoint</Application>
  <PresentationFormat>Custom</PresentationFormat>
  <Paragraphs>93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Unknown User</cp:lastModifiedBy>
  <cp:revision>88</cp:revision>
  <dcterms:created xsi:type="dcterms:W3CDTF">2019-11-08T16:00:08Z</dcterms:created>
  <dcterms:modified xsi:type="dcterms:W3CDTF">2021-04-24T06:08:26Z</dcterms:modified>
</cp:coreProperties>
</file>