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</p:sldIdLst>
  <p:sldSz cx="9753600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9" autoAdjust="0"/>
  </p:normalViewPr>
  <p:slideViewPr>
    <p:cSldViewPr>
      <p:cViewPr varScale="1">
        <p:scale>
          <a:sx n="68" d="100"/>
          <a:sy n="68" d="100"/>
        </p:scale>
        <p:origin x="1362" y="7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1EA88-31B1-4674-8FEC-6864ACB92FD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7B3A6-E6D5-484C-8AF5-39B64A58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1" y="2272455"/>
            <a:ext cx="82905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40" y="4145280"/>
            <a:ext cx="68275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4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9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3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7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2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9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292949"/>
            <a:ext cx="21945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292949"/>
            <a:ext cx="642112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4700694"/>
            <a:ext cx="8290560" cy="1452880"/>
          </a:xfrm>
        </p:spPr>
        <p:txBody>
          <a:bodyPr anchor="t"/>
          <a:lstStyle>
            <a:lvl1pPr algn="l">
              <a:defRPr sz="412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3100495"/>
            <a:ext cx="8290560" cy="1600199"/>
          </a:xfrm>
        </p:spPr>
        <p:txBody>
          <a:bodyPr anchor="b"/>
          <a:lstStyle>
            <a:lvl1pPr marL="0" indent="0">
              <a:buNone/>
              <a:defRPr sz="2063">
                <a:solidFill>
                  <a:schemeClr val="tx1">
                    <a:tint val="75000"/>
                  </a:schemeClr>
                </a:solidFill>
              </a:defRPr>
            </a:lvl1pPr>
            <a:lvl2pPr marL="474624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949249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4238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984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3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477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23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969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706880"/>
            <a:ext cx="4307840" cy="4827694"/>
          </a:xfrm>
        </p:spPr>
        <p:txBody>
          <a:bodyPr/>
          <a:lstStyle>
            <a:lvl1pPr>
              <a:defRPr sz="2907"/>
            </a:lvl1pPr>
            <a:lvl2pPr>
              <a:defRPr sz="2532"/>
            </a:lvl2pPr>
            <a:lvl3pPr>
              <a:defRPr sz="2063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1" y="1706880"/>
            <a:ext cx="4307840" cy="4827694"/>
          </a:xfrm>
        </p:spPr>
        <p:txBody>
          <a:bodyPr/>
          <a:lstStyle>
            <a:lvl1pPr>
              <a:defRPr sz="2907"/>
            </a:lvl1pPr>
            <a:lvl2pPr>
              <a:defRPr sz="2532"/>
            </a:lvl2pPr>
            <a:lvl3pPr>
              <a:defRPr sz="2063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637455"/>
            <a:ext cx="4309533" cy="682413"/>
          </a:xfrm>
        </p:spPr>
        <p:txBody>
          <a:bodyPr anchor="b"/>
          <a:lstStyle>
            <a:lvl1pPr marL="0" indent="0">
              <a:buNone/>
              <a:defRPr sz="2532" b="1"/>
            </a:lvl1pPr>
            <a:lvl2pPr marL="474624" indent="0">
              <a:buNone/>
              <a:defRPr sz="2063" b="1"/>
            </a:lvl2pPr>
            <a:lvl3pPr marL="949249" indent="0">
              <a:buNone/>
              <a:defRPr sz="1875" b="1"/>
            </a:lvl3pPr>
            <a:lvl4pPr marL="1423873" indent="0">
              <a:buNone/>
              <a:defRPr sz="1688" b="1"/>
            </a:lvl4pPr>
            <a:lvl5pPr marL="1898497" indent="0">
              <a:buNone/>
              <a:defRPr sz="1688" b="1"/>
            </a:lvl5pPr>
            <a:lvl6pPr marL="2373121" indent="0">
              <a:buNone/>
              <a:defRPr sz="1688" b="1"/>
            </a:lvl6pPr>
            <a:lvl7pPr marL="2847745" indent="0">
              <a:buNone/>
              <a:defRPr sz="1688" b="1"/>
            </a:lvl7pPr>
            <a:lvl8pPr marL="3322370" indent="0">
              <a:buNone/>
              <a:defRPr sz="1688" b="1"/>
            </a:lvl8pPr>
            <a:lvl9pPr marL="3796994" indent="0">
              <a:buNone/>
              <a:defRPr sz="16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319868"/>
            <a:ext cx="4309533" cy="4214707"/>
          </a:xfrm>
        </p:spPr>
        <p:txBody>
          <a:bodyPr/>
          <a:lstStyle>
            <a:lvl1pPr>
              <a:defRPr sz="2532"/>
            </a:lvl1pPr>
            <a:lvl2pPr>
              <a:defRPr sz="2063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4694" y="1637455"/>
            <a:ext cx="4311227" cy="682413"/>
          </a:xfrm>
        </p:spPr>
        <p:txBody>
          <a:bodyPr anchor="b"/>
          <a:lstStyle>
            <a:lvl1pPr marL="0" indent="0">
              <a:buNone/>
              <a:defRPr sz="2532" b="1"/>
            </a:lvl1pPr>
            <a:lvl2pPr marL="474624" indent="0">
              <a:buNone/>
              <a:defRPr sz="2063" b="1"/>
            </a:lvl2pPr>
            <a:lvl3pPr marL="949249" indent="0">
              <a:buNone/>
              <a:defRPr sz="1875" b="1"/>
            </a:lvl3pPr>
            <a:lvl4pPr marL="1423873" indent="0">
              <a:buNone/>
              <a:defRPr sz="1688" b="1"/>
            </a:lvl4pPr>
            <a:lvl5pPr marL="1898497" indent="0">
              <a:buNone/>
              <a:defRPr sz="1688" b="1"/>
            </a:lvl5pPr>
            <a:lvl6pPr marL="2373121" indent="0">
              <a:buNone/>
              <a:defRPr sz="1688" b="1"/>
            </a:lvl6pPr>
            <a:lvl7pPr marL="2847745" indent="0">
              <a:buNone/>
              <a:defRPr sz="1688" b="1"/>
            </a:lvl7pPr>
            <a:lvl8pPr marL="3322370" indent="0">
              <a:buNone/>
              <a:defRPr sz="1688" b="1"/>
            </a:lvl8pPr>
            <a:lvl9pPr marL="3796994" indent="0">
              <a:buNone/>
              <a:defRPr sz="16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319868"/>
            <a:ext cx="4311227" cy="4214707"/>
          </a:xfrm>
        </p:spPr>
        <p:txBody>
          <a:bodyPr/>
          <a:lstStyle>
            <a:lvl1pPr>
              <a:defRPr sz="2532"/>
            </a:lvl1pPr>
            <a:lvl2pPr>
              <a:defRPr sz="2063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91253"/>
            <a:ext cx="3208867" cy="1239520"/>
          </a:xfrm>
        </p:spPr>
        <p:txBody>
          <a:bodyPr anchor="b"/>
          <a:lstStyle>
            <a:lvl1pPr algn="l">
              <a:defRPr sz="206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387" y="291255"/>
            <a:ext cx="5452533" cy="6243321"/>
          </a:xfrm>
        </p:spPr>
        <p:txBody>
          <a:bodyPr/>
          <a:lstStyle>
            <a:lvl1pPr>
              <a:defRPr sz="3282"/>
            </a:lvl1pPr>
            <a:lvl2pPr>
              <a:defRPr sz="2907"/>
            </a:lvl2pPr>
            <a:lvl3pPr>
              <a:defRPr sz="2532"/>
            </a:lvl3pPr>
            <a:lvl4pPr>
              <a:defRPr sz="2063"/>
            </a:lvl4pPr>
            <a:lvl5pPr>
              <a:defRPr sz="2063"/>
            </a:lvl5pPr>
            <a:lvl6pPr>
              <a:defRPr sz="2063"/>
            </a:lvl6pPr>
            <a:lvl7pPr>
              <a:defRPr sz="2063"/>
            </a:lvl7pPr>
            <a:lvl8pPr>
              <a:defRPr sz="2063"/>
            </a:lvl8pPr>
            <a:lvl9pPr>
              <a:defRPr sz="20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" y="1530775"/>
            <a:ext cx="3208867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74624" indent="0">
              <a:buNone/>
              <a:defRPr sz="1219"/>
            </a:lvl2pPr>
            <a:lvl3pPr marL="949249" indent="0">
              <a:buNone/>
              <a:defRPr sz="1031"/>
            </a:lvl3pPr>
            <a:lvl4pPr marL="1423873" indent="0">
              <a:buNone/>
              <a:defRPr sz="938"/>
            </a:lvl4pPr>
            <a:lvl5pPr marL="1898497" indent="0">
              <a:buNone/>
              <a:defRPr sz="938"/>
            </a:lvl5pPr>
            <a:lvl6pPr marL="2373121" indent="0">
              <a:buNone/>
              <a:defRPr sz="938"/>
            </a:lvl6pPr>
            <a:lvl7pPr marL="2847745" indent="0">
              <a:buNone/>
              <a:defRPr sz="938"/>
            </a:lvl7pPr>
            <a:lvl8pPr marL="3322370" indent="0">
              <a:buNone/>
              <a:defRPr sz="938"/>
            </a:lvl8pPr>
            <a:lvl9pPr marL="3796994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75" y="5120641"/>
            <a:ext cx="5852160" cy="604521"/>
          </a:xfrm>
        </p:spPr>
        <p:txBody>
          <a:bodyPr anchor="b"/>
          <a:lstStyle>
            <a:lvl1pPr algn="l">
              <a:defRPr sz="206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1775" y="653627"/>
            <a:ext cx="5852160" cy="4389120"/>
          </a:xfrm>
        </p:spPr>
        <p:txBody>
          <a:bodyPr/>
          <a:lstStyle>
            <a:lvl1pPr marL="0" indent="0">
              <a:buNone/>
              <a:defRPr sz="3282"/>
            </a:lvl1pPr>
            <a:lvl2pPr marL="474624" indent="0">
              <a:buNone/>
              <a:defRPr sz="2907"/>
            </a:lvl2pPr>
            <a:lvl3pPr marL="949249" indent="0">
              <a:buNone/>
              <a:defRPr sz="2532"/>
            </a:lvl3pPr>
            <a:lvl4pPr marL="1423873" indent="0">
              <a:buNone/>
              <a:defRPr sz="2063"/>
            </a:lvl4pPr>
            <a:lvl5pPr marL="1898497" indent="0">
              <a:buNone/>
              <a:defRPr sz="2063"/>
            </a:lvl5pPr>
            <a:lvl6pPr marL="2373121" indent="0">
              <a:buNone/>
              <a:defRPr sz="2063"/>
            </a:lvl6pPr>
            <a:lvl7pPr marL="2847745" indent="0">
              <a:buNone/>
              <a:defRPr sz="2063"/>
            </a:lvl7pPr>
            <a:lvl8pPr marL="3322370" indent="0">
              <a:buNone/>
              <a:defRPr sz="2063"/>
            </a:lvl8pPr>
            <a:lvl9pPr marL="3796994" indent="0">
              <a:buNone/>
              <a:defRPr sz="206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1775" y="5725162"/>
            <a:ext cx="585216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74624" indent="0">
              <a:buNone/>
              <a:defRPr sz="1219"/>
            </a:lvl2pPr>
            <a:lvl3pPr marL="949249" indent="0">
              <a:buNone/>
              <a:defRPr sz="1031"/>
            </a:lvl3pPr>
            <a:lvl4pPr marL="1423873" indent="0">
              <a:buNone/>
              <a:defRPr sz="938"/>
            </a:lvl4pPr>
            <a:lvl5pPr marL="1898497" indent="0">
              <a:buNone/>
              <a:defRPr sz="938"/>
            </a:lvl5pPr>
            <a:lvl6pPr marL="2373121" indent="0">
              <a:buNone/>
              <a:defRPr sz="938"/>
            </a:lvl6pPr>
            <a:lvl7pPr marL="2847745" indent="0">
              <a:buNone/>
              <a:defRPr sz="938"/>
            </a:lvl7pPr>
            <a:lvl8pPr marL="3322370" indent="0">
              <a:buNone/>
              <a:defRPr sz="938"/>
            </a:lvl8pPr>
            <a:lvl9pPr marL="3796994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1" y="292947"/>
            <a:ext cx="8778240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706880"/>
            <a:ext cx="8778240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2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480" y="6780108"/>
            <a:ext cx="3088640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2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0081" y="6780108"/>
            <a:ext cx="2275840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2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9249" rtl="0" eaLnBrk="1" latinLnBrk="0" hangingPunct="1">
        <a:spcBef>
          <a:spcPct val="0"/>
        </a:spcBef>
        <a:buNone/>
        <a:defRPr sz="45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968" indent="-355968" algn="l" defTabSz="949249" rtl="0" eaLnBrk="1" latinLnBrk="0" hangingPunct="1">
        <a:spcBef>
          <a:spcPct val="20000"/>
        </a:spcBef>
        <a:buFont typeface="Arial" pitchFamily="34" charset="0"/>
        <a:buChar char="•"/>
        <a:defRPr sz="3282" kern="1200">
          <a:solidFill>
            <a:schemeClr val="tx1"/>
          </a:solidFill>
          <a:latin typeface="+mn-lt"/>
          <a:ea typeface="+mn-ea"/>
          <a:cs typeface="+mn-cs"/>
        </a:defRPr>
      </a:lvl1pPr>
      <a:lvl2pPr marL="771264" indent="-296640" algn="l" defTabSz="949249" rtl="0" eaLnBrk="1" latinLnBrk="0" hangingPunct="1">
        <a:spcBef>
          <a:spcPct val="20000"/>
        </a:spcBef>
        <a:buFont typeface="Arial" pitchFamily="34" charset="0"/>
        <a:buChar char="–"/>
        <a:defRPr sz="2907" kern="1200">
          <a:solidFill>
            <a:schemeClr val="tx1"/>
          </a:solidFill>
          <a:latin typeface="+mn-lt"/>
          <a:ea typeface="+mn-ea"/>
          <a:cs typeface="+mn-cs"/>
        </a:defRPr>
      </a:lvl2pPr>
      <a:lvl3pPr marL="1186561" indent="-237312" algn="l" defTabSz="949249" rtl="0" eaLnBrk="1" latinLnBrk="0" hangingPunct="1">
        <a:spcBef>
          <a:spcPct val="20000"/>
        </a:spcBef>
        <a:buFont typeface="Arial" pitchFamily="34" charset="0"/>
        <a:buChar char="•"/>
        <a:defRPr sz="2532" kern="1200">
          <a:solidFill>
            <a:schemeClr val="tx1"/>
          </a:solidFill>
          <a:latin typeface="+mn-lt"/>
          <a:ea typeface="+mn-ea"/>
          <a:cs typeface="+mn-cs"/>
        </a:defRPr>
      </a:lvl3pPr>
      <a:lvl4pPr marL="1661184" indent="-237312" algn="l" defTabSz="949249" rtl="0" eaLnBrk="1" latinLnBrk="0" hangingPunct="1">
        <a:spcBef>
          <a:spcPct val="20000"/>
        </a:spcBef>
        <a:buFont typeface="Arial" pitchFamily="34" charset="0"/>
        <a:buChar char="–"/>
        <a:defRPr sz="2063" kern="1200">
          <a:solidFill>
            <a:schemeClr val="tx1"/>
          </a:solidFill>
          <a:latin typeface="+mn-lt"/>
          <a:ea typeface="+mn-ea"/>
          <a:cs typeface="+mn-cs"/>
        </a:defRPr>
      </a:lvl4pPr>
      <a:lvl5pPr marL="2135809" indent="-237312" algn="l" defTabSz="949249" rtl="0" eaLnBrk="1" latinLnBrk="0" hangingPunct="1">
        <a:spcBef>
          <a:spcPct val="20000"/>
        </a:spcBef>
        <a:buFont typeface="Arial" pitchFamily="34" charset="0"/>
        <a:buChar char="»"/>
        <a:defRPr sz="2063" kern="1200">
          <a:solidFill>
            <a:schemeClr val="tx1"/>
          </a:solidFill>
          <a:latin typeface="+mn-lt"/>
          <a:ea typeface="+mn-ea"/>
          <a:cs typeface="+mn-cs"/>
        </a:defRPr>
      </a:lvl5pPr>
      <a:lvl6pPr marL="2610433" indent="-237312" algn="l" defTabSz="949249" rtl="0" eaLnBrk="1" latinLnBrk="0" hangingPunct="1">
        <a:spcBef>
          <a:spcPct val="20000"/>
        </a:spcBef>
        <a:buFont typeface="Arial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6pPr>
      <a:lvl7pPr marL="3085057" indent="-237312" algn="l" defTabSz="949249" rtl="0" eaLnBrk="1" latinLnBrk="0" hangingPunct="1">
        <a:spcBef>
          <a:spcPct val="20000"/>
        </a:spcBef>
        <a:buFont typeface="Arial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7pPr>
      <a:lvl8pPr marL="3559682" indent="-237312" algn="l" defTabSz="949249" rtl="0" eaLnBrk="1" latinLnBrk="0" hangingPunct="1">
        <a:spcBef>
          <a:spcPct val="20000"/>
        </a:spcBef>
        <a:buFont typeface="Arial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8pPr>
      <a:lvl9pPr marL="4034306" indent="-237312" algn="l" defTabSz="949249" rtl="0" eaLnBrk="1" latinLnBrk="0" hangingPunct="1">
        <a:spcBef>
          <a:spcPct val="20000"/>
        </a:spcBef>
        <a:buFont typeface="Arial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924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74624" algn="l" defTabSz="94924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949249" algn="l" defTabSz="94924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423873" algn="l" defTabSz="94924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898497" algn="l" defTabSz="94924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73121" algn="l" defTabSz="94924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847745" algn="l" defTabSz="94924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322370" algn="l" defTabSz="94924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796994" algn="l" defTabSz="94924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111\muslims-offering-namaz-at110909094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91" y="96861"/>
            <a:ext cx="10276425" cy="7137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2473643"/>
            <a:ext cx="10402888" cy="3503162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2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21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 bwMode="auto">
          <a:xfrm>
            <a:off x="202809" y="1143000"/>
            <a:ext cx="9982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020" t="9151" r="10025" b="28480"/>
          <a:stretch/>
        </p:blipFill>
        <p:spPr>
          <a:xfrm>
            <a:off x="248444" y="5334000"/>
            <a:ext cx="5166479" cy="1726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50">
                <a:tint val="45000"/>
                <a:satMod val="400000"/>
              </a:srgbClr>
            </a:duotone>
          </a:blip>
          <a:srcRect r="26942"/>
          <a:stretch/>
        </p:blipFill>
        <p:spPr>
          <a:xfrm>
            <a:off x="5658644" y="5334000"/>
            <a:ext cx="4572000" cy="169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202809" y="152400"/>
            <a:ext cx="10027835" cy="886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সম্পর্কে আল্লাহ তায়ালা বলেন-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4" y="1447800"/>
            <a:ext cx="3789940" cy="5562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4038600" y="1295400"/>
            <a:ext cx="6277793" cy="5562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‘একাকী সালাত অপেক্ষা জামাআতে সালাত আদায় করলে সাতাশগুণ বেশি সাওয়াব পাওয়া যায়।’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 ও মুসলিম)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17233"/>
            <a:ext cx="10163474" cy="9143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সম্পর্কে রাসুল (সঃ) বলেন-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IMG_119685118390825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"/>
          <a:stretch/>
        </p:blipFill>
        <p:spPr bwMode="auto">
          <a:xfrm>
            <a:off x="172243" y="210767"/>
            <a:ext cx="10106421" cy="63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20" y="6553200"/>
            <a:ext cx="1023064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জামায়াতে সালাত আদায়কারীকে নবী করিম (সাঃ) খুবই পছন্দ করতেন।</a:t>
            </a:r>
            <a:endParaRPr lang="bn-BD" sz="32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-152399"/>
            <a:ext cx="10194875" cy="110312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44" y="6454914"/>
            <a:ext cx="1023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আল্লাহ পাকের সন্তুষ্টি অর্জন ও অধিক সাওয়াব পাওয়া যায়।</a:t>
            </a:r>
            <a:endParaRPr lang="bn-BD" sz="40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Md. Yunus Azad\Desktop\Mobile pic\IMG_49857281188557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4" y="102433"/>
            <a:ext cx="10078244" cy="63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2243" y="152400"/>
            <a:ext cx="10106421" cy="88626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44" y="6264275"/>
            <a:ext cx="10230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বান্দার আনুগত্য ও বিনয় প্রকাশের সর্বশ্রেষ্ঠ মাধ্যম।</a:t>
            </a:r>
            <a:endParaRPr lang="bn-BD" sz="32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2243" y="152400"/>
            <a:ext cx="10106421" cy="88626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Desktop-2\Mobile pic\salat\151990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44" y="1228724"/>
            <a:ext cx="7543801" cy="4996544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11582"/>
          <a:stretch/>
        </p:blipFill>
        <p:spPr bwMode="auto">
          <a:xfrm>
            <a:off x="16412" y="236899"/>
            <a:ext cx="9925844" cy="617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244" y="6408003"/>
            <a:ext cx="10230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আল্লাহর সবচেয়ে বেশি নৈকট্য লাভের মাধ্যম।</a:t>
            </a:r>
            <a:endParaRPr lang="bn-BD" sz="32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316" y="57912"/>
            <a:ext cx="10106421" cy="88626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480005" y="946102"/>
            <a:ext cx="5354746" cy="1112520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404345" y="2058622"/>
            <a:ext cx="9577855" cy="5408978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 আদায়ের গুরুত্ব সম্পর্কে মহানবী (সাঃ) এর হাদিসটি লেখ।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0230644" cy="696914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2244" y="5583849"/>
            <a:ext cx="494307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</a:t>
            </a:r>
            <a:endParaRPr lang="ar-SA" sz="8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7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. Yunus Azad\Desktop\fi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5" y="133003"/>
            <a:ext cx="10021148" cy="619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898" y="5374602"/>
            <a:ext cx="3034176" cy="914086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9492" y="5374602"/>
            <a:ext cx="3034176" cy="914086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নেতা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331803"/>
            <a:ext cx="1023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যিনি সালাত পরিচালনা করেন, তিনিই ইমাম।</a:t>
            </a:r>
            <a:endParaRPr lang="bn-BD" sz="48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28855" y="2194685"/>
            <a:ext cx="2285095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2764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encrypted-tbn2.gstatic.com/images?q=tbn:ANd9GcRWffUdz0MM7NvcyfL3dOxJql_nnpx1rqC4wasUgpvESxwMXZ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8" y="76200"/>
            <a:ext cx="1022168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5521937"/>
            <a:ext cx="10230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জামাআতে সালাত আদায়ের সময় মুসল্লিগণ যাকে </a:t>
            </a:r>
          </a:p>
          <a:p>
            <a:r>
              <a:rPr lang="bn-BD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অনুসরণ করে সালাত আদায় করে তাকে ইমাম বলে।</a:t>
            </a:r>
            <a:endParaRPr lang="bn-BD" sz="32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0733" y="914400"/>
            <a:ext cx="1519311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924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916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209800" y="228600"/>
            <a:ext cx="3276600" cy="731532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3845009"/>
            <a:ext cx="4038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GB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GB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85800" y="2057401"/>
            <a:ext cx="403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/>
              <a:t>জুবায়েদা</a:t>
            </a:r>
            <a:r>
              <a:rPr lang="en-GB" sz="3200" b="1" dirty="0"/>
              <a:t> </a:t>
            </a:r>
            <a:r>
              <a:rPr lang="en-GB" sz="3200" b="1" dirty="0" err="1"/>
              <a:t>পারভীন</a:t>
            </a:r>
            <a:endParaRPr lang="bn-IN" sz="3200" b="1" dirty="0"/>
          </a:p>
          <a:p>
            <a:r>
              <a:rPr lang="bn-IN" sz="3200" b="1" dirty="0"/>
              <a:t>দিগনগর ফাজিল মাদ্রাসা</a:t>
            </a:r>
          </a:p>
          <a:p>
            <a:r>
              <a:rPr lang="bn-IN" sz="3200" b="1" dirty="0"/>
              <a:t>মুকসুদপুর, গোপালগঞ্জ।</a:t>
            </a:r>
          </a:p>
          <a:p>
            <a:endParaRPr lang="en-US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89" y="960132"/>
            <a:ext cx="3306221" cy="4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2600" y="3421966"/>
            <a:ext cx="2971800" cy="104644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</a:p>
          <a:p>
            <a:pPr algn="ctr"/>
            <a:r>
              <a:rPr lang="bn-BD" dirty="0">
                <a:ln w="11430">
                  <a:solidFill>
                    <a:schemeClr val="bg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অধ্যায় (ইবাদত)</a:t>
            </a:r>
          </a:p>
          <a:p>
            <a:pPr algn="ctr"/>
            <a:endParaRPr lang="en-US" sz="1800" dirty="0">
              <a:ln w="11430">
                <a:solidFill>
                  <a:schemeClr val="bg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49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6" y="228599"/>
            <a:ext cx="9906000" cy="54621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792450"/>
            <a:ext cx="10230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যার কিরাআত শুদ্ধ, সুন্দর ও ইসলামি জ্ঞান বেশি</a:t>
            </a:r>
          </a:p>
          <a:p>
            <a:r>
              <a:rPr lang="bn-BD" sz="28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এবং বয়সে বড় তিনিই ইমাম হওয়ার যোগ্য।</a:t>
            </a:r>
            <a:endParaRPr lang="bn-BD" sz="28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5413" y="2055671"/>
            <a:ext cx="1519311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28422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99838220_ba1ec0a9b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1" y="535670"/>
            <a:ext cx="5337338" cy="594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645" y="6477000"/>
            <a:ext cx="5029200" cy="5331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কাতার সোজা হলো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কিনা সে দিকে দৃষ্টি রাখা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d. Yunus Azad\Desktop\salat-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55" y="609600"/>
            <a:ext cx="4668889" cy="579932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1755" y="6408921"/>
            <a:ext cx="4745089" cy="5946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মুসল্লিদের মধ্যে সুসম্পর্ক রক্ষা করা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381" y="27482"/>
            <a:ext cx="5180464" cy="79414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ইমামের কর্তব্য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183316"/>
            <a:ext cx="10058400" cy="6141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244" y="6466577"/>
            <a:ext cx="10058400" cy="840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2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হিংসা, বিদ্বেষ, প্রবৃত্তির </a:t>
            </a:r>
            <a:r>
              <a:rPr lang="bn-BD" sz="2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অনুসরণ </a:t>
            </a:r>
            <a:r>
              <a:rPr lang="bn-BD" sz="2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 ইসলাম বহির্ভূত কাজকর্ম থেকে দূরে থাকা।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373" y="0"/>
            <a:ext cx="4395791" cy="79414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ইমামের কর্তব্য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010444" y="2519680"/>
            <a:ext cx="8991599" cy="3996578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ইমামের পরিচয় ও তাঁর কী কী কর্তব্য তা ব্যাখ্যা কর।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" y="185043"/>
            <a:ext cx="10134599" cy="578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1315243" y="457200"/>
            <a:ext cx="1519311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cxnSp>
        <p:nvCxnSpPr>
          <p:cNvPr id="4" name="Straight Arrow Connector 3"/>
          <p:cNvCxnSpPr>
            <a:stCxn id="3" idx="4"/>
          </p:cNvCxnSpPr>
          <p:nvPr/>
        </p:nvCxnSpPr>
        <p:spPr>
          <a:xfrm flipH="1">
            <a:off x="2074898" y="4086665"/>
            <a:ext cx="1" cy="19070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00844" y="5993751"/>
            <a:ext cx="3507065" cy="1066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563644" y="1804180"/>
            <a:ext cx="1" cy="418957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985718" y="6096000"/>
            <a:ext cx="3507065" cy="1066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মুক্তাদি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402" y="381000"/>
            <a:ext cx="10215678" cy="4343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312" y="5733871"/>
            <a:ext cx="1023064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ইমামের পিছনে দাঁড়িয়ে তাঁকে অনুসরণপূর্বক যারা সালাত</a:t>
            </a:r>
          </a:p>
          <a:p>
            <a:r>
              <a:rPr lang="bn-BD" sz="28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আদায় করে, তাদের  মুক্তাদি বলা হয়।</a:t>
            </a:r>
            <a:endParaRPr lang="bn-BD" sz="28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563645" y="3505200"/>
            <a:ext cx="0" cy="219092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70" y="6543498"/>
            <a:ext cx="472627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মুক্তাদিগণ ইমামের পিছনে দাঁড়াবে।</a:t>
            </a:r>
            <a:endParaRPr lang="bn-BD" sz="32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3767" y="6635830"/>
            <a:ext cx="516425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মুক্তাদি একজন হলে ইমামের ডান দিকে কিছুটা পিছনে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দাঁড়াবে।</a:t>
            </a:r>
            <a:endParaRPr lang="bn-BD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0"/>
          <a:stretch/>
        </p:blipFill>
        <p:spPr>
          <a:xfrm>
            <a:off x="138034" y="152400"/>
            <a:ext cx="4758610" cy="635507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44" y="152400"/>
            <a:ext cx="5048466" cy="635507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1086644" y="2590800"/>
            <a:ext cx="1446863" cy="29509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6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56021"/>
            <a:ext cx="10210800" cy="64184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72244" y="6592669"/>
            <a:ext cx="1023064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মুক্তাদি নিয়ত করবে-</a:t>
            </a:r>
            <a:endParaRPr lang="bn-BD" sz="36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924844" y="1978702"/>
            <a:ext cx="3810000" cy="4495800"/>
          </a:xfrm>
          <a:prstGeom prst="wedgeEllipseCallout">
            <a:avLst>
              <a:gd name="adj1" fmla="val -68263"/>
              <a:gd name="adj2" fmla="val -63906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000" b="1" spc="50" dirty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এই ইমামের পেছনে সালাত আদায় করছি</a:t>
            </a:r>
            <a:r>
              <a:rPr lang="bn-BD" sz="3600" b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endParaRPr lang="en-US" sz="4000" b="1" spc="50" dirty="0">
              <a:ln w="11430"/>
              <a:solidFill>
                <a:srgbClr val="00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9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" y="67056"/>
            <a:ext cx="10125857" cy="624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787" y="6315456"/>
            <a:ext cx="1023064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ইমাম তিলাওয়াতে ভুল করলে মুক্তাদি সংশোধন করে দিবে।</a:t>
            </a:r>
            <a:endParaRPr lang="bn-BD" sz="36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934244" y="2519680"/>
            <a:ext cx="8819355" cy="38049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ইমামের পিছনে নামাজ আদায় করতে মুক্তাদিকে কোন বিষয়গুলোর প্রতি সজাগ থাকতে হবে তা বিশ্লেষণ কর।</a:t>
            </a:r>
          </a:p>
        </p:txBody>
      </p:sp>
    </p:spTree>
    <p:extLst>
      <p:ext uri="{BB962C8B-B14F-4D97-AF65-F5344CB8AC3E}">
        <p14:creationId xmlns:p14="http://schemas.microsoft.com/office/powerpoint/2010/main" val="39719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esktop-2\Mobile pic\salat\a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152400"/>
            <a:ext cx="1023064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48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991644" y="406400"/>
            <a:ext cx="4048956" cy="1199169"/>
          </a:xfrm>
          <a:prstGeom prst="round2Diag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932" y="1610504"/>
            <a:ext cx="9244068" cy="5704695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 </a:t>
            </a: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ইমামের সাথে মুক্তাদি একজন হলে, মুক্তাদি কোথায় দাঁড়াবেন?</a:t>
            </a:r>
            <a:endParaRPr lang="bn-BD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নৈকট্য লাভের শ্রেষ্ঠ মাধ্যম কোনটি?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 আদায় সম্পর্কে কুরআনের আয়াতটির অর্থ বল।</a:t>
            </a:r>
            <a:endParaRPr lang="bn-BD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 সালাতের কোন কাজে ভুল করলে মুক্তাদি কী বলে সংশোধন করে দিবে?</a:t>
            </a:r>
            <a:endParaRPr lang="bn-BD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077244" y="569262"/>
            <a:ext cx="5354746" cy="1112520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465050" y="1828799"/>
            <a:ext cx="9689393" cy="4624949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পাকের সন্তুষ্টি অর্জন ও অধিক সাওয়াবের আশায় মুমিন বান্দাদের জামাআতে সালাত আদায়ের গুরুত্ব পাঠ্যবইয়ের আলোকে বিশ্লেষণ কর।</a:t>
            </a:r>
          </a:p>
        </p:txBody>
      </p:sp>
    </p:spTree>
    <p:extLst>
      <p:ext uri="{BB962C8B-B14F-4D97-AF65-F5344CB8AC3E}">
        <p14:creationId xmlns:p14="http://schemas.microsoft.com/office/powerpoint/2010/main" val="32915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" y="76200"/>
            <a:ext cx="10208915" cy="715264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6118" y="4551680"/>
            <a:ext cx="9446589" cy="1579558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5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29432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65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152400"/>
            <a:ext cx="10135417" cy="701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2725352" y="152400"/>
            <a:ext cx="4876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পাঠ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7055" y="838200"/>
            <a:ext cx="4790239" cy="175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35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6342"/>
            <a:ext cx="101346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u="sng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1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জামায়াত এর সংজ্ঞা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জামায়াতে সালাত  আদায়ের গুরুত্ব বর্ণনা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ইমামের কর্তব্য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মুক্তাদির ইমামের পেছনে সালাত আদায়ের নিয়ম বর্ণনা করতে পারবে।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6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4\123074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0"/>
            <a:ext cx="1023064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044" y="5868650"/>
            <a:ext cx="10230644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</a:t>
            </a:r>
            <a:endParaRPr lang="ar-SA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9" b="3195"/>
          <a:stretch/>
        </p:blipFill>
        <p:spPr bwMode="auto">
          <a:xfrm>
            <a:off x="-69568" y="19929"/>
            <a:ext cx="10376412" cy="602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489" y="6248400"/>
            <a:ext cx="3071450" cy="646434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একত্রিত হওয়া</a:t>
            </a:r>
            <a:r>
              <a:rPr lang="bn-BD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7912" y="6248714"/>
            <a:ext cx="3071450" cy="579521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সমবেত হওয়া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3" idx="0"/>
            <a:endCxn id="4" idx="2"/>
          </p:cNvCxnSpPr>
          <p:nvPr/>
        </p:nvCxnSpPr>
        <p:spPr>
          <a:xfrm flipV="1">
            <a:off x="3380939" y="6538475"/>
            <a:ext cx="3256973" cy="3314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49044" y="5715000"/>
            <a:ext cx="0" cy="104892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73195" y="4904415"/>
            <a:ext cx="291630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</a:t>
            </a:r>
            <a:endParaRPr lang="ar-SA" sz="44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. Yunus Azad\Desktop\800px-Pahang_state_mos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27" y="162560"/>
            <a:ext cx="5792517" cy="66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d. Yunus Azad\Desktop\f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162560"/>
            <a:ext cx="4267200" cy="66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044" y="6553200"/>
            <a:ext cx="4267200" cy="779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নির্ধারিত সময়ে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126" y="6458917"/>
            <a:ext cx="5792517" cy="85628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নির্দিষ্ট জায়গায়</a:t>
            </a:r>
            <a:endParaRPr lang="en-US" sz="4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644" y="5943600"/>
            <a:ext cx="98298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সময়ে নির্দিষ্ট জায়গায় মুসলিম সম্প্রদায় ইমামের সঙ্গে  একত্রিত হয়ে সালাত আদায় করাকে জামাআতে সালাত আদায় বলে।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F:\Desktop-2\Mobile pic\salat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228601"/>
            <a:ext cx="9829800" cy="5562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7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450</Words>
  <Application>Microsoft Office PowerPoint</Application>
  <PresentationFormat>Custom</PresentationFormat>
  <Paragraphs>74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Windows User</cp:lastModifiedBy>
  <cp:revision>479</cp:revision>
  <dcterms:created xsi:type="dcterms:W3CDTF">2006-08-16T00:00:00Z</dcterms:created>
  <dcterms:modified xsi:type="dcterms:W3CDTF">2021-04-24T06:13:50Z</dcterms:modified>
</cp:coreProperties>
</file>