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38" r:id="rId2"/>
    <p:sldId id="439" r:id="rId3"/>
    <p:sldId id="440" r:id="rId4"/>
    <p:sldId id="441" r:id="rId5"/>
    <p:sldId id="450" r:id="rId6"/>
    <p:sldId id="442" r:id="rId7"/>
    <p:sldId id="331" r:id="rId8"/>
    <p:sldId id="436" r:id="rId9"/>
    <p:sldId id="437" r:id="rId10"/>
    <p:sldId id="361" r:id="rId11"/>
    <p:sldId id="451" r:id="rId12"/>
    <p:sldId id="452" r:id="rId13"/>
    <p:sldId id="443" r:id="rId14"/>
    <p:sldId id="445" r:id="rId15"/>
    <p:sldId id="279" r:id="rId16"/>
    <p:sldId id="453" r:id="rId17"/>
    <p:sldId id="44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0146" autoAdjust="0"/>
  </p:normalViewPr>
  <p:slideViewPr>
    <p:cSldViewPr>
      <p:cViewPr>
        <p:scale>
          <a:sx n="80" d="100"/>
          <a:sy n="80" d="100"/>
        </p:scale>
        <p:origin x="264" y="-4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182FE-2DAE-46E5-BD0B-66D376942936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2D3A6-FC9E-48FB-82B2-2773FDC98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C085-FC71-4EF4-807F-A749440BBBCF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731765" y="628697"/>
            <a:ext cx="10618240" cy="570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-87236" y="6335047"/>
            <a:ext cx="12374880" cy="6588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3916317" y="2344913"/>
            <a:ext cx="4367775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000" b="1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জন্য</a:t>
            </a:r>
          </a:p>
          <a:p>
            <a:pPr algn="just"/>
            <a:r>
              <a:rPr lang="bn-IN" sz="2000" b="1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F-5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করলে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না। এই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সময়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দ্বারা পাঠ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সাথে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তৈরি করে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1994601" y="6248400"/>
            <a:ext cx="31689801" cy="609600"/>
            <a:chOff x="-31994601" y="6248400"/>
            <a:chExt cx="31689801" cy="609600"/>
          </a:xfrm>
        </p:grpSpPr>
        <p:sp>
          <p:nvSpPr>
            <p:cNvPr id="4" name="TextBox 3"/>
            <p:cNvSpPr txBox="1"/>
            <p:nvPr/>
          </p:nvSpPr>
          <p:spPr>
            <a:xfrm>
              <a:off x="-31165800" y="6324600"/>
              <a:ext cx="3086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Md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Naim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Islam Trade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Instructor(General Mechanics),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Bharaduba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High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School,Bhaluka,Mymensingh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01795-273091,Email: mdnaimi033@gmail.com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94601" y="6248400"/>
              <a:ext cx="808366" cy="6096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2177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822026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1183037" y="1816971"/>
            <a:ext cx="1026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বৈদ্যুতিক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বা ভোল্টেজ একটি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বস্তুর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বৈদ্যুতিক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করে। যে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এক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যায় বা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তাকে বৈদ্যুতিক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বা ভোল্টেজ বলে।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বৈদ্যুতিক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ভোল্ট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(V0lt) এবং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V।</a:t>
            </a:r>
          </a:p>
        </p:txBody>
      </p:sp>
      <p:pic>
        <p:nvPicPr>
          <p:cNvPr id="92161" name="Picture 1" descr="C:\Users\Public\Pictures\Current and Voltage\imag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6440" y="3221618"/>
            <a:ext cx="4288640" cy="2573312"/>
          </a:xfrm>
          <a:prstGeom prst="rect">
            <a:avLst/>
          </a:prstGeom>
          <a:noFill/>
        </p:spPr>
      </p:pic>
      <p:sp>
        <p:nvSpPr>
          <p:cNvPr id="7" name="Down Arrow Callout 6"/>
          <p:cNvSpPr/>
          <p:nvPr/>
        </p:nvSpPr>
        <p:spPr>
          <a:xfrm>
            <a:off x="4258070" y="857862"/>
            <a:ext cx="3971529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বৈদ্যুতিক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ভোল্টজ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(Voltage):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822026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927752" y="2327075"/>
            <a:ext cx="102602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দিয়ে কারেন্ট প্রবাহিত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সময়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যে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বৈশিষ্টের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তা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হয়, তাকে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রেজিস্ট্যান্স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রেজিস্ট্যান্স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ওহম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(Ohm)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R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4258070" y="857862"/>
            <a:ext cx="3971529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রেজিস্ট্যান্স (Resistance):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85101"/>
            <a:ext cx="1828800" cy="1320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59" y="4429958"/>
            <a:ext cx="2725368" cy="1533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77" y="4611157"/>
            <a:ext cx="3238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729165" y="580138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Down Arrow Callout 6"/>
          <p:cNvSpPr/>
          <p:nvPr/>
        </p:nvSpPr>
        <p:spPr>
          <a:xfrm>
            <a:off x="4012595" y="838200"/>
            <a:ext cx="4276330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(Ohm Laws)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588289" y="2220632"/>
                <a:ext cx="6317711" cy="15131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নির্দিষ্ট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তাপমাত্রায়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পরিবাহীর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ভিতর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দিয়ে প্রবাহিত কারেন্ট তার দুই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প্রান্তের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পার্থক্যের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সমানুপাতিক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এবং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রোধের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ব্যাস্তানুপাতিক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𝑰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∝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89" y="2220632"/>
                <a:ext cx="6317711" cy="1513167"/>
              </a:xfrm>
              <a:prstGeom prst="rect">
                <a:avLst/>
              </a:prstGeom>
              <a:blipFill>
                <a:blip r:embed="rId4"/>
                <a:stretch>
                  <a:fillRect l="-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2672608" y="2463173"/>
            <a:ext cx="635345" cy="102808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43201" y="4022151"/>
            <a:ext cx="564752" cy="701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8289" y="3963991"/>
            <a:ext cx="6317711" cy="701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দুই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প্রবাহিত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কারেন্টের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রোধ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200400" y="4895247"/>
                <a:ext cx="7086600" cy="112405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কারেন্ট, ভোল্টেজ এবং রেজিস্ট্যান্স এর মধ্যে </a:t>
                </a:r>
                <a:r>
                  <a:rPr lang="en-US" sz="20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সম্পর্কঃ</a:t>
                </a:r>
                <a:endPara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𝑰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𝑽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𝑹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, 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𝑽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𝑰𝑹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R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𝑰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𝑹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895247"/>
                <a:ext cx="7086600" cy="112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3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6" name="Rectangle 25"/>
          <p:cNvSpPr/>
          <p:nvPr/>
        </p:nvSpPr>
        <p:spPr>
          <a:xfrm>
            <a:off x="824428" y="585269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4535851" y="1018028"/>
            <a:ext cx="3234621" cy="5991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 সতর্কতা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79017" y="1872668"/>
            <a:ext cx="6862012" cy="773943"/>
            <a:chOff x="1144659" y="2041876"/>
            <a:chExt cx="8747784" cy="854743"/>
          </a:xfrm>
        </p:grpSpPr>
        <p:sp>
          <p:nvSpPr>
            <p:cNvPr id="13" name="Rectangle 12"/>
            <p:cNvSpPr/>
            <p:nvPr/>
          </p:nvSpPr>
          <p:spPr>
            <a:xfrm>
              <a:off x="2144066" y="2178634"/>
              <a:ext cx="7748377" cy="58122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সর্বদা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সেফটি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পড়ে কাজ করতে হবে।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92" b="100000" l="0" r="100000">
                          <a14:foregroundMark x1="50450" y1="49780" x2="50450" y2="49780"/>
                          <a14:foregroundMark x1="51351" y1="74449" x2="51351" y2="744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659" y="2041876"/>
              <a:ext cx="835915" cy="85474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20056" y="2833611"/>
            <a:ext cx="7108298" cy="674420"/>
            <a:chOff x="1092112" y="2444603"/>
            <a:chExt cx="9073888" cy="899226"/>
          </a:xfrm>
        </p:grpSpPr>
        <p:sp>
          <p:nvSpPr>
            <p:cNvPr id="15" name="Rectangle 14"/>
            <p:cNvSpPr/>
            <p:nvPr/>
          </p:nvSpPr>
          <p:spPr>
            <a:xfrm>
              <a:off x="2105558" y="2471614"/>
              <a:ext cx="8060442" cy="85278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ইনসুলেশন</a:t>
              </a:r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যুক্ত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টুলস</a:t>
              </a:r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ব্যবহার করতে হবে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যেমন</a:t>
              </a:r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টেস্টার,প্লায়ার,স্ক্রু</a:t>
              </a:r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-ড্রাইভার ইত্যাদি।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92" b="100000" l="0" r="100000">
                          <a14:foregroundMark x1="50450" y1="49780" x2="50450" y2="49780"/>
                          <a14:foregroundMark x1="51351" y1="74449" x2="51351" y2="744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112" y="2444603"/>
              <a:ext cx="879419" cy="89922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278950" y="3568487"/>
            <a:ext cx="7140591" cy="704435"/>
            <a:chOff x="644571" y="3591298"/>
            <a:chExt cx="9520788" cy="939247"/>
          </a:xfrm>
        </p:grpSpPr>
        <p:sp>
          <p:nvSpPr>
            <p:cNvPr id="17" name="Rectangle 16"/>
            <p:cNvSpPr/>
            <p:nvPr/>
          </p:nvSpPr>
          <p:spPr>
            <a:xfrm>
              <a:off x="1782038" y="3790628"/>
              <a:ext cx="8383321" cy="62315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হাতে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রাবারের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হ্যান্ড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গ্লোভস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পড়ে কাজ করতে হবে।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92" b="100000" l="0" r="100000">
                          <a14:foregroundMark x1="50450" y1="49780" x2="50450" y2="49780"/>
                          <a14:foregroundMark x1="51351" y1="74449" x2="51351" y2="744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571" y="3591298"/>
              <a:ext cx="918559" cy="93924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377973" y="4399022"/>
            <a:ext cx="7050381" cy="719819"/>
            <a:chOff x="1168650" y="4653534"/>
            <a:chExt cx="8961906" cy="820148"/>
          </a:xfrm>
        </p:grpSpPr>
        <p:sp>
          <p:nvSpPr>
            <p:cNvPr id="22" name="Rectangle 21"/>
            <p:cNvSpPr/>
            <p:nvPr/>
          </p:nvSpPr>
          <p:spPr>
            <a:xfrm>
              <a:off x="2127174" y="4653534"/>
              <a:ext cx="8003382" cy="7150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লাইনে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বিদ্যুত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কি না তা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টেস্টার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বা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দিয়ে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চেক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করতে হবে।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92" b="100000" l="0" r="100000">
                          <a14:foregroundMark x1="50450" y1="49780" x2="50450" y2="49780"/>
                          <a14:foregroundMark x1="51351" y1="74449" x2="51351" y2="744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650" y="4653534"/>
              <a:ext cx="802082" cy="82014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377973" y="5106146"/>
            <a:ext cx="7050382" cy="778257"/>
            <a:chOff x="1220468" y="5485660"/>
            <a:chExt cx="8204797" cy="737897"/>
          </a:xfrm>
        </p:grpSpPr>
        <p:sp>
          <p:nvSpPr>
            <p:cNvPr id="24" name="Rectangle 23"/>
            <p:cNvSpPr/>
            <p:nvPr/>
          </p:nvSpPr>
          <p:spPr>
            <a:xfrm>
              <a:off x="2134011" y="5569458"/>
              <a:ext cx="7291254" cy="58122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সর্বদা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“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প্রথমে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নিরাপত্তা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তৎপর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কাজ”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কথাটি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মাথায়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রেখে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কাজ করতে হবে।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92" b="100000" l="0" r="100000">
                          <a14:foregroundMark x1="50450" y1="49780" x2="50450" y2="49780"/>
                          <a14:foregroundMark x1="51351" y1="74449" x2="51351" y2="744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468" y="5485660"/>
              <a:ext cx="721642" cy="73789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410443" y="775742"/>
            <a:ext cx="1254073" cy="1254073"/>
            <a:chOff x="1410443" y="775742"/>
            <a:chExt cx="1254073" cy="125407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443" y="775742"/>
              <a:ext cx="1254073" cy="12540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45079" y="1370101"/>
              <a:ext cx="1212966" cy="214441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41029" y="727127"/>
            <a:ext cx="1254073" cy="1254073"/>
            <a:chOff x="9241029" y="727127"/>
            <a:chExt cx="1254073" cy="12540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1029" y="727127"/>
              <a:ext cx="1254073" cy="125407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9261582" y="1295557"/>
              <a:ext cx="1212966" cy="214441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27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Rectangle 9"/>
          <p:cNvSpPr/>
          <p:nvPr/>
        </p:nvSpPr>
        <p:spPr>
          <a:xfrm>
            <a:off x="822026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5334000" y="1169530"/>
            <a:ext cx="2209800" cy="106333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2667000" y="4614709"/>
            <a:ext cx="1214540" cy="719291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9134" y="4614709"/>
            <a:ext cx="5101066" cy="719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রেজিস্ট্যান্স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6024" y="3607704"/>
            <a:ext cx="4592063" cy="6473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ভোল্টেজ কাকে বলে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3111515" y="3535775"/>
            <a:ext cx="1142567" cy="791219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2807" y="2564350"/>
            <a:ext cx="4025282" cy="683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কারেন্ট কাকে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3615327" y="2600697"/>
            <a:ext cx="1205543" cy="719291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77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TextBox 3"/>
          <p:cNvSpPr txBox="1"/>
          <p:nvPr/>
        </p:nvSpPr>
        <p:spPr>
          <a:xfrm>
            <a:off x="4572000" y="905645"/>
            <a:ext cx="29718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089262"/>
            <a:ext cx="723900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বিদ্যুত ব্যবহারে সতর্কতা সমূহ আলোচনা 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38400" y="990600"/>
            <a:ext cx="6849288" cy="4283834"/>
            <a:chOff x="2845829" y="1509293"/>
            <a:chExt cx="4506866" cy="2657896"/>
          </a:xfrm>
        </p:grpSpPr>
        <p:grpSp>
          <p:nvGrpSpPr>
            <p:cNvPr id="9" name="Group 8"/>
            <p:cNvGrpSpPr/>
            <p:nvPr/>
          </p:nvGrpSpPr>
          <p:grpSpPr>
            <a:xfrm>
              <a:off x="2845829" y="1509293"/>
              <a:ext cx="4506866" cy="2542334"/>
              <a:chOff x="643467" y="609600"/>
              <a:chExt cx="7924800" cy="5029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253067" y="1828800"/>
                <a:ext cx="6637867" cy="3505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1253067" y="5334000"/>
                <a:ext cx="6637867" cy="304800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643467" y="609600"/>
                <a:ext cx="7924800" cy="13716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503724" y="2664899"/>
              <a:ext cx="924486" cy="10015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কারেন্ট,ভোল্টেজ,রেজিস্ট্যান্স</a:t>
              </a:r>
              <a:r>
                <a: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এর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সংজ্ঞাসহ</a:t>
              </a:r>
              <a:r>
                <a: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লিখে</a:t>
              </a:r>
              <a:r>
                <a: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আনবে</a:t>
              </a:r>
              <a:r>
                <a: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1795" y="2703420"/>
              <a:ext cx="1078566" cy="11941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ওহমের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থেকে </a:t>
              </a:r>
            </a:p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ভোল্টেজ,কারেন্ট,রেজিস্ট্যান্সের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মাঝে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সম্পর্ক</a:t>
              </a:r>
              <a:r>
                <a:rPr lang="as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নির্নয়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করবে।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Cube 14"/>
            <p:cNvSpPr/>
            <p:nvPr/>
          </p:nvSpPr>
          <p:spPr>
            <a:xfrm>
              <a:off x="3153989" y="4013108"/>
              <a:ext cx="3774982" cy="154081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3"/>
            </a:p>
          </p:txBody>
        </p:sp>
      </p:grpSp>
    </p:spTree>
    <p:extLst>
      <p:ext uri="{BB962C8B-B14F-4D97-AF65-F5344CB8AC3E}">
        <p14:creationId xmlns:p14="http://schemas.microsoft.com/office/powerpoint/2010/main" val="3132002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5" name="Picture 2" descr="C:\Users\Public\Pictures\Sample Pictures\images-4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150" y="2077495"/>
            <a:ext cx="5642606" cy="34419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-76200" y="6234903"/>
            <a:ext cx="12268200" cy="62309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26488505" y="6324600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3744" y="1362076"/>
            <a:ext cx="2854548" cy="715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GB" sz="405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GB" sz="4050" dirty="0" err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5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57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8" name="Rectangle 7"/>
          <p:cNvSpPr/>
          <p:nvPr/>
        </p:nvSpPr>
        <p:spPr>
          <a:xfrm>
            <a:off x="814388" y="611765"/>
            <a:ext cx="10558463" cy="5743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1042377" y="3257124"/>
            <a:ext cx="10102483" cy="27391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prstTxWarp prst="textWave2">
              <a:avLst>
                <a:gd name="adj1" fmla="val 13935"/>
                <a:gd name="adj2" fmla="val 0"/>
              </a:avLst>
            </a:prstTxWarp>
            <a:spAutoFit/>
          </a:bodyPr>
          <a:lstStyle/>
          <a:p>
            <a:r>
              <a:rPr lang="en-GB" sz="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GB" sz="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সবাইকে স্বাগত</a:t>
            </a:r>
            <a:endParaRPr lang="en-US" sz="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45" y="666749"/>
            <a:ext cx="3074731" cy="31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6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Rectangle 3"/>
          <p:cNvSpPr/>
          <p:nvPr/>
        </p:nvSpPr>
        <p:spPr>
          <a:xfrm>
            <a:off x="822026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02" y="1875769"/>
            <a:ext cx="1885753" cy="1844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732662" y="3946992"/>
            <a:ext cx="53252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নাঈম ইসলাম</a:t>
            </a:r>
            <a:endParaRPr lang="en-US" sz="2400" b="1" dirty="0">
              <a:solidFill>
                <a:srgbClr val="094E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816769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IN" sz="24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ট্রেড 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জেনারেল মেকানিক্স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solidFill>
                <a:srgbClr val="094EA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97731">
              <a:tabLst>
                <a:tab pos="897731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ঃ ভরাডোবা উচ্চ বিদ্যালয়, ভালুকা,ময়মনসিংহ।</a:t>
            </a:r>
          </a:p>
          <a:p>
            <a:pPr algn="ctr" defTabSz="897731">
              <a:tabLst>
                <a:tab pos="897731" algn="l"/>
              </a:tabLst>
            </a:pP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01795-273091, E-mail: </a:t>
            </a:r>
            <a:r>
              <a:rPr lang="en-US" sz="2000" b="1" dirty="0">
                <a:solidFill>
                  <a:srgbClr val="094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mdnaimi033@gmail.com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084" y="1893856"/>
            <a:ext cx="1812188" cy="1861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2480496" y="1020751"/>
            <a:ext cx="2272825" cy="5191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50681" y="996680"/>
            <a:ext cx="2272825" cy="5191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74" y="1746780"/>
            <a:ext cx="1431796" cy="3686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5350" y="2055161"/>
            <a:ext cx="81492" cy="140132"/>
          </a:xfrm>
          <a:prstGeom prst="rect">
            <a:avLst/>
          </a:prstGeom>
          <a:solidFill>
            <a:srgbClr val="CA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b="1" dirty="0">
                <a:ln w="63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2F378D"/>
                </a:solidFill>
              </a:rPr>
              <a:t>১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211073"/>
            <a:ext cx="12420600" cy="64692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-25239504" y="6320135"/>
            <a:ext cx="2565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3946992"/>
            <a:ext cx="477389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ভোকেশনাল</a:t>
            </a:r>
          </a:p>
          <a:p>
            <a:pPr algn="ctr"/>
            <a:r>
              <a:rPr lang="en-US" sz="20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ট্রেডঃ জেনারেল মেকানিক্স</a:t>
            </a:r>
          </a:p>
          <a:p>
            <a:pPr algn="ctr"/>
            <a:r>
              <a:rPr lang="en-US" sz="20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জেনারেল মেকানিক্স-১</a:t>
            </a:r>
          </a:p>
          <a:p>
            <a:pPr algn="ctr"/>
            <a:r>
              <a:rPr lang="en-US" sz="20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</a:p>
          <a:p>
            <a:pPr algn="ctr"/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বেসি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ইলেকট্রিসিটি (</a:t>
            </a:r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Basic Electricity)</a:t>
            </a:r>
            <a:endParaRPr lang="en-US" sz="2000" b="1" dirty="0" smtClean="0">
              <a:solidFill>
                <a:srgbClr val="2F37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772A9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2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2026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896061" y="1378906"/>
            <a:ext cx="6472940" cy="5539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করো…..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062" y="4554331"/>
            <a:ext cx="6561797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স্ক্রু ড্রাইভার 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(Screw Driver)</a:t>
            </a:r>
          </a:p>
        </p:txBody>
      </p:sp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7" name="Picture 6" descr="Chil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342" y="1835417"/>
            <a:ext cx="3308566" cy="3019898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Up Arrow Callout 11"/>
          <p:cNvSpPr/>
          <p:nvPr/>
        </p:nvSpPr>
        <p:spPr>
          <a:xfrm>
            <a:off x="1954879" y="5015996"/>
            <a:ext cx="3815075" cy="654013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করাতটি কি দিয়ে চলছে 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6484672" y="4998023"/>
            <a:ext cx="3687905" cy="654013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ফ্যানটি কি দিয়ে ঘুরছে 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gfci_animat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013" y="1805811"/>
            <a:ext cx="3108719" cy="3079111"/>
          </a:xfrm>
          <a:prstGeom prst="rect">
            <a:avLst/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Down Arrow Callout 14"/>
          <p:cNvSpPr/>
          <p:nvPr/>
        </p:nvSpPr>
        <p:spPr>
          <a:xfrm>
            <a:off x="2875397" y="732498"/>
            <a:ext cx="6237919" cy="10461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দুটি লক্ষ্য কর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6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045174">
            <a:off x="7233583" y="2283800"/>
            <a:ext cx="601478" cy="227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 rot="20133191">
            <a:off x="8508595" y="2236428"/>
            <a:ext cx="127262" cy="2369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839" y="1292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" name="Rectangle 8"/>
          <p:cNvSpPr/>
          <p:nvPr/>
        </p:nvSpPr>
        <p:spPr>
          <a:xfrm>
            <a:off x="2823760" y="2631042"/>
            <a:ext cx="6400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বেসিক ইলেকট্রিসিটি (Basic Electricity)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264960" y="953606"/>
            <a:ext cx="7518401" cy="13716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" descr="C:\Users\Public\Pictures\Current and Voltage\images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5921" y="3841231"/>
            <a:ext cx="2676478" cy="2230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22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0" y="6366647"/>
            <a:ext cx="12192000" cy="4913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12305" y="6409333"/>
            <a:ext cx="3276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4179921" y="884523"/>
            <a:ext cx="3303020" cy="116843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8289" y="2571965"/>
            <a:ext cx="4486283" cy="701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কারেন্ট,ভোল্টেজ,রেজিস্ট্যান্স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11769" y="2530876"/>
            <a:ext cx="635345" cy="701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743201" y="3642336"/>
            <a:ext cx="564752" cy="701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3263" y="3603815"/>
            <a:ext cx="4796337" cy="701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6597" y="4556736"/>
            <a:ext cx="4840631" cy="701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বিদ্যুতের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780205" y="4595256"/>
            <a:ext cx="572595" cy="62316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59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822026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2074059" y="2066034"/>
            <a:ext cx="815340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দিয়ে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সুনিয়ন্ত্রিত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বাহের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কে কারেন্ট বলা হয়।</a:t>
            </a:r>
          </a:p>
          <a:p>
            <a:pPr algn="just"/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কারেন্ট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Ampere)। এবং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 ।</a:t>
            </a:r>
          </a:p>
          <a:p>
            <a:pPr algn="just"/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কারেন্ট কে দুই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ভাগ করা যায়।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---</a:t>
            </a:r>
          </a:p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	১। ডাইরেক্ট কারেন্ট (DC)</a:t>
            </a:r>
          </a:p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	২।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অল্টারনেটিং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কারেন্ট (AC)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4811720" y="956379"/>
            <a:ext cx="2678079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বৈদ্যুতিক কারেন্ট ---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824428" y="585269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4946742" y="5644751"/>
            <a:ext cx="2412840" cy="461665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ডাইরেক্ট কারেন্ট (DC)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3666" name="Picture 2" descr="C:\Users\Public\Pictures\Current and Voltage\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3134" y="2218602"/>
            <a:ext cx="4241076" cy="305196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41723" y="1607207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কারেন্ট সব সময় একই দিকে প্রবাহিত হয় এবং যার মান নিদ্দিষ্ট থাকে তাকে ডাইরেক্ট কারেন্ট বলে। যেমন – ব্যাটারীর কারেন্ট।</a:t>
            </a:r>
          </a:p>
        </p:txBody>
      </p:sp>
      <p:pic>
        <p:nvPicPr>
          <p:cNvPr id="113667" name="Picture 3" descr="C:\Users\Public\Pictures\Current and Voltage\3.jpeg"/>
          <p:cNvPicPr>
            <a:picLocks noChangeAspect="1" noChangeArrowheads="1"/>
          </p:cNvPicPr>
          <p:nvPr/>
        </p:nvPicPr>
        <p:blipFill>
          <a:blip r:embed="rId5"/>
          <a:srcRect r="57270"/>
          <a:stretch>
            <a:fillRect/>
          </a:stretch>
        </p:blipFill>
        <p:spPr bwMode="auto">
          <a:xfrm>
            <a:off x="2819400" y="2629145"/>
            <a:ext cx="2514600" cy="2601913"/>
          </a:xfrm>
          <a:prstGeom prst="rect">
            <a:avLst/>
          </a:prstGeom>
          <a:noFill/>
        </p:spPr>
      </p:pic>
      <p:sp>
        <p:nvSpPr>
          <p:cNvPr id="10" name="Down Arrow Callout 9"/>
          <p:cNvSpPr/>
          <p:nvPr/>
        </p:nvSpPr>
        <p:spPr>
          <a:xfrm>
            <a:off x="4596622" y="852416"/>
            <a:ext cx="3113080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ডাইরেক্ট কারেন্টঃ(DC)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822025" y="585269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4440939" y="5607075"/>
            <a:ext cx="277672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অল্টারনেটিং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কারেন্ট (AC)</a:t>
            </a:r>
            <a:endParaRPr lang="en-US" sz="2400" dirty="0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2339277"/>
            <a:ext cx="5105400" cy="299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45459" y="1544916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কারেন্ট প্রবাহিত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সময় নিদ্দিষ্ট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নিয়মমত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করে এবং যার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মান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মুহুর্তে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তাকে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অল্টারনেটিং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কারেন্ট বলে।</a:t>
            </a:r>
            <a:endParaRPr lang="en-US" sz="2400" dirty="0"/>
          </a:p>
        </p:txBody>
      </p:sp>
      <p:pic>
        <p:nvPicPr>
          <p:cNvPr id="114692" name="Picture 4" descr="C:\Users\Public\Pictures\Current and Voltage\3.jpeg"/>
          <p:cNvPicPr>
            <a:picLocks noChangeAspect="1" noChangeArrowheads="1"/>
          </p:cNvPicPr>
          <p:nvPr/>
        </p:nvPicPr>
        <p:blipFill rotWithShape="1">
          <a:blip r:embed="rId5"/>
          <a:srcRect l="45104" t="9677"/>
          <a:stretch/>
        </p:blipFill>
        <p:spPr bwMode="auto">
          <a:xfrm>
            <a:off x="1973496" y="3042423"/>
            <a:ext cx="2932933" cy="2133600"/>
          </a:xfrm>
          <a:prstGeom prst="rect">
            <a:avLst/>
          </a:prstGeom>
          <a:noFill/>
        </p:spPr>
      </p:pic>
      <p:sp>
        <p:nvSpPr>
          <p:cNvPr id="9" name="Down Arrow Callout 8"/>
          <p:cNvSpPr/>
          <p:nvPr/>
        </p:nvSpPr>
        <p:spPr>
          <a:xfrm>
            <a:off x="4596622" y="852416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অল্টারনেটিং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কারেন্ট (AC):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695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Choice</dc:creator>
  <cp:lastModifiedBy>naim</cp:lastModifiedBy>
  <cp:revision>542</cp:revision>
  <dcterms:created xsi:type="dcterms:W3CDTF">2015-05-02T09:14:10Z</dcterms:created>
  <dcterms:modified xsi:type="dcterms:W3CDTF">2021-04-24T10:53:04Z</dcterms:modified>
</cp:coreProperties>
</file>