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72" r:id="rId1"/>
  </p:sldMasterIdLst>
  <p:notesMasterIdLst>
    <p:notesMasterId r:id="rId33"/>
  </p:notesMasterIdLst>
  <p:sldIdLst>
    <p:sldId id="411" r:id="rId2"/>
    <p:sldId id="413" r:id="rId3"/>
    <p:sldId id="412" r:id="rId4"/>
    <p:sldId id="436" r:id="rId5"/>
    <p:sldId id="438" r:id="rId6"/>
    <p:sldId id="437" r:id="rId7"/>
    <p:sldId id="433" r:id="rId8"/>
    <p:sldId id="420" r:id="rId9"/>
    <p:sldId id="415" r:id="rId10"/>
    <p:sldId id="439" r:id="rId11"/>
    <p:sldId id="431" r:id="rId12"/>
    <p:sldId id="419" r:id="rId13"/>
    <p:sldId id="427" r:id="rId14"/>
    <p:sldId id="441" r:id="rId15"/>
    <p:sldId id="432" r:id="rId16"/>
    <p:sldId id="421" r:id="rId17"/>
    <p:sldId id="442" r:id="rId18"/>
    <p:sldId id="425" r:id="rId19"/>
    <p:sldId id="429" r:id="rId20"/>
    <p:sldId id="422" r:id="rId21"/>
    <p:sldId id="451" r:id="rId22"/>
    <p:sldId id="430" r:id="rId23"/>
    <p:sldId id="443" r:id="rId24"/>
    <p:sldId id="426" r:id="rId25"/>
    <p:sldId id="444" r:id="rId26"/>
    <p:sldId id="417" r:id="rId27"/>
    <p:sldId id="428" r:id="rId28"/>
    <p:sldId id="435" r:id="rId29"/>
    <p:sldId id="414" r:id="rId30"/>
    <p:sldId id="416" r:id="rId31"/>
    <p:sldId id="4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432919"/>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593" autoAdjust="0"/>
  </p:normalViewPr>
  <p:slideViewPr>
    <p:cSldViewPr snapToGrid="0">
      <p:cViewPr varScale="1">
        <p:scale>
          <a:sx n="55" d="100"/>
          <a:sy n="55" d="100"/>
        </p:scale>
        <p:origin x="614"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87CC4-1B29-4238-BB53-80AC40E425C8}" type="doc">
      <dgm:prSet loTypeId="urn:microsoft.com/office/officeart/2008/layout/PictureAccentList" loCatId="picture" qsTypeId="urn:microsoft.com/office/officeart/2005/8/quickstyle/simple1" qsCatId="simple" csTypeId="urn:microsoft.com/office/officeart/2005/8/colors/accent1_1" csCatId="accent1" phldr="1"/>
      <dgm:spPr/>
      <dgm:t>
        <a:bodyPr/>
        <a:lstStyle/>
        <a:p>
          <a:endParaRPr lang="en-US"/>
        </a:p>
      </dgm:t>
    </dgm:pt>
    <dgm:pt modelId="{FF9B79CD-2231-47BC-B648-2716D2C7A3F1}">
      <dgm:prSet phldrT="[Text]"/>
      <dgm:spPr/>
      <dgm:t>
        <a:bodyPr/>
        <a:lstStyle/>
        <a:p>
          <a:r>
            <a:rPr lang="en-US" b="1" i="1"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b="1" i="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শেষে</a:t>
          </a:r>
          <a:r>
            <a:rPr lang="en-US" b="1" i="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শিক্ষার্থীরা</a:t>
          </a:r>
          <a:r>
            <a:rPr lang="en-US" b="1" i="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dirty="0"/>
        </a:p>
      </dgm:t>
    </dgm:pt>
    <dgm:pt modelId="{12C8141A-DD30-463D-9295-E79D500C58F1}" type="parTrans" cxnId="{FDDB952E-39D5-492E-A055-2ADFF9F85ED8}">
      <dgm:prSet/>
      <dgm:spPr/>
      <dgm:t>
        <a:bodyPr/>
        <a:lstStyle/>
        <a:p>
          <a:endParaRPr lang="en-US"/>
        </a:p>
      </dgm:t>
    </dgm:pt>
    <dgm:pt modelId="{450B6CE9-0251-4597-A6B4-56ADB1A18827}" type="sibTrans" cxnId="{FDDB952E-39D5-492E-A055-2ADFF9F85ED8}">
      <dgm:prSet/>
      <dgm:spPr/>
      <dgm:t>
        <a:bodyPr/>
        <a:lstStyle/>
        <a:p>
          <a:endParaRPr lang="en-US"/>
        </a:p>
      </dgm:t>
    </dgm:pt>
    <dgm:pt modelId="{BFAEF73F-0834-4DD0-A9E0-1A092E7C0402}">
      <dgm:prSet phldrT="[Text]"/>
      <dgm:spPr/>
      <dgm:t>
        <a:bodyPr/>
        <a:lstStyle/>
        <a:p>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মক্কা</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বিজয়ের</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কারণ</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পটভূমি</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ব্যাখ্যা</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dirty="0"/>
        </a:p>
      </dgm:t>
    </dgm:pt>
    <dgm:pt modelId="{E562CD4F-42E7-4D72-AED2-AD11B8BEBC03}" type="parTrans" cxnId="{E9353374-C17B-4A62-A222-A159D8EC59A7}">
      <dgm:prSet/>
      <dgm:spPr/>
      <dgm:t>
        <a:bodyPr/>
        <a:lstStyle/>
        <a:p>
          <a:endParaRPr lang="en-US"/>
        </a:p>
      </dgm:t>
    </dgm:pt>
    <dgm:pt modelId="{1034EEA4-EAD9-4B65-897E-E0D01E615AE8}" type="sibTrans" cxnId="{E9353374-C17B-4A62-A222-A159D8EC59A7}">
      <dgm:prSet/>
      <dgm:spPr/>
      <dgm:t>
        <a:bodyPr/>
        <a:lstStyle/>
        <a:p>
          <a:endParaRPr lang="en-US"/>
        </a:p>
      </dgm:t>
    </dgm:pt>
    <dgm:pt modelId="{EFA7FBF4-16F7-489A-ACE7-B961B2CE8C92}">
      <dgm:prSet phldrT="[Text]"/>
      <dgm:spPr/>
      <dgm:t>
        <a:bodyPr/>
        <a:lstStyle/>
        <a:p>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মক্কা</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বিজয়ের</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গুরুত্ব</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তাৎপর্য</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বিশ্লেষণ</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i="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dirty="0"/>
        </a:p>
      </dgm:t>
    </dgm:pt>
    <dgm:pt modelId="{93DD0E9D-05A3-4DD0-BFB7-0CDB63E8946C}" type="parTrans" cxnId="{8069B5AF-986D-475D-85FE-C25D0EC75C34}">
      <dgm:prSet/>
      <dgm:spPr/>
      <dgm:t>
        <a:bodyPr/>
        <a:lstStyle/>
        <a:p>
          <a:endParaRPr lang="en-US"/>
        </a:p>
      </dgm:t>
    </dgm:pt>
    <dgm:pt modelId="{3847B11E-4BFF-4000-A198-EB5D28E9FFF7}" type="sibTrans" cxnId="{8069B5AF-986D-475D-85FE-C25D0EC75C34}">
      <dgm:prSet/>
      <dgm:spPr/>
      <dgm:t>
        <a:bodyPr/>
        <a:lstStyle/>
        <a:p>
          <a:endParaRPr lang="en-US"/>
        </a:p>
      </dgm:t>
    </dgm:pt>
    <dgm:pt modelId="{FABCC20E-F441-4E16-AE64-2783D0F8D9AC}" type="pres">
      <dgm:prSet presAssocID="{36387CC4-1B29-4238-BB53-80AC40E425C8}" presName="layout" presStyleCnt="0">
        <dgm:presLayoutVars>
          <dgm:chMax/>
          <dgm:chPref/>
          <dgm:dir/>
          <dgm:animOne val="branch"/>
          <dgm:animLvl val="lvl"/>
          <dgm:resizeHandles/>
        </dgm:presLayoutVars>
      </dgm:prSet>
      <dgm:spPr/>
      <dgm:t>
        <a:bodyPr/>
        <a:lstStyle/>
        <a:p>
          <a:endParaRPr lang="en-US"/>
        </a:p>
      </dgm:t>
    </dgm:pt>
    <dgm:pt modelId="{52930D4C-EFE8-4735-8578-381B22FDF4F0}" type="pres">
      <dgm:prSet presAssocID="{FF9B79CD-2231-47BC-B648-2716D2C7A3F1}" presName="root" presStyleCnt="0">
        <dgm:presLayoutVars>
          <dgm:chMax/>
          <dgm:chPref val="4"/>
        </dgm:presLayoutVars>
      </dgm:prSet>
      <dgm:spPr/>
    </dgm:pt>
    <dgm:pt modelId="{1057F571-80CC-49DE-8A53-49BA59E25CF4}" type="pres">
      <dgm:prSet presAssocID="{FF9B79CD-2231-47BC-B648-2716D2C7A3F1}" presName="rootComposite" presStyleCnt="0">
        <dgm:presLayoutVars/>
      </dgm:prSet>
      <dgm:spPr/>
    </dgm:pt>
    <dgm:pt modelId="{74EFFD3A-BC97-4B80-B8A4-71FD1E006A9A}" type="pres">
      <dgm:prSet presAssocID="{FF9B79CD-2231-47BC-B648-2716D2C7A3F1}" presName="rootText" presStyleLbl="node0" presStyleIdx="0" presStyleCnt="1">
        <dgm:presLayoutVars>
          <dgm:chMax/>
          <dgm:chPref val="4"/>
        </dgm:presLayoutVars>
      </dgm:prSet>
      <dgm:spPr/>
      <dgm:t>
        <a:bodyPr/>
        <a:lstStyle/>
        <a:p>
          <a:endParaRPr lang="en-US"/>
        </a:p>
      </dgm:t>
    </dgm:pt>
    <dgm:pt modelId="{712316FF-F196-4749-8919-9B97074AD54D}" type="pres">
      <dgm:prSet presAssocID="{FF9B79CD-2231-47BC-B648-2716D2C7A3F1}" presName="childShape" presStyleCnt="0">
        <dgm:presLayoutVars>
          <dgm:chMax val="0"/>
          <dgm:chPref val="0"/>
        </dgm:presLayoutVars>
      </dgm:prSet>
      <dgm:spPr/>
    </dgm:pt>
    <dgm:pt modelId="{5C295066-E754-420A-BE21-E161238CA7D7}" type="pres">
      <dgm:prSet presAssocID="{BFAEF73F-0834-4DD0-A9E0-1A092E7C0402}" presName="childComposite" presStyleCnt="0">
        <dgm:presLayoutVars>
          <dgm:chMax val="0"/>
          <dgm:chPref val="0"/>
        </dgm:presLayoutVars>
      </dgm:prSet>
      <dgm:spPr/>
    </dgm:pt>
    <dgm:pt modelId="{F3030FD1-35B0-4E42-B901-371315A58863}" type="pres">
      <dgm:prSet presAssocID="{BFAEF73F-0834-4DD0-A9E0-1A092E7C0402}"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78796081-85BB-4E3F-B3A9-24A50232A985}" type="pres">
      <dgm:prSet presAssocID="{BFAEF73F-0834-4DD0-A9E0-1A092E7C0402}" presName="childText" presStyleLbl="lnNode1" presStyleIdx="0" presStyleCnt="2">
        <dgm:presLayoutVars>
          <dgm:chMax val="0"/>
          <dgm:chPref val="0"/>
          <dgm:bulletEnabled val="1"/>
        </dgm:presLayoutVars>
      </dgm:prSet>
      <dgm:spPr/>
      <dgm:t>
        <a:bodyPr/>
        <a:lstStyle/>
        <a:p>
          <a:endParaRPr lang="en-US"/>
        </a:p>
      </dgm:t>
    </dgm:pt>
    <dgm:pt modelId="{27C7056E-8436-4FFF-94DC-B6B87F60BC2C}" type="pres">
      <dgm:prSet presAssocID="{EFA7FBF4-16F7-489A-ACE7-B961B2CE8C92}" presName="childComposite" presStyleCnt="0">
        <dgm:presLayoutVars>
          <dgm:chMax val="0"/>
          <dgm:chPref val="0"/>
        </dgm:presLayoutVars>
      </dgm:prSet>
      <dgm:spPr/>
    </dgm:pt>
    <dgm:pt modelId="{EC23A341-278E-4F8F-AC55-8E9F7E7ACD60}" type="pres">
      <dgm:prSet presAssocID="{EFA7FBF4-16F7-489A-ACE7-B961B2CE8C92}"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89F25510-3089-4FBB-8F0F-4C4DC1DDF5C0}" type="pres">
      <dgm:prSet presAssocID="{EFA7FBF4-16F7-489A-ACE7-B961B2CE8C92}" presName="childText" presStyleLbl="lnNode1" presStyleIdx="1" presStyleCnt="2">
        <dgm:presLayoutVars>
          <dgm:chMax val="0"/>
          <dgm:chPref val="0"/>
          <dgm:bulletEnabled val="1"/>
        </dgm:presLayoutVars>
      </dgm:prSet>
      <dgm:spPr/>
      <dgm:t>
        <a:bodyPr/>
        <a:lstStyle/>
        <a:p>
          <a:endParaRPr lang="en-US"/>
        </a:p>
      </dgm:t>
    </dgm:pt>
  </dgm:ptLst>
  <dgm:cxnLst>
    <dgm:cxn modelId="{510B1BCB-FD00-4E2B-A4A3-5436B9F91E23}" type="presOf" srcId="{EFA7FBF4-16F7-489A-ACE7-B961B2CE8C92}" destId="{89F25510-3089-4FBB-8F0F-4C4DC1DDF5C0}" srcOrd="0" destOrd="0" presId="urn:microsoft.com/office/officeart/2008/layout/PictureAccentList"/>
    <dgm:cxn modelId="{FDDB952E-39D5-492E-A055-2ADFF9F85ED8}" srcId="{36387CC4-1B29-4238-BB53-80AC40E425C8}" destId="{FF9B79CD-2231-47BC-B648-2716D2C7A3F1}" srcOrd="0" destOrd="0" parTransId="{12C8141A-DD30-463D-9295-E79D500C58F1}" sibTransId="{450B6CE9-0251-4597-A6B4-56ADB1A18827}"/>
    <dgm:cxn modelId="{783079AC-E143-4D21-9B7C-5000C3963F40}" type="presOf" srcId="{36387CC4-1B29-4238-BB53-80AC40E425C8}" destId="{FABCC20E-F441-4E16-AE64-2783D0F8D9AC}" srcOrd="0" destOrd="0" presId="urn:microsoft.com/office/officeart/2008/layout/PictureAccentList"/>
    <dgm:cxn modelId="{8069B5AF-986D-475D-85FE-C25D0EC75C34}" srcId="{FF9B79CD-2231-47BC-B648-2716D2C7A3F1}" destId="{EFA7FBF4-16F7-489A-ACE7-B961B2CE8C92}" srcOrd="1" destOrd="0" parTransId="{93DD0E9D-05A3-4DD0-BFB7-0CDB63E8946C}" sibTransId="{3847B11E-4BFF-4000-A198-EB5D28E9FFF7}"/>
    <dgm:cxn modelId="{FF70D0E6-A584-4BBC-9C98-6AA90337054F}" type="presOf" srcId="{BFAEF73F-0834-4DD0-A9E0-1A092E7C0402}" destId="{78796081-85BB-4E3F-B3A9-24A50232A985}" srcOrd="0" destOrd="0" presId="urn:microsoft.com/office/officeart/2008/layout/PictureAccentList"/>
    <dgm:cxn modelId="{857BC7EB-121C-4C37-9ABD-97117E57350B}" type="presOf" srcId="{FF9B79CD-2231-47BC-B648-2716D2C7A3F1}" destId="{74EFFD3A-BC97-4B80-B8A4-71FD1E006A9A}" srcOrd="0" destOrd="0" presId="urn:microsoft.com/office/officeart/2008/layout/PictureAccentList"/>
    <dgm:cxn modelId="{E9353374-C17B-4A62-A222-A159D8EC59A7}" srcId="{FF9B79CD-2231-47BC-B648-2716D2C7A3F1}" destId="{BFAEF73F-0834-4DD0-A9E0-1A092E7C0402}" srcOrd="0" destOrd="0" parTransId="{E562CD4F-42E7-4D72-AED2-AD11B8BEBC03}" sibTransId="{1034EEA4-EAD9-4B65-897E-E0D01E615AE8}"/>
    <dgm:cxn modelId="{0BC6010A-B81B-4F90-B388-385A7CBC5BA0}" type="presParOf" srcId="{FABCC20E-F441-4E16-AE64-2783D0F8D9AC}" destId="{52930D4C-EFE8-4735-8578-381B22FDF4F0}" srcOrd="0" destOrd="0" presId="urn:microsoft.com/office/officeart/2008/layout/PictureAccentList"/>
    <dgm:cxn modelId="{C666E269-8BDB-42D6-9D21-974B8F738E03}" type="presParOf" srcId="{52930D4C-EFE8-4735-8578-381B22FDF4F0}" destId="{1057F571-80CC-49DE-8A53-49BA59E25CF4}" srcOrd="0" destOrd="0" presId="urn:microsoft.com/office/officeart/2008/layout/PictureAccentList"/>
    <dgm:cxn modelId="{06730B71-8F20-454B-B496-999A03CE384F}" type="presParOf" srcId="{1057F571-80CC-49DE-8A53-49BA59E25CF4}" destId="{74EFFD3A-BC97-4B80-B8A4-71FD1E006A9A}" srcOrd="0" destOrd="0" presId="urn:microsoft.com/office/officeart/2008/layout/PictureAccentList"/>
    <dgm:cxn modelId="{6DFE82B4-BAB8-41E5-BA7A-335B6388C758}" type="presParOf" srcId="{52930D4C-EFE8-4735-8578-381B22FDF4F0}" destId="{712316FF-F196-4749-8919-9B97074AD54D}" srcOrd="1" destOrd="0" presId="urn:microsoft.com/office/officeart/2008/layout/PictureAccentList"/>
    <dgm:cxn modelId="{B38659EC-5EE1-4E76-8A66-0243D9D725DB}" type="presParOf" srcId="{712316FF-F196-4749-8919-9B97074AD54D}" destId="{5C295066-E754-420A-BE21-E161238CA7D7}" srcOrd="0" destOrd="0" presId="urn:microsoft.com/office/officeart/2008/layout/PictureAccentList"/>
    <dgm:cxn modelId="{A37B6B7A-AE67-48D0-B1BE-3C035165935E}" type="presParOf" srcId="{5C295066-E754-420A-BE21-E161238CA7D7}" destId="{F3030FD1-35B0-4E42-B901-371315A58863}" srcOrd="0" destOrd="0" presId="urn:microsoft.com/office/officeart/2008/layout/PictureAccentList"/>
    <dgm:cxn modelId="{41799C47-34F1-40D3-9F92-F89C33F37451}" type="presParOf" srcId="{5C295066-E754-420A-BE21-E161238CA7D7}" destId="{78796081-85BB-4E3F-B3A9-24A50232A985}" srcOrd="1" destOrd="0" presId="urn:microsoft.com/office/officeart/2008/layout/PictureAccentList"/>
    <dgm:cxn modelId="{EAC6DFB7-65B6-496D-8E69-5B3E78A0CE30}" type="presParOf" srcId="{712316FF-F196-4749-8919-9B97074AD54D}" destId="{27C7056E-8436-4FFF-94DC-B6B87F60BC2C}" srcOrd="1" destOrd="0" presId="urn:microsoft.com/office/officeart/2008/layout/PictureAccentList"/>
    <dgm:cxn modelId="{88858697-B608-40DE-9BD5-0C9E870D0898}" type="presParOf" srcId="{27C7056E-8436-4FFF-94DC-B6B87F60BC2C}" destId="{EC23A341-278E-4F8F-AC55-8E9F7E7ACD60}" srcOrd="0" destOrd="0" presId="urn:microsoft.com/office/officeart/2008/layout/PictureAccentList"/>
    <dgm:cxn modelId="{4377E315-977B-4E68-A02B-7EC134E05DD7}" type="presParOf" srcId="{27C7056E-8436-4FFF-94DC-B6B87F60BC2C}" destId="{89F25510-3089-4FBB-8F0F-4C4DC1DDF5C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3FCE5-DEAB-4814-A7CC-00B0EF7A2B95}"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59CEDE81-27EF-45DC-9CD6-8D22814C4B1D}">
      <dgm:prSet phldrT="[Text]" custT="1"/>
      <dgm:spPr/>
      <dgm:t>
        <a:bodyPr/>
        <a:lstStyle/>
        <a:p>
          <a:r>
            <a:rPr lang="en-US" sz="3200" b="1" dirty="0" err="1" smtClean="0">
              <a:latin typeface="NikoshBAN" panose="02000000000000000000" pitchFamily="2" charset="0"/>
              <a:cs typeface="NikoshBAN" panose="02000000000000000000" pitchFamily="2" charset="0"/>
            </a:rPr>
            <a:t>রক্তপাতহীন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মহাবিজয়</a:t>
          </a:r>
          <a:endParaRPr lang="en-US" sz="3200" b="1" dirty="0"/>
        </a:p>
      </dgm:t>
    </dgm:pt>
    <dgm:pt modelId="{6AC3CBB0-8831-4045-A2B9-5EF4BED89650}" type="parTrans" cxnId="{ABD20950-63DF-4FD3-8848-993A72BC012C}">
      <dgm:prSet/>
      <dgm:spPr/>
      <dgm:t>
        <a:bodyPr/>
        <a:lstStyle/>
        <a:p>
          <a:endParaRPr lang="en-US"/>
        </a:p>
      </dgm:t>
    </dgm:pt>
    <dgm:pt modelId="{0C357DE1-5D17-41E9-80C7-B2861EE4EC26}" type="sibTrans" cxnId="{ABD20950-63DF-4FD3-8848-993A72BC012C}">
      <dgm:prSet/>
      <dgm:spPr/>
      <dgm:t>
        <a:bodyPr/>
        <a:lstStyle/>
        <a:p>
          <a:endParaRPr lang="en-US"/>
        </a:p>
      </dgm:t>
    </dgm:pt>
    <dgm:pt modelId="{065BFC8F-C19C-4036-849F-94784C2A0BED}">
      <dgm:prSet phldrT="[Text]" custT="1"/>
      <dgm:spPr/>
      <dgm:t>
        <a:bodyPr/>
        <a:lstStyle/>
        <a:p>
          <a:r>
            <a:rPr lang="en-US" sz="3200" b="1" dirty="0" err="1" smtClean="0">
              <a:latin typeface="NikoshBAN" panose="02000000000000000000" pitchFamily="2" charset="0"/>
              <a:cs typeface="NikoshBAN" panose="02000000000000000000" pitchFamily="2" charset="0"/>
            </a:rPr>
            <a:t>উদারতা</a:t>
          </a:r>
          <a:r>
            <a:rPr lang="en-US" sz="3200" b="1" dirty="0" smtClean="0">
              <a:latin typeface="NikoshBAN" panose="02000000000000000000" pitchFamily="2" charset="0"/>
              <a:cs typeface="NikoshBAN" panose="02000000000000000000" pitchFamily="2" charset="0"/>
            </a:rPr>
            <a:t> ও </a:t>
          </a:r>
          <a:r>
            <a:rPr lang="en-US" sz="3200" b="1" dirty="0" err="1" smtClean="0">
              <a:latin typeface="NikoshBAN" panose="02000000000000000000" pitchFamily="2" charset="0"/>
              <a:cs typeface="NikoshBAN" panose="02000000000000000000" pitchFamily="2" charset="0"/>
            </a:rPr>
            <a:t>মহানুভবতার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বিজয়</a:t>
          </a:r>
          <a:endParaRPr lang="en-US" sz="3200" b="1" dirty="0"/>
        </a:p>
      </dgm:t>
    </dgm:pt>
    <dgm:pt modelId="{C70FC6FC-8507-4DE1-8E9B-EC19F175889A}" type="parTrans" cxnId="{9CAF3794-52F5-4C19-BDDF-06436B69C586}">
      <dgm:prSet/>
      <dgm:spPr/>
      <dgm:t>
        <a:bodyPr/>
        <a:lstStyle/>
        <a:p>
          <a:endParaRPr lang="en-US"/>
        </a:p>
      </dgm:t>
    </dgm:pt>
    <dgm:pt modelId="{7975EE5D-9A36-472E-AE1F-A9BB38F9BE14}" type="sibTrans" cxnId="{9CAF3794-52F5-4C19-BDDF-06436B69C586}">
      <dgm:prSet/>
      <dgm:spPr/>
      <dgm:t>
        <a:bodyPr/>
        <a:lstStyle/>
        <a:p>
          <a:endParaRPr lang="en-US"/>
        </a:p>
      </dgm:t>
    </dgm:pt>
    <dgm:pt modelId="{8EC8D2DF-383A-48C4-95D8-FC71FCC0D59F}">
      <dgm:prSet phldrT="[Text]" custT="1"/>
      <dgm:spPr/>
      <dgm:t>
        <a:bodyPr/>
        <a:lstStyle/>
        <a:p>
          <a:r>
            <a:rPr lang="en-US" sz="3200" b="1" dirty="0" err="1" smtClean="0">
              <a:latin typeface="NikoshBAN" panose="02000000000000000000" pitchFamily="2" charset="0"/>
              <a:cs typeface="NikoshBAN" panose="02000000000000000000" pitchFamily="2" charset="0"/>
            </a:rPr>
            <a:t>মিথ্যার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উপর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সত্যের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বিজয়</a:t>
          </a:r>
          <a:endParaRPr lang="en-US" sz="3200" b="1" dirty="0"/>
        </a:p>
      </dgm:t>
    </dgm:pt>
    <dgm:pt modelId="{61175440-B53F-4C95-8812-4A7AEA3F6D36}" type="parTrans" cxnId="{BA3A8B4F-82A6-44FD-A8B4-360F8258F66A}">
      <dgm:prSet/>
      <dgm:spPr/>
      <dgm:t>
        <a:bodyPr/>
        <a:lstStyle/>
        <a:p>
          <a:endParaRPr lang="en-US"/>
        </a:p>
      </dgm:t>
    </dgm:pt>
    <dgm:pt modelId="{6C0CBE9A-6D46-4A55-9CBB-76BF1BE1C7CE}" type="sibTrans" cxnId="{BA3A8B4F-82A6-44FD-A8B4-360F8258F66A}">
      <dgm:prSet/>
      <dgm:spPr/>
      <dgm:t>
        <a:bodyPr/>
        <a:lstStyle/>
        <a:p>
          <a:endParaRPr lang="en-US"/>
        </a:p>
      </dgm:t>
    </dgm:pt>
    <dgm:pt modelId="{EFEBF54E-0839-400C-AF4A-AB77D8F0C94F}">
      <dgm:prSet phldrT="[Text]" custT="1"/>
      <dgm:spPr/>
      <dgm:t>
        <a:bodyPr/>
        <a:lstStyle/>
        <a:p>
          <a:r>
            <a:rPr lang="en-US" sz="3200" b="1" dirty="0" err="1" smtClean="0">
              <a:latin typeface="NikoshBAN" panose="02000000000000000000" pitchFamily="2" charset="0"/>
              <a:cs typeface="NikoshBAN" panose="02000000000000000000" pitchFamily="2" charset="0"/>
            </a:rPr>
            <a:t>পৌত্তলিকতার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অবসান</a:t>
          </a:r>
          <a:r>
            <a:rPr lang="en-US" sz="3200" b="1" dirty="0" smtClean="0">
              <a:latin typeface="NikoshBAN" panose="02000000000000000000" pitchFamily="2" charset="0"/>
              <a:cs typeface="NikoshBAN" panose="02000000000000000000" pitchFamily="2" charset="0"/>
            </a:rPr>
            <a:t> ও </a:t>
          </a:r>
          <a:r>
            <a:rPr lang="en-US" sz="3200" b="1" dirty="0" err="1" smtClean="0">
              <a:latin typeface="NikoshBAN" panose="02000000000000000000" pitchFamily="2" charset="0"/>
              <a:cs typeface="NikoshBAN" panose="02000000000000000000" pitchFamily="2" charset="0"/>
            </a:rPr>
            <a:t>একত্ববাদ</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প্রতিষ্ঠা</a:t>
          </a:r>
          <a:endParaRPr lang="en-US" sz="3200" b="1" dirty="0"/>
        </a:p>
      </dgm:t>
    </dgm:pt>
    <dgm:pt modelId="{B801F8F5-4DC6-42F5-96D3-37BC19C35179}" type="parTrans" cxnId="{270D41A0-4CEF-4BC3-ADC0-DEEC64C29A2B}">
      <dgm:prSet/>
      <dgm:spPr/>
      <dgm:t>
        <a:bodyPr/>
        <a:lstStyle/>
        <a:p>
          <a:endParaRPr lang="en-US"/>
        </a:p>
      </dgm:t>
    </dgm:pt>
    <dgm:pt modelId="{A37EFEBE-AAF1-40B6-B481-E0905F10FF00}" type="sibTrans" cxnId="{270D41A0-4CEF-4BC3-ADC0-DEEC64C29A2B}">
      <dgm:prSet/>
      <dgm:spPr/>
      <dgm:t>
        <a:bodyPr/>
        <a:lstStyle/>
        <a:p>
          <a:endParaRPr lang="en-US"/>
        </a:p>
      </dgm:t>
    </dgm:pt>
    <dgm:pt modelId="{2CE696ED-3FDA-41BE-8062-F23A6A09E35F}">
      <dgm:prSet phldrT="[Text]" custT="1"/>
      <dgm:spPr/>
      <dgm:t>
        <a:bodyPr/>
        <a:lstStyle/>
        <a:p>
          <a:r>
            <a:rPr lang="en-US" sz="3200" b="1" dirty="0" err="1" smtClean="0">
              <a:latin typeface="NikoshBAN" panose="02000000000000000000" pitchFamily="2" charset="0"/>
              <a:cs typeface="NikoshBAN" panose="02000000000000000000" pitchFamily="2" charset="0"/>
            </a:rPr>
            <a:t>রাজনৈতিক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গুরুত্ব</a:t>
          </a:r>
          <a:endParaRPr lang="en-US" sz="3200" b="1" dirty="0"/>
        </a:p>
      </dgm:t>
    </dgm:pt>
    <dgm:pt modelId="{6E893CFF-3DC6-41B5-9A92-E9E72B8E5C7A}" type="parTrans" cxnId="{44B3897F-5F1C-40A9-849F-7F224CAC9D5A}">
      <dgm:prSet/>
      <dgm:spPr/>
      <dgm:t>
        <a:bodyPr/>
        <a:lstStyle/>
        <a:p>
          <a:endParaRPr lang="en-US"/>
        </a:p>
      </dgm:t>
    </dgm:pt>
    <dgm:pt modelId="{0E5D2BE2-C538-48AC-AFF0-DC2A523E2E37}" type="sibTrans" cxnId="{44B3897F-5F1C-40A9-849F-7F224CAC9D5A}">
      <dgm:prSet/>
      <dgm:spPr/>
      <dgm:t>
        <a:bodyPr/>
        <a:lstStyle/>
        <a:p>
          <a:endParaRPr lang="en-US"/>
        </a:p>
      </dgm:t>
    </dgm:pt>
    <dgm:pt modelId="{EE096B68-2CC8-4B58-AD9E-A7AE7B4B1BAF}" type="pres">
      <dgm:prSet presAssocID="{78F3FCE5-DEAB-4814-A7CC-00B0EF7A2B95}" presName="Name0" presStyleCnt="0">
        <dgm:presLayoutVars>
          <dgm:dir/>
          <dgm:resizeHandles val="exact"/>
        </dgm:presLayoutVars>
      </dgm:prSet>
      <dgm:spPr/>
      <dgm:t>
        <a:bodyPr/>
        <a:lstStyle/>
        <a:p>
          <a:endParaRPr lang="en-US"/>
        </a:p>
      </dgm:t>
    </dgm:pt>
    <dgm:pt modelId="{D539D46D-98AA-433C-9DF7-A923B97B808C}" type="pres">
      <dgm:prSet presAssocID="{78F3FCE5-DEAB-4814-A7CC-00B0EF7A2B95}" presName="cycle" presStyleCnt="0"/>
      <dgm:spPr/>
    </dgm:pt>
    <dgm:pt modelId="{215C5E6F-6C6E-42F2-B5A1-64737A419107}" type="pres">
      <dgm:prSet presAssocID="{59CEDE81-27EF-45DC-9CD6-8D22814C4B1D}" presName="nodeFirstNode" presStyleLbl="node1" presStyleIdx="0" presStyleCnt="5" custScaleY="106208" custRadScaleRad="110274" custRadScaleInc="2366">
        <dgm:presLayoutVars>
          <dgm:bulletEnabled val="1"/>
        </dgm:presLayoutVars>
      </dgm:prSet>
      <dgm:spPr/>
      <dgm:t>
        <a:bodyPr/>
        <a:lstStyle/>
        <a:p>
          <a:endParaRPr lang="en-US"/>
        </a:p>
      </dgm:t>
    </dgm:pt>
    <dgm:pt modelId="{B424CF7B-4D75-4616-A663-586677BCFCCB}" type="pres">
      <dgm:prSet presAssocID="{0C357DE1-5D17-41E9-80C7-B2861EE4EC26}" presName="sibTransFirstNode" presStyleLbl="bgShp" presStyleIdx="0" presStyleCnt="1"/>
      <dgm:spPr/>
      <dgm:t>
        <a:bodyPr/>
        <a:lstStyle/>
        <a:p>
          <a:endParaRPr lang="en-US"/>
        </a:p>
      </dgm:t>
    </dgm:pt>
    <dgm:pt modelId="{9F3B4A99-802A-4E48-9418-4E134D84A62D}" type="pres">
      <dgm:prSet presAssocID="{065BFC8F-C19C-4036-849F-94784C2A0BED}" presName="nodeFollowingNodes" presStyleLbl="node1" presStyleIdx="1" presStyleCnt="5" custScaleY="124494" custRadScaleRad="126675" custRadScaleInc="3163">
        <dgm:presLayoutVars>
          <dgm:bulletEnabled val="1"/>
        </dgm:presLayoutVars>
      </dgm:prSet>
      <dgm:spPr/>
      <dgm:t>
        <a:bodyPr/>
        <a:lstStyle/>
        <a:p>
          <a:endParaRPr lang="en-US"/>
        </a:p>
      </dgm:t>
    </dgm:pt>
    <dgm:pt modelId="{B8486938-4F3B-4771-B2A9-B02198075573}" type="pres">
      <dgm:prSet presAssocID="{8EC8D2DF-383A-48C4-95D8-FC71FCC0D59F}" presName="nodeFollowingNodes" presStyleLbl="node1" presStyleIdx="2" presStyleCnt="5" custScaleY="124225" custRadScaleRad="121197" custRadScaleInc="-20174">
        <dgm:presLayoutVars>
          <dgm:bulletEnabled val="1"/>
        </dgm:presLayoutVars>
      </dgm:prSet>
      <dgm:spPr/>
      <dgm:t>
        <a:bodyPr/>
        <a:lstStyle/>
        <a:p>
          <a:endParaRPr lang="en-US"/>
        </a:p>
      </dgm:t>
    </dgm:pt>
    <dgm:pt modelId="{942030BB-5E47-4011-ABFB-9DFF2315D9DB}" type="pres">
      <dgm:prSet presAssocID="{EFEBF54E-0839-400C-AF4A-AB77D8F0C94F}" presName="nodeFollowingNodes" presStyleLbl="node1" presStyleIdx="3" presStyleCnt="5" custScaleY="122295" custRadScaleRad="112487" custRadScaleInc="13314">
        <dgm:presLayoutVars>
          <dgm:bulletEnabled val="1"/>
        </dgm:presLayoutVars>
      </dgm:prSet>
      <dgm:spPr/>
      <dgm:t>
        <a:bodyPr/>
        <a:lstStyle/>
        <a:p>
          <a:endParaRPr lang="en-US"/>
        </a:p>
      </dgm:t>
    </dgm:pt>
    <dgm:pt modelId="{7560A530-A47A-4AD8-9452-5B6236FCBD20}" type="pres">
      <dgm:prSet presAssocID="{2CE696ED-3FDA-41BE-8062-F23A6A09E35F}" presName="nodeFollowingNodes" presStyleLbl="node1" presStyleIdx="4" presStyleCnt="5" custScaleY="120809" custRadScaleRad="130948" custRadScaleInc="-5432">
        <dgm:presLayoutVars>
          <dgm:bulletEnabled val="1"/>
        </dgm:presLayoutVars>
      </dgm:prSet>
      <dgm:spPr/>
      <dgm:t>
        <a:bodyPr/>
        <a:lstStyle/>
        <a:p>
          <a:endParaRPr lang="en-US"/>
        </a:p>
      </dgm:t>
    </dgm:pt>
  </dgm:ptLst>
  <dgm:cxnLst>
    <dgm:cxn modelId="{BA3A8B4F-82A6-44FD-A8B4-360F8258F66A}" srcId="{78F3FCE5-DEAB-4814-A7CC-00B0EF7A2B95}" destId="{8EC8D2DF-383A-48C4-95D8-FC71FCC0D59F}" srcOrd="2" destOrd="0" parTransId="{61175440-B53F-4C95-8812-4A7AEA3F6D36}" sibTransId="{6C0CBE9A-6D46-4A55-9CBB-76BF1BE1C7CE}"/>
    <dgm:cxn modelId="{9A585F0B-9F29-4300-83A7-31B52E2F966E}" type="presOf" srcId="{2CE696ED-3FDA-41BE-8062-F23A6A09E35F}" destId="{7560A530-A47A-4AD8-9452-5B6236FCBD20}" srcOrd="0" destOrd="0" presId="urn:microsoft.com/office/officeart/2005/8/layout/cycle3"/>
    <dgm:cxn modelId="{9CAF3794-52F5-4C19-BDDF-06436B69C586}" srcId="{78F3FCE5-DEAB-4814-A7CC-00B0EF7A2B95}" destId="{065BFC8F-C19C-4036-849F-94784C2A0BED}" srcOrd="1" destOrd="0" parTransId="{C70FC6FC-8507-4DE1-8E9B-EC19F175889A}" sibTransId="{7975EE5D-9A36-472E-AE1F-A9BB38F9BE14}"/>
    <dgm:cxn modelId="{ABD20950-63DF-4FD3-8848-993A72BC012C}" srcId="{78F3FCE5-DEAB-4814-A7CC-00B0EF7A2B95}" destId="{59CEDE81-27EF-45DC-9CD6-8D22814C4B1D}" srcOrd="0" destOrd="0" parTransId="{6AC3CBB0-8831-4045-A2B9-5EF4BED89650}" sibTransId="{0C357DE1-5D17-41E9-80C7-B2861EE4EC26}"/>
    <dgm:cxn modelId="{0ABEDD8C-0963-42B6-958C-F6FC0E27F295}" type="presOf" srcId="{EFEBF54E-0839-400C-AF4A-AB77D8F0C94F}" destId="{942030BB-5E47-4011-ABFB-9DFF2315D9DB}" srcOrd="0" destOrd="0" presId="urn:microsoft.com/office/officeart/2005/8/layout/cycle3"/>
    <dgm:cxn modelId="{270D41A0-4CEF-4BC3-ADC0-DEEC64C29A2B}" srcId="{78F3FCE5-DEAB-4814-A7CC-00B0EF7A2B95}" destId="{EFEBF54E-0839-400C-AF4A-AB77D8F0C94F}" srcOrd="3" destOrd="0" parTransId="{B801F8F5-4DC6-42F5-96D3-37BC19C35179}" sibTransId="{A37EFEBE-AAF1-40B6-B481-E0905F10FF00}"/>
    <dgm:cxn modelId="{26C481BD-6293-4D2C-AC26-0BE0A20028AF}" type="presOf" srcId="{78F3FCE5-DEAB-4814-A7CC-00B0EF7A2B95}" destId="{EE096B68-2CC8-4B58-AD9E-A7AE7B4B1BAF}" srcOrd="0" destOrd="0" presId="urn:microsoft.com/office/officeart/2005/8/layout/cycle3"/>
    <dgm:cxn modelId="{E539A65A-7BEB-42E0-805C-16461D136F3E}" type="presOf" srcId="{0C357DE1-5D17-41E9-80C7-B2861EE4EC26}" destId="{B424CF7B-4D75-4616-A663-586677BCFCCB}" srcOrd="0" destOrd="0" presId="urn:microsoft.com/office/officeart/2005/8/layout/cycle3"/>
    <dgm:cxn modelId="{138E2751-8FAC-4EB6-9477-0DC5F2562513}" type="presOf" srcId="{59CEDE81-27EF-45DC-9CD6-8D22814C4B1D}" destId="{215C5E6F-6C6E-42F2-B5A1-64737A419107}" srcOrd="0" destOrd="0" presId="urn:microsoft.com/office/officeart/2005/8/layout/cycle3"/>
    <dgm:cxn modelId="{FA7BA032-0414-4BCC-97CC-7CA25214CFFF}" type="presOf" srcId="{8EC8D2DF-383A-48C4-95D8-FC71FCC0D59F}" destId="{B8486938-4F3B-4771-B2A9-B02198075573}" srcOrd="0" destOrd="0" presId="urn:microsoft.com/office/officeart/2005/8/layout/cycle3"/>
    <dgm:cxn modelId="{6966C8E8-413B-4C02-938A-AA3EF2773724}" type="presOf" srcId="{065BFC8F-C19C-4036-849F-94784C2A0BED}" destId="{9F3B4A99-802A-4E48-9418-4E134D84A62D}" srcOrd="0" destOrd="0" presId="urn:microsoft.com/office/officeart/2005/8/layout/cycle3"/>
    <dgm:cxn modelId="{44B3897F-5F1C-40A9-849F-7F224CAC9D5A}" srcId="{78F3FCE5-DEAB-4814-A7CC-00B0EF7A2B95}" destId="{2CE696ED-3FDA-41BE-8062-F23A6A09E35F}" srcOrd="4" destOrd="0" parTransId="{6E893CFF-3DC6-41B5-9A92-E9E72B8E5C7A}" sibTransId="{0E5D2BE2-C538-48AC-AFF0-DC2A523E2E37}"/>
    <dgm:cxn modelId="{5243A617-A04F-4B5A-8BEE-E895EE8034F6}" type="presParOf" srcId="{EE096B68-2CC8-4B58-AD9E-A7AE7B4B1BAF}" destId="{D539D46D-98AA-433C-9DF7-A923B97B808C}" srcOrd="0" destOrd="0" presId="urn:microsoft.com/office/officeart/2005/8/layout/cycle3"/>
    <dgm:cxn modelId="{B07969CC-A6A0-4FD1-9C8B-F820AD7C9486}" type="presParOf" srcId="{D539D46D-98AA-433C-9DF7-A923B97B808C}" destId="{215C5E6F-6C6E-42F2-B5A1-64737A419107}" srcOrd="0" destOrd="0" presId="urn:microsoft.com/office/officeart/2005/8/layout/cycle3"/>
    <dgm:cxn modelId="{FAA38D53-C57D-43AC-B135-656A7DA72D93}" type="presParOf" srcId="{D539D46D-98AA-433C-9DF7-A923B97B808C}" destId="{B424CF7B-4D75-4616-A663-586677BCFCCB}" srcOrd="1" destOrd="0" presId="urn:microsoft.com/office/officeart/2005/8/layout/cycle3"/>
    <dgm:cxn modelId="{28389B34-34B8-4D06-8E20-697660F80BBD}" type="presParOf" srcId="{D539D46D-98AA-433C-9DF7-A923B97B808C}" destId="{9F3B4A99-802A-4E48-9418-4E134D84A62D}" srcOrd="2" destOrd="0" presId="urn:microsoft.com/office/officeart/2005/8/layout/cycle3"/>
    <dgm:cxn modelId="{33F57136-0FF0-4B10-9412-981F42F83885}" type="presParOf" srcId="{D539D46D-98AA-433C-9DF7-A923B97B808C}" destId="{B8486938-4F3B-4771-B2A9-B02198075573}" srcOrd="3" destOrd="0" presId="urn:microsoft.com/office/officeart/2005/8/layout/cycle3"/>
    <dgm:cxn modelId="{0DA9BE15-3752-411C-A8C3-4AC607679D79}" type="presParOf" srcId="{D539D46D-98AA-433C-9DF7-A923B97B808C}" destId="{942030BB-5E47-4011-ABFB-9DFF2315D9DB}" srcOrd="4" destOrd="0" presId="urn:microsoft.com/office/officeart/2005/8/layout/cycle3"/>
    <dgm:cxn modelId="{3DD7E264-8B64-4323-B092-D6E6BFCC35BE}" type="presParOf" srcId="{D539D46D-98AA-433C-9DF7-A923B97B808C}" destId="{7560A530-A47A-4AD8-9452-5B6236FCBD2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9D0B2-726F-4AF4-B50D-BEB1F221471A}" type="datetimeFigureOut">
              <a:rPr lang="en-US" smtClean="0"/>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5AB8-494E-42A5-8584-272966F701A5}" type="slidenum">
              <a:rPr lang="en-US" smtClean="0"/>
              <a:t>‹#›</a:t>
            </a:fld>
            <a:endParaRPr lang="en-US"/>
          </a:p>
        </p:txBody>
      </p:sp>
    </p:spTree>
    <p:extLst>
      <p:ext uri="{BB962C8B-B14F-4D97-AF65-F5344CB8AC3E}">
        <p14:creationId xmlns:p14="http://schemas.microsoft.com/office/powerpoint/2010/main" val="224400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269661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798875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D22859-3B21-4E46-A9B5-42AB330EE90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7567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11612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D22859-3B21-4E46-A9B5-42AB330EE90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2909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459285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327496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102861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994602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856683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355FAE-BD9E-4674-A710-9777E36C3ED8}"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549672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355FAE-BD9E-4674-A710-9777E36C3ED8}"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19146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355FAE-BD9E-4674-A710-9777E36C3ED8}"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68989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5FAE-BD9E-4674-A710-9777E36C3ED8}"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30132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699746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777450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C355FAE-BD9E-4674-A710-9777E36C3ED8}" type="datetimeFigureOut">
              <a:rPr lang="en-US" smtClean="0"/>
              <a:t>4/25/2021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D22859-3B21-4E46-A9B5-42AB330EE90D}" type="slidenum">
              <a:rPr lang="en-US" smtClean="0"/>
              <a:t>‹#›</a:t>
            </a:fld>
            <a:endParaRPr lang="en-US"/>
          </a:p>
        </p:txBody>
      </p:sp>
    </p:spTree>
    <p:extLst>
      <p:ext uri="{BB962C8B-B14F-4D97-AF65-F5344CB8AC3E}">
        <p14:creationId xmlns:p14="http://schemas.microsoft.com/office/powerpoint/2010/main" val="2808395444"/>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Lst>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bn.wikipedia.org/wiki/%E0%A6%8F_%E0%A6%8F%E0%A6%87%E0%A6%9A_%E0%A6%8F%E0%A6%AE_%E0%A6%95%E0%A6%BE%E0%A6%AE%E0%A6%B0%E0%A7%81%E0%A6%9C%E0%A7%8D%E0%A6%9C%E0%A6%BE%E0%A6%AE%E0%A6%BE%E0%A6%A8" TargetMode="External"/><Relationship Id="rId3" Type="http://schemas.openxmlformats.org/officeDocument/2006/relationships/hyperlink" Target="https://bn.wikipedia.org/wiki/%E0%A6%AC%E0%A6%BE%E0%A6%82%E0%A6%B2%E0%A6%BE%E0%A6%A6%E0%A7%87%E0%A6%B6_%E0%A6%85%E0%A6%B8%E0%A7%8D%E0%A6%A5%E0%A6%BE%E0%A6%AF%E0%A6%BC%E0%A7%80_%E0%A6%B8%E0%A6%B0%E0%A6%95%E0%A6%BE%E0%A6%B0#cite_note-week-9" TargetMode="External"/><Relationship Id="rId7" Type="http://schemas.openxmlformats.org/officeDocument/2006/relationships/hyperlink" Target="https://bn.wikipedia.org/wiki/%E0%A6%96%E0%A6%A8%E0%A7%8D%E0%A6%A6%E0%A6%95%E0%A6%BE%E0%A6%B0_%E0%A6%AE%E0%A7%8B%E0%A6%B6%E0%A6%A4%E0%A6%BE%E0%A6%95_%E0%A6%86%E0%A6%B9%E0%A6%AE%E0%A7%87%E0%A6%A6" TargetMode="External"/><Relationship Id="rId2" Type="http://schemas.openxmlformats.org/officeDocument/2006/relationships/hyperlink" Target="https://bn.wikipedia.org/wiki/%E0%A6%AC%E0%A6%BE%E0%A6%82%E0%A6%B2%E0%A6%BE%E0%A6%A6%E0%A7%87%E0%A6%B6_%E0%A6%85%E0%A6%B8%E0%A7%8D%E0%A6%A5%E0%A6%BE%E0%A6%AF%E0%A6%BC%E0%A7%80_%E0%A6%B8%E0%A6%B0%E0%A6%95%E0%A6%BE%E0%A6%B0#cite_note-govt-8" TargetMode="External"/><Relationship Id="rId1" Type="http://schemas.openxmlformats.org/officeDocument/2006/relationships/slideLayout" Target="../slideLayouts/slideLayout7.xml"/><Relationship Id="rId6" Type="http://schemas.openxmlformats.org/officeDocument/2006/relationships/hyperlink" Target="https://bn.wikipedia.org/wiki/%E0%A6%8F%E0%A6%AE_%E0%A6%AE%E0%A6%A8%E0%A6%B8%E0%A7%81%E0%A6%B0_%E0%A6%86%E0%A6%B2%E0%A7%80" TargetMode="External"/><Relationship Id="rId5" Type="http://schemas.openxmlformats.org/officeDocument/2006/relationships/hyperlink" Target="https://bn.wikipedia.org/wiki/%E0%A6%A4%E0%A6%BE%E0%A6%9C%E0%A6%89%E0%A6%A6%E0%A7%8D%E0%A6%A6%E0%A7%80%E0%A6%A8_%E0%A6%86%E0%A6%B9%E0%A6%AE%E0%A6%A6" TargetMode="External"/><Relationship Id="rId4" Type="http://schemas.openxmlformats.org/officeDocument/2006/relationships/hyperlink" Target="https://bn.wikipedia.org/wiki/%E0%A6%B8%E0%A7%88%E0%A6%AF%E0%A6%BC%E0%A6%A6_%E0%A6%A8%E0%A6%9C%E0%A6%B0%E0%A7%81%E0%A6%B2_%E0%A6%87%E0%A6%B8%E0%A6%B2%E0%A6%BE%E0%A6%AE" TargetMode="External"/><Relationship Id="rId9" Type="http://schemas.openxmlformats.org/officeDocument/2006/relationships/hyperlink" Target="https://bn.wikipedia.org/wiki/%E0%A6%8F%E0%A6%AE_%E0%A6%8F_%E0%A6%9C%E0%A6%BF_%E0%A6%93%E0%A6%B8%E0%A6%AE%E0%A6%BE%E0%A6%A8%E0%A7%8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bn.wikipedia.org/wiki/%E0%A6%86%E0%A6%B0%E0%A6%AC%E0%A6%BF_%E0%A6%AD%E0%A6%BE%E0%A6%B7%E0%A6%B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rgbClr val="92D050"/>
          </a:fgClr>
          <a:bgClr>
            <a:schemeClr val="bg1"/>
          </a:bgClr>
        </a:pattFill>
        <a:effectLst/>
      </p:bgPr>
    </p:bg>
    <p:spTree>
      <p:nvGrpSpPr>
        <p:cNvPr id="1" name=""/>
        <p:cNvGrpSpPr/>
        <p:nvPr/>
      </p:nvGrpSpPr>
      <p:grpSpPr>
        <a:xfrm>
          <a:off x="0" y="0"/>
          <a:ext cx="0" cy="0"/>
          <a:chOff x="0" y="0"/>
          <a:chExt cx="0" cy="0"/>
        </a:xfrm>
      </p:grpSpPr>
      <p:sp>
        <p:nvSpPr>
          <p:cNvPr id="3" name="Frame 2"/>
          <p:cNvSpPr/>
          <p:nvPr/>
        </p:nvSpPr>
        <p:spPr>
          <a:xfrm>
            <a:off x="1334125" y="629586"/>
            <a:ext cx="9443803" cy="5666283"/>
          </a:xfrm>
          <a:prstGeom prst="frame">
            <a:avLst>
              <a:gd name="adj1" fmla="val 3523"/>
            </a:avLst>
          </a:prstGeom>
          <a:solidFill>
            <a:schemeClr val="accent6"/>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493455" y="72838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431110" y="5487017"/>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9900263" y="5549363"/>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rot="5400000">
            <a:off x="10021548" y="85978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L-Shape 3"/>
          <p:cNvSpPr/>
          <p:nvPr/>
        </p:nvSpPr>
        <p:spPr>
          <a:xfrm>
            <a:off x="1731819" y="969817"/>
            <a:ext cx="8645236" cy="4946074"/>
          </a:xfrm>
          <a:prstGeom prst="corner">
            <a:avLst>
              <a:gd name="adj1" fmla="val 33735"/>
              <a:gd name="adj2" fmla="val 3336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34677" y="969817"/>
            <a:ext cx="1122099" cy="4128656"/>
          </a:xfrm>
          <a:prstGeom prst="rect">
            <a:avLst/>
          </a:prstGeom>
          <a:noFill/>
        </p:spPr>
        <p:txBody>
          <a:bodyPr wrap="square" rtlCol="0">
            <a:prstTxWarp prst="textPlain">
              <a:avLst/>
            </a:prstTxWarp>
            <a:spAutoFit/>
          </a:bodyPr>
          <a:lstStyle/>
          <a:p>
            <a:pPr algn="ctr"/>
            <a:r>
              <a:rPr lang="en-US" b="1" dirty="0" err="1"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a:t>
            </a:r>
            <a:endParaRPr lang="en-US"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b="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a:t>
            </a:r>
            <a:endParaRPr lang="en-US"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b="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চ্ছা</a:t>
            </a:r>
            <a:endParaRPr lang="en-US"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dirty="0"/>
          </a:p>
        </p:txBody>
      </p:sp>
      <p:sp>
        <p:nvSpPr>
          <p:cNvPr id="11" name="TextBox 10"/>
          <p:cNvSpPr txBox="1"/>
          <p:nvPr/>
        </p:nvSpPr>
        <p:spPr>
          <a:xfrm>
            <a:off x="3782292" y="4779819"/>
            <a:ext cx="6117972" cy="866466"/>
          </a:xfrm>
          <a:prstGeom prst="rect">
            <a:avLst/>
          </a:prstGeom>
          <a:noFill/>
        </p:spPr>
        <p:txBody>
          <a:bodyPr wrap="square" rtlCol="0">
            <a:prstTxWarp prst="textPlain">
              <a:avLst/>
            </a:prstTxWarp>
            <a:spAutoFit/>
          </a:bodyPr>
          <a:lstStyle/>
          <a:p>
            <a:pPr algn="ctr"/>
            <a:r>
              <a:rPr lang="en-US"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en-US"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b="1"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b="1" dirty="0" err="1"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endParaRPr lang="en-US"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439" y="969817"/>
            <a:ext cx="6940615" cy="3227849"/>
          </a:xfrm>
          <a:prstGeom prst="rect">
            <a:avLst/>
          </a:prstGeom>
        </p:spPr>
      </p:pic>
    </p:spTree>
    <p:custDataLst>
      <p:tags r:id="rId1"/>
    </p:custDataLst>
    <p:extLst>
      <p:ext uri="{BB962C8B-B14F-4D97-AF65-F5344CB8AC3E}">
        <p14:creationId xmlns:p14="http://schemas.microsoft.com/office/powerpoint/2010/main" val="2368923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5"/>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1" y="521579"/>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TextBox 3"/>
          <p:cNvSpPr txBox="1"/>
          <p:nvPr/>
        </p:nvSpPr>
        <p:spPr>
          <a:xfrm>
            <a:off x="2105895" y="1847785"/>
            <a:ext cx="8804564" cy="403187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হুদায়বিয়ার সন্ধি চুক্তি অনুযায়ী মক্কার </a:t>
            </a:r>
            <a:r>
              <a:rPr lang="as-IN" sz="3200" b="1" dirty="0">
                <a:solidFill>
                  <a:srgbClr val="FF0000"/>
                </a:solidFill>
                <a:latin typeface="NikoshBAN" panose="02000000000000000000" pitchFamily="2" charset="0"/>
                <a:cs typeface="NikoshBAN" panose="02000000000000000000" pitchFamily="2" charset="0"/>
              </a:rPr>
              <a:t>‘বনু খোজা’ </a:t>
            </a:r>
            <a:r>
              <a:rPr lang="as-IN" sz="3200" dirty="0">
                <a:latin typeface="NikoshBAN" panose="02000000000000000000" pitchFamily="2" charset="0"/>
                <a:cs typeface="NikoshBAN" panose="02000000000000000000" pitchFamily="2" charset="0"/>
              </a:rPr>
              <a:t>সম্প্রদায় হজরত মুহাম্মাদ (সা.)-এর সঙ্গে এবং </a:t>
            </a:r>
            <a:r>
              <a:rPr lang="as-IN" sz="3200" b="1" dirty="0">
                <a:solidFill>
                  <a:srgbClr val="FF0000"/>
                </a:solidFill>
                <a:latin typeface="NikoshBAN" panose="02000000000000000000" pitchFamily="2" charset="0"/>
                <a:cs typeface="NikoshBAN" panose="02000000000000000000" pitchFamily="2" charset="0"/>
              </a:rPr>
              <a:t>বনু বকর </a:t>
            </a:r>
            <a:r>
              <a:rPr lang="as-IN" sz="3200" dirty="0">
                <a:latin typeface="NikoshBAN" panose="02000000000000000000" pitchFamily="2" charset="0"/>
                <a:cs typeface="NikoshBAN" panose="02000000000000000000" pitchFamily="2" charset="0"/>
              </a:rPr>
              <a:t>সম্প্রদায় কুরাইশদের সঙ্গে মৈত্রী চুক্তি করে। এ দুই সম্প্রদায়ের মধ্যে পূর্বশত্রুতা ছিল। কুরাইশদের প্ররোচনায় ‘বনু বকর’ গোত্রের আবাসভূমি </a:t>
            </a:r>
            <a:r>
              <a:rPr lang="as-IN" sz="3200" b="1" dirty="0">
                <a:solidFill>
                  <a:srgbClr val="FF0000"/>
                </a:solidFill>
                <a:latin typeface="NikoshBAN" panose="02000000000000000000" pitchFamily="2" charset="0"/>
                <a:cs typeface="NikoshBAN" panose="02000000000000000000" pitchFamily="2" charset="0"/>
              </a:rPr>
              <a:t>‘ওয়াতির’-</a:t>
            </a:r>
            <a:r>
              <a:rPr lang="as-IN" sz="3200" dirty="0">
                <a:latin typeface="NikoshBAN" panose="02000000000000000000" pitchFamily="2" charset="0"/>
                <a:cs typeface="NikoshBAN" panose="02000000000000000000" pitchFamily="2" charset="0"/>
              </a:rPr>
              <a:t>এর নিভৃত পল্লিতে রাতের অন্ধকারে অতর্কিত হামলা চালিয়ে </a:t>
            </a:r>
            <a:r>
              <a:rPr lang="en-US" sz="3200" dirty="0" err="1" smtClean="0">
                <a:latin typeface="NikoshBAN" panose="02000000000000000000" pitchFamily="2" charset="0"/>
                <a:cs typeface="NikoshBAN" panose="02000000000000000000" pitchFamily="2" charset="0"/>
              </a:rPr>
              <a:t>খোজা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গোত্রের</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অসহায় </a:t>
            </a:r>
            <a:r>
              <a:rPr lang="as-IN" sz="3200" dirty="0">
                <a:latin typeface="NikoshBAN" panose="02000000000000000000" pitchFamily="2" charset="0"/>
                <a:cs typeface="NikoshBAN" panose="02000000000000000000" pitchFamily="2" charset="0"/>
              </a:rPr>
              <a:t>নারী, শিশুসহ নির্বিচার হত্যা ও লুণ্ঠন করে। প্রাণভয়ে কাবায় আশ্রয় নেওয়া নিরীহ মানুষকেও তারা হত্যা করে। এ ঘটনার প্রতিকারের জন্য খোজা সম্প্রদায় মদিনার মিত্র মুসলমানদের সহযোগিতা চায়</a:t>
            </a:r>
            <a:r>
              <a:rPr lang="as-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p:txBody>
      </p:sp>
      <p:sp>
        <p:nvSpPr>
          <p:cNvPr id="9" name="Down Ribbon 8"/>
          <p:cNvSpPr/>
          <p:nvPr/>
        </p:nvSpPr>
        <p:spPr>
          <a:xfrm>
            <a:off x="3999221" y="899914"/>
            <a:ext cx="4844719" cy="569537"/>
          </a:xfrm>
          <a:prstGeom prst="ribb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as-IN" b="1" dirty="0">
                <a:latin typeface="NikoshBAN" panose="02000000000000000000" pitchFamily="2" charset="0"/>
                <a:cs typeface="NikoshBAN" panose="02000000000000000000" pitchFamily="2" charset="0"/>
              </a:rPr>
              <a:t>বনু </a:t>
            </a:r>
            <a:r>
              <a:rPr lang="as-IN" b="1" dirty="0" smtClean="0">
                <a:latin typeface="NikoshBAN" panose="02000000000000000000" pitchFamily="2" charset="0"/>
                <a:cs typeface="NikoshBAN" panose="02000000000000000000" pitchFamily="2" charset="0"/>
              </a:rPr>
              <a:t>খোজা</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গোত্রের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উপর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আক্রমণ</a:t>
            </a:r>
            <a:endParaRPr lang="as-IN"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6069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1">
              <a:lumMod val="40000"/>
              <a:lumOff val="6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a:latin typeface="NikoshBAN" panose="02000000000000000000" pitchFamily="2" charset="0"/>
                <a:cs typeface="NikoshBAN" panose="02000000000000000000" pitchFamily="2" charset="0"/>
              </a:rPr>
              <a:t>বনু খোজা</a:t>
            </a:r>
            <a:endParaRPr lang="en-US"/>
          </a:p>
        </p:txBody>
      </p:sp>
      <p:sp>
        <p:nvSpPr>
          <p:cNvPr id="4" name="TextBox 3"/>
          <p:cNvSpPr txBox="1"/>
          <p:nvPr/>
        </p:nvSpPr>
        <p:spPr>
          <a:xfrm>
            <a:off x="1524008" y="1262264"/>
            <a:ext cx="9892145" cy="5016758"/>
          </a:xfrm>
          <a:prstGeom prst="rect">
            <a:avLst/>
          </a:prstGeom>
          <a:noFill/>
        </p:spPr>
        <p:txBody>
          <a:bodyPr wrap="square" rtlCol="0">
            <a:spAutoFit/>
          </a:bodyPr>
          <a:lstStyle/>
          <a:p>
            <a:pPr algn="just"/>
            <a:r>
              <a:rPr lang="as-IN" sz="3200" dirty="0" smtClean="0">
                <a:latin typeface="NikoshBAN" panose="02000000000000000000" pitchFamily="2" charset="0"/>
                <a:cs typeface="NikoshBAN" panose="02000000000000000000" pitchFamily="2" charset="0"/>
              </a:rPr>
              <a:t>হজরত </a:t>
            </a:r>
            <a:r>
              <a:rPr lang="as-IN" sz="3200" dirty="0">
                <a:latin typeface="NikoshBAN" panose="02000000000000000000" pitchFamily="2" charset="0"/>
                <a:cs typeface="NikoshBAN" panose="02000000000000000000" pitchFamily="2" charset="0"/>
              </a:rPr>
              <a:t>মুহাম্মাদ (সা.) এর প্রতিবিধানের জন্য দূত মারফত মক্কার কুরাইশ নেতাদের জানালেন: </a:t>
            </a:r>
            <a:endParaRPr lang="en-US" sz="3200" dirty="0" smtClean="0">
              <a:latin typeface="NikoshBAN" panose="02000000000000000000" pitchFamily="2" charset="0"/>
              <a:cs typeface="NikoshBAN" panose="02000000000000000000" pitchFamily="2" charset="0"/>
            </a:endParaRPr>
          </a:p>
          <a:p>
            <a:pPr marL="514350" indent="-514350" algn="just">
              <a:buFont typeface="+mj-lt"/>
              <a:buAutoNum type="arabicPeriod"/>
            </a:pPr>
            <a:r>
              <a:rPr lang="as-IN" sz="3200" b="1" dirty="0" smtClean="0">
                <a:solidFill>
                  <a:srgbClr val="FF0000"/>
                </a:solidFill>
                <a:latin typeface="NikoshBAN" panose="02000000000000000000" pitchFamily="2" charset="0"/>
                <a:cs typeface="NikoshBAN" panose="02000000000000000000" pitchFamily="2" charset="0"/>
              </a:rPr>
              <a:t>তোমরা </a:t>
            </a:r>
            <a:r>
              <a:rPr lang="as-IN" sz="3200" b="1" dirty="0">
                <a:solidFill>
                  <a:srgbClr val="FF0000"/>
                </a:solidFill>
                <a:latin typeface="NikoshBAN" panose="02000000000000000000" pitchFamily="2" charset="0"/>
                <a:cs typeface="NikoshBAN" panose="02000000000000000000" pitchFamily="2" charset="0"/>
              </a:rPr>
              <a:t>বনি খোজা গোত্রকে উপযুক্ত আর্থিক ক্ষতিপূরণ </a:t>
            </a:r>
            <a:r>
              <a:rPr lang="en-US" sz="3200" b="1" dirty="0" err="1" smtClean="0">
                <a:solidFill>
                  <a:srgbClr val="FF0000"/>
                </a:solidFill>
                <a:latin typeface="NikoshBAN" panose="02000000000000000000" pitchFamily="2" charset="0"/>
                <a:cs typeface="NikoshBAN" panose="02000000000000000000" pitchFamily="2" charset="0"/>
              </a:rPr>
              <a:t>দান</a:t>
            </a:r>
            <a:r>
              <a:rPr lang="en-US" sz="3200" b="1" dirty="0" smtClean="0">
                <a:solidFill>
                  <a:srgbClr val="FF0000"/>
                </a:solidFill>
                <a:latin typeface="NikoshBAN" panose="02000000000000000000" pitchFamily="2" charset="0"/>
                <a:cs typeface="NikoshBAN" panose="02000000000000000000" pitchFamily="2" charset="0"/>
              </a:rPr>
              <a:t> </a:t>
            </a:r>
            <a:r>
              <a:rPr lang="as-IN" sz="3200" b="1" dirty="0" smtClean="0">
                <a:solidFill>
                  <a:srgbClr val="FF0000"/>
                </a:solidFill>
                <a:latin typeface="NikoshBAN" panose="02000000000000000000" pitchFamily="2" charset="0"/>
                <a:cs typeface="NikoshBAN" panose="02000000000000000000" pitchFamily="2" charset="0"/>
              </a:rPr>
              <a:t>করো</a:t>
            </a:r>
            <a:r>
              <a:rPr lang="as-IN" sz="3200" b="1" dirty="0">
                <a:solidFill>
                  <a:srgbClr val="FF0000"/>
                </a:solidFill>
                <a:latin typeface="NikoshBAN" panose="02000000000000000000" pitchFamily="2" charset="0"/>
                <a:cs typeface="NikoshBAN" panose="02000000000000000000" pitchFamily="2" charset="0"/>
              </a:rPr>
              <a:t>,</a:t>
            </a:r>
            <a:endParaRPr lang="en-US" sz="3200" b="1" dirty="0">
              <a:solidFill>
                <a:srgbClr val="FF0000"/>
              </a:solidFill>
              <a:latin typeface="NikoshBAN" panose="02000000000000000000" pitchFamily="2" charset="0"/>
              <a:cs typeface="NikoshBAN" panose="02000000000000000000" pitchFamily="2" charset="0"/>
            </a:endParaRPr>
          </a:p>
          <a:p>
            <a:pPr marL="514350" indent="-514350" algn="just">
              <a:buFont typeface="+mj-lt"/>
              <a:buAutoNum type="arabicPeriod"/>
            </a:pPr>
            <a:r>
              <a:rPr lang="as-IN" sz="3200" b="1" dirty="0" smtClean="0">
                <a:solidFill>
                  <a:srgbClr val="FF0000"/>
                </a:solidFill>
                <a:latin typeface="NikoshBAN" panose="02000000000000000000" pitchFamily="2" charset="0"/>
                <a:cs typeface="NikoshBAN" panose="02000000000000000000" pitchFamily="2" charset="0"/>
              </a:rPr>
              <a:t>নয়তো </a:t>
            </a:r>
            <a:r>
              <a:rPr lang="as-IN" sz="3200" b="1" dirty="0">
                <a:solidFill>
                  <a:srgbClr val="FF0000"/>
                </a:solidFill>
                <a:latin typeface="NikoshBAN" panose="02000000000000000000" pitchFamily="2" charset="0"/>
                <a:cs typeface="NikoshBAN" panose="02000000000000000000" pitchFamily="2" charset="0"/>
              </a:rPr>
              <a:t>বনু বকর গোত্রের সঙ্গে মৈত্রী চুক্তি বাতিল করো; </a:t>
            </a:r>
            <a:endParaRPr lang="en-US" sz="3200" b="1" dirty="0">
              <a:solidFill>
                <a:srgbClr val="FF0000"/>
              </a:solidFill>
              <a:latin typeface="NikoshBAN" panose="02000000000000000000" pitchFamily="2" charset="0"/>
              <a:cs typeface="NikoshBAN" panose="02000000000000000000" pitchFamily="2" charset="0"/>
            </a:endParaRPr>
          </a:p>
          <a:p>
            <a:pPr marL="342900" indent="-342900" algn="just">
              <a:buAutoNum type="arabicPeriod"/>
            </a:pPr>
            <a:r>
              <a:rPr lang="en-US" sz="3200" b="1" dirty="0" smtClean="0">
                <a:solidFill>
                  <a:srgbClr val="FF0000"/>
                </a:solidFill>
                <a:latin typeface="NikoshBAN" panose="02000000000000000000" pitchFamily="2" charset="0"/>
                <a:cs typeface="NikoshBAN" panose="02000000000000000000" pitchFamily="2" charset="0"/>
              </a:rPr>
              <a:t>  </a:t>
            </a:r>
            <a:r>
              <a:rPr lang="as-IN" sz="3200" b="1" dirty="0" smtClean="0">
                <a:solidFill>
                  <a:srgbClr val="FF0000"/>
                </a:solidFill>
                <a:latin typeface="NikoshBAN" panose="02000000000000000000" pitchFamily="2" charset="0"/>
                <a:cs typeface="NikoshBAN" panose="02000000000000000000" pitchFamily="2" charset="0"/>
              </a:rPr>
              <a:t>না </a:t>
            </a:r>
            <a:r>
              <a:rPr lang="as-IN" sz="3200" b="1" dirty="0">
                <a:solidFill>
                  <a:srgbClr val="FF0000"/>
                </a:solidFill>
                <a:latin typeface="NikoshBAN" panose="02000000000000000000" pitchFamily="2" charset="0"/>
                <a:cs typeface="NikoshBAN" panose="02000000000000000000" pitchFamily="2" charset="0"/>
              </a:rPr>
              <a:t>হলে হুদায়বিয়ার সন্ধির শর্ত লঙ্ঘনের ফলে এ চুক্তি বাতিল হয়েছে বলে পরিগণিত হবে। </a:t>
            </a:r>
            <a:endParaRPr lang="en-US" sz="3200" b="1" dirty="0">
              <a:solidFill>
                <a:srgbClr val="FF0000"/>
              </a:solidFill>
              <a:latin typeface="NikoshBAN" panose="02000000000000000000" pitchFamily="2" charset="0"/>
              <a:cs typeface="NikoshBAN" panose="02000000000000000000" pitchFamily="2" charset="0"/>
            </a:endParaRPr>
          </a:p>
          <a:p>
            <a:pPr algn="just"/>
            <a:r>
              <a:rPr lang="as-IN" sz="3200" dirty="0" smtClean="0">
                <a:latin typeface="NikoshBAN" panose="02000000000000000000" pitchFamily="2" charset="0"/>
                <a:cs typeface="NikoshBAN" panose="02000000000000000000" pitchFamily="2" charset="0"/>
              </a:rPr>
              <a:t>কুরাইশ </a:t>
            </a:r>
            <a:r>
              <a:rPr lang="as-IN" sz="3200" dirty="0">
                <a:latin typeface="NikoshBAN" panose="02000000000000000000" pitchFamily="2" charset="0"/>
                <a:cs typeface="NikoshBAN" panose="02000000000000000000" pitchFamily="2" charset="0"/>
              </a:rPr>
              <a:t>নেতারা তৃতীয় পন্থাই গ্রহণ করল। পরে আবু সুফিয়ান মদিনায় গিয়ে শান্তিচুক্তি নবায়নের প্রস্তাব ঘোষণা করল। তখন হজরত মুহাম্মাদ (সা.) প্রথম দুটি শর্তের একটি মানতে প্রস্তাব করলে তাতে সে রাজি হলো না; সুতরাং তার প্রস্তাব কার্যকর হলো না</a:t>
            </a:r>
            <a:r>
              <a:rPr lang="as-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9" name="Down Ribbon 8"/>
          <p:cNvSpPr/>
          <p:nvPr/>
        </p:nvSpPr>
        <p:spPr>
          <a:xfrm>
            <a:off x="4008973" y="727365"/>
            <a:ext cx="4816372" cy="504278"/>
          </a:xfrm>
          <a:prstGeom prst="ribb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en-US" b="1" dirty="0" err="1" smtClean="0">
                <a:latin typeface="NikoshBAN" panose="02000000000000000000" pitchFamily="2" charset="0"/>
                <a:cs typeface="NikoshBAN" panose="02000000000000000000" pitchFamily="2" charset="0"/>
              </a:rPr>
              <a:t>খোজা</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গোত্রের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সাহায্য</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প্রার্থনা</a:t>
            </a:r>
            <a:endParaRPr lang="as-IN"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5519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solidFill>
              <a:latin typeface="NikoshBAN" panose="02000000000000000000" pitchFamily="2" charset="0"/>
              <a:cs typeface="NikoshBAN" panose="02000000000000000000" pitchFamily="2" charset="0"/>
            </a:endParaRPr>
          </a:p>
        </p:txBody>
      </p:sp>
      <p:sp>
        <p:nvSpPr>
          <p:cNvPr id="4" name="Down Ribbon 3"/>
          <p:cNvSpPr/>
          <p:nvPr/>
        </p:nvSpPr>
        <p:spPr>
          <a:xfrm>
            <a:off x="3647607" y="700981"/>
            <a:ext cx="5391462" cy="599606"/>
          </a:xfrm>
          <a:prstGeom prst="ribb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as-IN" b="1" dirty="0" smtClean="0">
                <a:solidFill>
                  <a:schemeClr val="tx1"/>
                </a:solidFill>
                <a:latin typeface="NikoshBAN" panose="02000000000000000000" pitchFamily="2" charset="0"/>
                <a:cs typeface="NikoshBAN" panose="02000000000000000000" pitchFamily="2" charset="0"/>
              </a:rPr>
              <a:t>গোপন প্রস্তুতি</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dirty="0">
              <a:solidFill>
                <a:schemeClr val="tx1"/>
              </a:solidFill>
            </a:endParaRPr>
          </a:p>
        </p:txBody>
      </p:sp>
      <p:sp>
        <p:nvSpPr>
          <p:cNvPr id="9" name="TextBox 8"/>
          <p:cNvSpPr txBox="1"/>
          <p:nvPr/>
        </p:nvSpPr>
        <p:spPr>
          <a:xfrm>
            <a:off x="1468586" y="1332885"/>
            <a:ext cx="9892145" cy="501675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এদিকে হযরত মুহাম্মদ (সঃ) মক্কা বিজ</a:t>
            </a:r>
            <a:r>
              <a:rPr lang="en-US" sz="3200" dirty="0" err="1">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র জন্য অতি গোপনে প্রস্তুতি নে</a:t>
            </a:r>
            <a:r>
              <a:rPr lang="en-US" sz="3200" dirty="0" err="1">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 শুরু করেন</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মক্কা </a:t>
            </a:r>
            <a:r>
              <a:rPr lang="as-IN" sz="3200" dirty="0">
                <a:latin typeface="NikoshBAN" panose="02000000000000000000" pitchFamily="2" charset="0"/>
                <a:cs typeface="NikoshBAN" panose="02000000000000000000" pitchFamily="2" charset="0"/>
              </a:rPr>
              <a:t>অভিযানের পূর্বে </a:t>
            </a:r>
            <a:r>
              <a:rPr lang="as-IN" sz="3200" b="1" dirty="0">
                <a:solidFill>
                  <a:srgbClr val="FF0000"/>
                </a:solidFill>
                <a:latin typeface="NikoshBAN" panose="02000000000000000000" pitchFamily="2" charset="0"/>
                <a:cs typeface="NikoshBAN" panose="02000000000000000000" pitchFamily="2" charset="0"/>
              </a:rPr>
              <a:t>মূতার যুদ্ধে </a:t>
            </a:r>
            <a:r>
              <a:rPr lang="as-IN" sz="3200" dirty="0">
                <a:latin typeface="NikoshBAN" panose="02000000000000000000" pitchFamily="2" charset="0"/>
                <a:cs typeface="NikoshBAN" panose="02000000000000000000" pitchFamily="2" charset="0"/>
              </a:rPr>
              <a:t>যাবার প্রস্তুতির কথা প্রকাশিত </a:t>
            </a:r>
            <a:r>
              <a:rPr lang="as-IN" sz="3200" dirty="0" smtClean="0">
                <a:latin typeface="NikoshBAN" panose="02000000000000000000" pitchFamily="2" charset="0"/>
                <a:cs typeface="NikoshBAN" panose="02000000000000000000" pitchFamily="2" charset="0"/>
              </a:rPr>
              <a:t>হ</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প</a:t>
            </a:r>
            <a:r>
              <a:rPr lang="en-US" sz="3200" dirty="0" err="1" smtClean="0">
                <a:latin typeface="NikoshBAN" panose="02000000000000000000" pitchFamily="2" charset="0"/>
                <a:cs typeface="NikoshBAN" panose="02000000000000000000" pitchFamily="2" charset="0"/>
              </a:rPr>
              <a:t>ড়ায়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অনেক ক্ষতি </a:t>
            </a:r>
            <a:r>
              <a:rPr lang="as-IN" sz="3200" dirty="0" smtClean="0">
                <a:latin typeface="NikoshBAN" panose="02000000000000000000" pitchFamily="2" charset="0"/>
                <a:cs typeface="NikoshBAN" panose="02000000000000000000" pitchFamily="2" charset="0"/>
              </a:rPr>
              <a:t>হ</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ছিল</a:t>
            </a:r>
            <a:r>
              <a:rPr lang="as-IN" sz="3200" dirty="0">
                <a:latin typeface="NikoshBAN" panose="02000000000000000000" pitchFamily="2" charset="0"/>
                <a:cs typeface="NikoshBAN" panose="02000000000000000000" pitchFamily="2" charset="0"/>
              </a:rPr>
              <a:t>। তাই হযরত মুহাম্মদ (সঃ) মক্কা অভিযানের প্রস্তুতি সর্বোচ্চ </a:t>
            </a:r>
            <a:r>
              <a:rPr lang="as-IN" sz="3200" dirty="0" smtClean="0">
                <a:latin typeface="NikoshBAN" panose="02000000000000000000" pitchFamily="2" charset="0"/>
                <a:cs typeface="NikoshBAN" panose="02000000000000000000" pitchFamily="2" charset="0"/>
              </a:rPr>
              <a:t>গোপনী</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তার </a:t>
            </a:r>
            <a:r>
              <a:rPr lang="as-IN" sz="3200" dirty="0">
                <a:latin typeface="NikoshBAN" panose="02000000000000000000" pitchFamily="2" charset="0"/>
                <a:cs typeface="NikoshBAN" panose="02000000000000000000" pitchFamily="2" charset="0"/>
              </a:rPr>
              <a:t>মাধ্যমে শুরু করেন। তিনি কাউকে বলেননি </a:t>
            </a:r>
            <a:r>
              <a:rPr lang="as-IN" sz="3200" dirty="0" smtClean="0">
                <a:latin typeface="NikoshBAN" panose="02000000000000000000" pitchFamily="2" charset="0"/>
                <a:cs typeface="NikoshBAN" panose="02000000000000000000" pitchFamily="2" charset="0"/>
              </a:rPr>
              <a:t>কোথা</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অভিযানে বের হবেন। এমনকি তার ঘনিষ্ঠ সহচর আবু বকর বা </a:t>
            </a:r>
            <a:r>
              <a:rPr lang="as-IN" sz="3200" dirty="0"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a:t>
            </a:r>
            <a:r>
              <a:rPr lang="as-IN" sz="3200" dirty="0" smtClean="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স্ত্রীদেরকেও কিছু বলেননি। তবে একটি </a:t>
            </a:r>
            <a:r>
              <a:rPr lang="as-IN" sz="3200" dirty="0" smtClean="0">
                <a:latin typeface="NikoshBAN" panose="02000000000000000000" pitchFamily="2" charset="0"/>
                <a:cs typeface="NikoshBAN" panose="02000000000000000000" pitchFamily="2" charset="0"/>
              </a:rPr>
              <a:t>উপা</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 </a:t>
            </a:r>
            <a:r>
              <a:rPr lang="as-IN" sz="3200" dirty="0"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প্রকাশিত </a:t>
            </a:r>
            <a:r>
              <a:rPr lang="as-IN" sz="3200" dirty="0" smtClean="0">
                <a:latin typeface="NikoshBAN" panose="02000000000000000000" pitchFamily="2" charset="0"/>
                <a:cs typeface="NikoshBAN" panose="02000000000000000000" pitchFamily="2" charset="0"/>
              </a:rPr>
              <a:t>হ</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প</a:t>
            </a:r>
            <a:r>
              <a:rPr lang="en-US" sz="3200" dirty="0" err="1" smtClean="0">
                <a:latin typeface="NikoshBAN" panose="02000000000000000000" pitchFamily="2" charset="0"/>
                <a:cs typeface="NikoshBAN" panose="02000000000000000000" pitchFamily="2" charset="0"/>
              </a:rPr>
              <a:t>ড়ে</a:t>
            </a:r>
            <a:r>
              <a:rPr lang="as-IN" sz="3200" dirty="0" smtClean="0">
                <a:latin typeface="NikoshBAN" panose="02000000000000000000" pitchFamily="2" charset="0"/>
                <a:cs typeface="NikoshBAN" panose="02000000000000000000" pitchFamily="2" charset="0"/>
              </a:rPr>
              <a:t>ছিল</a:t>
            </a:r>
            <a:r>
              <a:rPr lang="as-IN" sz="3200" dirty="0">
                <a:latin typeface="NikoshBAN" panose="02000000000000000000" pitchFamily="2" charset="0"/>
                <a:cs typeface="NikoshBAN" panose="02000000000000000000" pitchFamily="2" charset="0"/>
              </a:rPr>
              <a:t>। </a:t>
            </a:r>
            <a:r>
              <a:rPr lang="as-IN" sz="3200" b="1" dirty="0">
                <a:solidFill>
                  <a:srgbClr val="FF0000"/>
                </a:solidFill>
                <a:latin typeface="NikoshBAN" panose="02000000000000000000" pitchFamily="2" charset="0"/>
                <a:cs typeface="NikoshBAN" panose="02000000000000000000" pitchFamily="2" charset="0"/>
              </a:rPr>
              <a:t>হাতিব ইবনে আবী বালতা </a:t>
            </a:r>
            <a:r>
              <a:rPr lang="as-IN" sz="3200" dirty="0">
                <a:latin typeface="NikoshBAN" panose="02000000000000000000" pitchFamily="2" charset="0"/>
                <a:cs typeface="NikoshBAN" panose="02000000000000000000" pitchFamily="2" charset="0"/>
              </a:rPr>
              <a:t>নামক একজন সাহাবী, যিনি বদর যুদ্ধে অংশ </a:t>
            </a:r>
            <a:r>
              <a:rPr lang="as-IN" sz="3200" dirty="0" smtClean="0">
                <a:latin typeface="NikoshBAN" panose="02000000000000000000" pitchFamily="2" charset="0"/>
                <a:cs typeface="NikoshBAN" panose="02000000000000000000" pitchFamily="2" charset="0"/>
              </a:rPr>
              <a:t>নি</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ছিলেন</a:t>
            </a:r>
            <a:r>
              <a:rPr lang="as-IN" sz="3200" dirty="0">
                <a:latin typeface="NikoshBAN" panose="02000000000000000000" pitchFamily="2" charset="0"/>
                <a:cs typeface="NikoshBAN" panose="02000000000000000000" pitchFamily="2" charset="0"/>
              </a:rPr>
              <a:t>, অনুমান করেন যে নবী মক্কা অভিমুখে যাবেন। তিনি অনুমানভিত্তিক এই সংবাদ একটি পত্রের মাধ্যমে কুরাইশদের জানানোর উদ্যোগ নেন এবং একজন মহিলার মাধ্যমে তা মক্কা </a:t>
            </a:r>
            <a:r>
              <a:rPr lang="as-IN" sz="3200" dirty="0" smtClean="0">
                <a:latin typeface="NikoshBAN" panose="02000000000000000000" pitchFamily="2" charset="0"/>
                <a:cs typeface="NikoshBAN" panose="02000000000000000000" pitchFamily="2" charset="0"/>
              </a:rPr>
              <a:t>পাঠি</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দেন</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931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4">
              <a:lumMod val="20000"/>
              <a:lumOff val="8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00" y="1645299"/>
            <a:ext cx="9310252" cy="403187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কিন্তু ঐ মহিলা মক্কা পৌছানোর পূর্বেই নবী (সঃ) এই সংবাদ জেনে যান এবং তিনজন সাহাবীকে সেই পত্রটি উদ্ধারের জন্য প্রেরণ করেন। এই তিনজন হলেন </a:t>
            </a:r>
            <a:r>
              <a:rPr lang="as-IN" sz="3200" b="1" dirty="0">
                <a:solidFill>
                  <a:srgbClr val="FF0000"/>
                </a:solidFill>
                <a:latin typeface="NikoshBAN" panose="02000000000000000000" pitchFamily="2" charset="0"/>
                <a:cs typeface="NikoshBAN" panose="02000000000000000000" pitchFamily="2" charset="0"/>
              </a:rPr>
              <a:t>হযরত আলী, </a:t>
            </a:r>
            <a:r>
              <a:rPr lang="as-IN" sz="3200" b="1" dirty="0" smtClean="0">
                <a:solidFill>
                  <a:srgbClr val="FF0000"/>
                </a:solidFill>
                <a:latin typeface="NikoshBAN" panose="02000000000000000000" pitchFamily="2" charset="0"/>
                <a:cs typeface="NikoshBAN" panose="02000000000000000000" pitchFamily="2" charset="0"/>
              </a:rPr>
              <a:t>যুবা</a:t>
            </a:r>
            <a:r>
              <a:rPr lang="en-US" sz="3200" b="1" dirty="0" err="1" smtClean="0">
                <a:solidFill>
                  <a:srgbClr val="FF0000"/>
                </a:solidFill>
                <a:latin typeface="NikoshBAN" panose="02000000000000000000" pitchFamily="2" charset="0"/>
                <a:cs typeface="NikoshBAN" panose="02000000000000000000" pitchFamily="2" charset="0"/>
              </a:rPr>
              <a:t>য়ে</a:t>
            </a:r>
            <a:r>
              <a:rPr lang="as-IN" sz="3200" b="1" dirty="0" smtClean="0">
                <a:solidFill>
                  <a:srgbClr val="FF0000"/>
                </a:solidFill>
                <a:latin typeface="NikoshBAN" panose="02000000000000000000" pitchFamily="2" charset="0"/>
                <a:cs typeface="NikoshBAN" panose="02000000000000000000" pitchFamily="2" charset="0"/>
              </a:rPr>
              <a:t>র </a:t>
            </a:r>
            <a:r>
              <a:rPr lang="as-IN" sz="3200" b="1" dirty="0">
                <a:solidFill>
                  <a:srgbClr val="FF0000"/>
                </a:solidFill>
                <a:latin typeface="NikoshBAN" panose="02000000000000000000" pitchFamily="2" charset="0"/>
                <a:cs typeface="NikoshBAN" panose="02000000000000000000" pitchFamily="2" charset="0"/>
              </a:rPr>
              <a:t>এবং মিকদাদ (রঃ) </a:t>
            </a:r>
            <a:r>
              <a:rPr lang="as-IN" sz="3200" dirty="0">
                <a:latin typeface="NikoshBAN" panose="02000000000000000000" pitchFamily="2" charset="0"/>
                <a:cs typeface="NikoshBAN" panose="02000000000000000000" pitchFamily="2" charset="0"/>
              </a:rPr>
              <a:t>। তারা মক্কা অভিমুখে </a:t>
            </a:r>
            <a:r>
              <a:rPr lang="as-IN" sz="3200" dirty="0" smtClean="0">
                <a:latin typeface="NikoshBAN" panose="02000000000000000000" pitchFamily="2" charset="0"/>
                <a:cs typeface="NikoshBAN" panose="02000000000000000000" pitchFamily="2" charset="0"/>
              </a:rPr>
              <a:t>রওযা</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খাখ নামক স্থানে উক্ত মহিলার সন্ধান পান। প্রথমে অস্বীকার করলেও হুমকির </a:t>
            </a:r>
            <a:r>
              <a:rPr lang="as-IN" sz="3200" dirty="0" smtClean="0">
                <a:latin typeface="NikoshBAN" panose="02000000000000000000" pitchFamily="2" charset="0"/>
                <a:cs typeface="NikoshBAN" panose="02000000000000000000" pitchFamily="2" charset="0"/>
              </a:rPr>
              <a:t>মুখে </a:t>
            </a:r>
            <a:r>
              <a:rPr lang="as-IN" sz="3200" dirty="0">
                <a:latin typeface="NikoshBAN" panose="02000000000000000000" pitchFamily="2" charset="0"/>
                <a:cs typeface="NikoshBAN" panose="02000000000000000000" pitchFamily="2" charset="0"/>
              </a:rPr>
              <a:t>সে চিঠিটি </a:t>
            </a:r>
            <a:r>
              <a:rPr lang="as-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দে</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এটি </a:t>
            </a:r>
            <a:r>
              <a:rPr lang="as-IN" sz="3200" dirty="0" smtClean="0">
                <a:latin typeface="NikoshBAN" panose="02000000000000000000" pitchFamily="2" charset="0"/>
                <a:cs typeface="NikoshBAN" panose="02000000000000000000" pitchFamily="2" charset="0"/>
              </a:rPr>
              <a:t>মদীনা</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আনার পর জানা </a:t>
            </a:r>
            <a:r>
              <a:rPr lang="as-IN" sz="3200" dirty="0"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যে তা হাতিবের লিখা। প্রকৃতপক্ষে হাতিব ইসলামের প্রতি বিদ্বেষের বশে </a:t>
            </a:r>
            <a:r>
              <a:rPr lang="as-IN" sz="3200" dirty="0" smtClean="0">
                <a:latin typeface="NikoshBAN" panose="02000000000000000000" pitchFamily="2" charset="0"/>
                <a:cs typeface="NikoshBAN" panose="02000000000000000000" pitchFamily="2" charset="0"/>
              </a:rPr>
              <a:t>ন</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বরং নির্বুদ্ধিতার কারণে কেবল কুরাইশদের সহানুভূতি </a:t>
            </a:r>
            <a:r>
              <a:rPr lang="as-IN" sz="3200" dirty="0" smtClean="0">
                <a:latin typeface="NikoshBAN" panose="02000000000000000000" pitchFamily="2" charset="0"/>
                <a:cs typeface="NikoshBAN" panose="02000000000000000000" pitchFamily="2" charset="0"/>
              </a:rPr>
              <a:t>আদা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জন্য এই পত্র লিখেছিলেন। তাই তাকে ক্ষমা করে </a:t>
            </a:r>
            <a:r>
              <a:rPr lang="as-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হ</a:t>
            </a:r>
            <a:r>
              <a:rPr lang="en-US" sz="3200" dirty="0" smtClean="0">
                <a:latin typeface="NikoshBAN" panose="02000000000000000000" pitchFamily="2" charset="0"/>
                <a:cs typeface="NikoshBAN" panose="02000000000000000000" pitchFamily="2" charset="0"/>
              </a:rPr>
              <a:t>য়।  </a:t>
            </a:r>
            <a:endParaRPr lang="en-US" sz="3200" dirty="0">
              <a:latin typeface="NikoshBAN" panose="02000000000000000000" pitchFamily="2" charset="0"/>
              <a:cs typeface="NikoshBAN" panose="02000000000000000000" pitchFamily="2" charset="0"/>
            </a:endParaRPr>
          </a:p>
        </p:txBody>
      </p:sp>
      <p:sp>
        <p:nvSpPr>
          <p:cNvPr id="10" name="Down Ribbon 9"/>
          <p:cNvSpPr/>
          <p:nvPr/>
        </p:nvSpPr>
        <p:spPr>
          <a:xfrm>
            <a:off x="4423972" y="983672"/>
            <a:ext cx="4844719" cy="569537"/>
          </a:xfrm>
          <a:prstGeom prst="ribb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en-US" b="1" dirty="0" err="1" smtClean="0">
                <a:latin typeface="NikoshBAN" panose="02000000000000000000" pitchFamily="2" charset="0"/>
                <a:cs typeface="NikoshBAN" panose="02000000000000000000" pitchFamily="2" charset="0"/>
              </a:rPr>
              <a:t>মহিলা</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থেকে</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চিঠি</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উদ্ধার</a:t>
            </a:r>
            <a:endParaRPr lang="as-IN"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467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rgbClr val="92D05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27020" y="1177636"/>
            <a:ext cx="9919853" cy="5016758"/>
          </a:xfrm>
          <a:prstGeom prst="rect">
            <a:avLst/>
          </a:prstGeom>
          <a:noFill/>
        </p:spPr>
        <p:txBody>
          <a:bodyPr wrap="square" rtlCol="0">
            <a:spAutoFit/>
          </a:bodyPr>
          <a:lstStyle/>
          <a:p>
            <a:pPr algn="just"/>
            <a:r>
              <a:rPr lang="en-US" sz="3200" b="1" dirty="0">
                <a:solidFill>
                  <a:srgbClr val="FF0000"/>
                </a:solidFill>
                <a:latin typeface="NikoshBAN" panose="02000000000000000000" pitchFamily="2" charset="0"/>
                <a:cs typeface="NikoshBAN" panose="02000000000000000000" pitchFamily="2" charset="0"/>
              </a:rPr>
              <a:t>৬৩০খ্রিঃ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সম্পূর্ণ গোপনে মক্কা অভিযান শুরু </a:t>
            </a:r>
            <a:r>
              <a:rPr lang="as-IN" sz="3200" dirty="0"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বনু সুলাইম, বনু আশজা, বনু </a:t>
            </a:r>
            <a:r>
              <a:rPr lang="as-IN" sz="3200" dirty="0" smtClean="0">
                <a:latin typeface="NikoshBAN" panose="02000000000000000000" pitchFamily="2" charset="0"/>
                <a:cs typeface="NikoshBAN" panose="02000000000000000000" pitchFamily="2" charset="0"/>
              </a:rPr>
              <a:t>মুযা</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 বনু গিফার এবং বনু আসলাম গোত্রের অনেকেই প্রস্তুতি </a:t>
            </a:r>
            <a:r>
              <a:rPr lang="as-IN" sz="3200" dirty="0" smtClean="0">
                <a:latin typeface="NikoshBAN" panose="02000000000000000000" pitchFamily="2" charset="0"/>
                <a:cs typeface="NikoshBAN" panose="02000000000000000000" pitchFamily="2" charset="0"/>
              </a:rPr>
              <a:t>নি</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মদীনা থেকে হযরত মুহাম্মদ (সঃ) এর সাথে বের </a:t>
            </a:r>
            <a:r>
              <a:rPr lang="as-IN" sz="3200" dirty="0"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এই দলের সাথে খালীদ বিন </a:t>
            </a:r>
            <a:r>
              <a:rPr lang="as-IN" sz="3200" dirty="0" smtClean="0">
                <a:latin typeface="NikoshBAN" panose="02000000000000000000" pitchFamily="2" charset="0"/>
                <a:cs typeface="NikoshBAN" panose="02000000000000000000" pitchFamily="2" charset="0"/>
              </a:rPr>
              <a:t>ও</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লিদ </a:t>
            </a:r>
            <a:r>
              <a:rPr lang="as-IN" sz="3200" dirty="0">
                <a:latin typeface="NikoshBAN" panose="02000000000000000000" pitchFamily="2" charset="0"/>
                <a:cs typeface="NikoshBAN" panose="02000000000000000000" pitchFamily="2" charset="0"/>
              </a:rPr>
              <a:t>ছিলেন। আবার অনেকেই পথিমধ্যে মিলিত </a:t>
            </a:r>
            <a:r>
              <a:rPr lang="as-IN" sz="3200" dirty="0"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এভাবে মুসলমানদের মোট সৈন্যসংখ্যা </a:t>
            </a:r>
            <a:r>
              <a:rPr lang="as-IN" sz="3200" b="1" dirty="0" smtClean="0">
                <a:solidFill>
                  <a:srgbClr val="FF0000"/>
                </a:solidFill>
                <a:latin typeface="NikoshBAN" panose="02000000000000000000" pitchFamily="2" charset="0"/>
                <a:cs typeface="NikoshBAN" panose="02000000000000000000" pitchFamily="2" charset="0"/>
              </a:rPr>
              <a:t>১০,০০০</a:t>
            </a:r>
            <a:r>
              <a:rPr lang="as-IN" sz="3200" b="1" dirty="0">
                <a:solidFill>
                  <a:srgbClr val="FF0000"/>
                </a:solidFill>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অষ্টম হিজরি; বিশ্বমানবতার কেন্দ্রভূমি মক্কা পঙ্কিলতামুক্ত হওয়া এখন সময়ের দাবি। বিশ্বনবী নীরবে সে আয়োজন করলেন। এ জন্য পবিত্র মক্কা জয় করতে হবে। তবে ‘তিনি ধ্বংসাত্মক বিজয় চান না, তিনি কুরাইশদের রক্ষা করতে চান। </a:t>
            </a:r>
            <a:r>
              <a:rPr lang="as-IN" sz="3200" dirty="0" smtClean="0">
                <a:latin typeface="NikoshBAN" panose="02000000000000000000" pitchFamily="2" charset="0"/>
                <a:cs typeface="NikoshBAN" panose="02000000000000000000" pitchFamily="2" charset="0"/>
              </a:rPr>
              <a:t>হজরত </a:t>
            </a:r>
            <a:r>
              <a:rPr lang="as-IN" sz="3200" dirty="0">
                <a:latin typeface="NikoshBAN" panose="02000000000000000000" pitchFamily="2" charset="0"/>
                <a:cs typeface="NikoshBAN" panose="02000000000000000000" pitchFamily="2" charset="0"/>
              </a:rPr>
              <a:t>মুহাম্মাদ (সা.) ১০ রমজান ১০ হাজার সাহাবিসহ মদিনা থেকে মক্কার উদ্দেশে যাত্রা করলেন। মক্কার উপকণ্ঠে এসে </a:t>
            </a:r>
            <a:r>
              <a:rPr lang="as-IN" sz="3200" b="1" dirty="0">
                <a:solidFill>
                  <a:srgbClr val="FF0000"/>
                </a:solidFill>
                <a:latin typeface="NikoshBAN" panose="02000000000000000000" pitchFamily="2" charset="0"/>
                <a:cs typeface="NikoshBAN" panose="02000000000000000000" pitchFamily="2" charset="0"/>
              </a:rPr>
              <a:t>‘মারাউজ জাহরান’ </a:t>
            </a:r>
            <a:r>
              <a:rPr lang="as-IN" sz="3200" dirty="0">
                <a:latin typeface="NikoshBAN" panose="02000000000000000000" pitchFamily="2" charset="0"/>
                <a:cs typeface="NikoshBAN" panose="02000000000000000000" pitchFamily="2" charset="0"/>
              </a:rPr>
              <a:t>নামক গিরি উপত্যকায় শিবির স্থাপন করলেন</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
        <p:nvSpPr>
          <p:cNvPr id="9" name="Curved Down Ribbon 8"/>
          <p:cNvSpPr/>
          <p:nvPr/>
        </p:nvSpPr>
        <p:spPr>
          <a:xfrm>
            <a:off x="3442858" y="442793"/>
            <a:ext cx="5652655" cy="708399"/>
          </a:xfrm>
          <a:prstGeom prst="ellipseRibb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as-IN" b="1" dirty="0">
                <a:latin typeface="NikoshBAN" panose="02000000000000000000" pitchFamily="2" charset="0"/>
                <a:cs typeface="NikoshBAN" panose="02000000000000000000" pitchFamily="2" charset="0"/>
              </a:rPr>
              <a:t>মক্কা অভিমুখে যাত্রা ও শিবির স্থাপন</a:t>
            </a:r>
          </a:p>
        </p:txBody>
      </p:sp>
    </p:spTree>
    <p:extLst>
      <p:ext uri="{BB962C8B-B14F-4D97-AF65-F5344CB8AC3E}">
        <p14:creationId xmlns:p14="http://schemas.microsoft.com/office/powerpoint/2010/main" val="329127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rgbClr val="00B05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68137" y="570700"/>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95056" y="2076384"/>
            <a:ext cx="8956961" cy="403187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১৯ রমজান রাতে </a:t>
            </a:r>
            <a:r>
              <a:rPr lang="as-IN" sz="3200" b="1" dirty="0">
                <a:solidFill>
                  <a:srgbClr val="FF0000"/>
                </a:solidFill>
                <a:latin typeface="NikoshBAN" panose="02000000000000000000" pitchFamily="2" charset="0"/>
                <a:cs typeface="NikoshBAN" panose="02000000000000000000" pitchFamily="2" charset="0"/>
              </a:rPr>
              <a:t>আবু সুফিয়ান </a:t>
            </a:r>
            <a:r>
              <a:rPr lang="as-IN" sz="3200" dirty="0">
                <a:latin typeface="NikoshBAN" panose="02000000000000000000" pitchFamily="2" charset="0"/>
                <a:cs typeface="NikoshBAN" panose="02000000000000000000" pitchFamily="2" charset="0"/>
              </a:rPr>
              <a:t>হাকিম ইবনে নিজাম ও বুদাইলকে সঙ্গে নিয়ে গোয়েন্দাগিরি করার জন্য বের হলে হজরত উমর (রা.)-এর নেতৃত্বে টহলরত ছদ্মবেশী গেরিলা দলের হাতে বন্দী হয়ে নবীজি (সা.)-এর কাছে আনীত হলো। দীর্ঘ ২১ বছরের নিষ্ঠুরতার পুরোহিত লোকচক্ষুর অন্তরালে আঁধার রাতের বন্দী আবু সুফিয়ানকে রহমতের নবী (সা.) প্রেম-ভালোবাসার দীক্ষা দিলেন। পাষাণহৃদয় দয়ার সাগরে স্নাত হলো। সে ইমান আনল। স্বীকার করে নিল—‘লা ইলাহা ইল্লাল্লাহু মুহাম্মাদুর রাসুলুল্লাহ</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
        <p:nvSpPr>
          <p:cNvPr id="10" name="Down Ribbon 9"/>
          <p:cNvSpPr/>
          <p:nvPr/>
        </p:nvSpPr>
        <p:spPr>
          <a:xfrm>
            <a:off x="3486603" y="866423"/>
            <a:ext cx="5865215" cy="629868"/>
          </a:xfrm>
          <a:prstGeom prst="ribb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en-US" b="1" dirty="0" err="1" smtClean="0">
                <a:solidFill>
                  <a:schemeClr val="tx1"/>
                </a:solidFill>
                <a:latin typeface="NikoshBAN" panose="02000000000000000000" pitchFamily="2" charset="0"/>
                <a:cs typeface="NikoshBAN" panose="02000000000000000000" pitchFamily="2" charset="0"/>
              </a:rPr>
              <a:t>আবু</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সুফিয়ান</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গ্রেপ্তার</a:t>
            </a:r>
            <a:r>
              <a:rPr lang="en-US" b="1" dirty="0" smtClean="0">
                <a:solidFill>
                  <a:schemeClr val="tx1"/>
                </a:solidFill>
                <a:latin typeface="NikoshBAN" panose="02000000000000000000" pitchFamily="2" charset="0"/>
                <a:cs typeface="NikoshBAN" panose="02000000000000000000" pitchFamily="2" charset="0"/>
              </a:rPr>
              <a:t> ও </a:t>
            </a:r>
            <a:r>
              <a:rPr lang="en-US" b="1" dirty="0" err="1" smtClean="0">
                <a:solidFill>
                  <a:schemeClr val="tx1"/>
                </a:solidFill>
                <a:latin typeface="NikoshBAN" panose="02000000000000000000" pitchFamily="2" charset="0"/>
                <a:cs typeface="NikoshBAN" panose="02000000000000000000" pitchFamily="2" charset="0"/>
              </a:rPr>
              <a:t>ইসলাম</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গ্রহণ</a:t>
            </a:r>
            <a:endParaRPr lang="as-IN"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8066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20000"/>
              <a:lumOff val="8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503221" y="58315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smtClean="0">
              <a:solidFill>
                <a:schemeClr val="tx1"/>
              </a:solidFill>
              <a:latin typeface="NikoshBAN" panose="02000000000000000000" pitchFamily="2" charset="0"/>
              <a:cs typeface="NikoshBAN" panose="02000000000000000000" pitchFamily="2" charset="0"/>
            </a:endParaRPr>
          </a:p>
          <a:p>
            <a:endParaRPr lang="en-US" sz="3200" dirty="0">
              <a:solidFill>
                <a:schemeClr val="tx1"/>
              </a:solidFill>
              <a:latin typeface="NikoshBAN" panose="02000000000000000000" pitchFamily="2" charset="0"/>
              <a:cs typeface="NikoshBAN" panose="02000000000000000000" pitchFamily="2" charset="0"/>
            </a:endParaRPr>
          </a:p>
          <a:p>
            <a:endParaRPr lang="en-US" sz="3200" dirty="0" smtClean="0">
              <a:solidFill>
                <a:schemeClr val="tx1"/>
              </a:solidFill>
              <a:latin typeface="NikoshBAN" panose="02000000000000000000" pitchFamily="2" charset="0"/>
              <a:cs typeface="NikoshBAN" panose="02000000000000000000" pitchFamily="2" charset="0"/>
            </a:endParaRPr>
          </a:p>
        </p:txBody>
      </p:sp>
      <p:sp>
        <p:nvSpPr>
          <p:cNvPr id="4" name="Curved Up Ribbon 3"/>
          <p:cNvSpPr/>
          <p:nvPr/>
        </p:nvSpPr>
        <p:spPr>
          <a:xfrm>
            <a:off x="4693480" y="595745"/>
            <a:ext cx="3494555" cy="779524"/>
          </a:xfrm>
          <a:prstGeom prst="ellipseRibbon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as-IN" b="1" dirty="0" smtClean="0">
                <a:solidFill>
                  <a:srgbClr val="FFFF00"/>
                </a:solidFill>
                <a:latin typeface="NikoshBAN" panose="02000000000000000000" pitchFamily="2" charset="0"/>
                <a:cs typeface="NikoshBAN" panose="02000000000000000000" pitchFamily="2" charset="0"/>
              </a:rPr>
              <a:t>মক্কা</a:t>
            </a:r>
            <a:r>
              <a:rPr lang="en-US" b="1" dirty="0" smtClean="0">
                <a:solidFill>
                  <a:srgbClr val="FFFF00"/>
                </a:solidFill>
                <a:latin typeface="NikoshBAN" panose="02000000000000000000" pitchFamily="2" charset="0"/>
                <a:cs typeface="NikoshBAN" panose="02000000000000000000" pitchFamily="2" charset="0"/>
              </a:rPr>
              <a:t>য়</a:t>
            </a:r>
            <a:r>
              <a:rPr lang="as-IN" b="1" dirty="0" smtClean="0">
                <a:solidFill>
                  <a:srgbClr val="FFFF00"/>
                </a:solidFill>
                <a:latin typeface="NikoshBAN" panose="02000000000000000000" pitchFamily="2" charset="0"/>
                <a:cs typeface="NikoshBAN" panose="02000000000000000000" pitchFamily="2" charset="0"/>
              </a:rPr>
              <a:t> প্রবেশ</a:t>
            </a:r>
            <a:endParaRPr lang="as-IN" b="1" dirty="0">
              <a:solidFill>
                <a:srgbClr val="FFFF00"/>
              </a:solidFill>
              <a:latin typeface="NikoshBAN" panose="02000000000000000000" pitchFamily="2" charset="0"/>
              <a:cs typeface="NikoshBAN" panose="02000000000000000000" pitchFamily="2" charset="0"/>
            </a:endParaRPr>
          </a:p>
        </p:txBody>
      </p:sp>
      <p:sp>
        <p:nvSpPr>
          <p:cNvPr id="10" name="TextBox 9"/>
          <p:cNvSpPr txBox="1"/>
          <p:nvPr/>
        </p:nvSpPr>
        <p:spPr>
          <a:xfrm>
            <a:off x="1707573" y="1357598"/>
            <a:ext cx="9874827" cy="501675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মক্কা জয়ের আগেই আল্লাহর প্রিয় হাবিব মক্কাবাসীর মন জয় করাকে বড় বিজয় মনে করলেন। এ সময় নবীজি (সা.)-এর চাচা হজরত আব্বাস, </a:t>
            </a:r>
            <a:r>
              <a:rPr lang="as-IN" sz="3200" dirty="0" smtClean="0">
                <a:latin typeface="NikoshBAN" panose="02000000000000000000" pitchFamily="2" charset="0"/>
                <a:cs typeface="NikoshBAN" panose="02000000000000000000" pitchFamily="2" charset="0"/>
              </a:rPr>
              <a:t>যিনি </a:t>
            </a:r>
            <a:r>
              <a:rPr lang="as-IN" sz="3200" dirty="0">
                <a:latin typeface="NikoshBAN" panose="02000000000000000000" pitchFamily="2" charset="0"/>
                <a:cs typeface="NikoshBAN" panose="02000000000000000000" pitchFamily="2" charset="0"/>
              </a:rPr>
              <a:t>কৌশলগত কারণে মক্কাবাসীর কাছে তাঁর ইসলাম গ্রহণ গোপন রেখেছিলেন, তিনিও তা প্রকাশ করলেন। হজরত আব্বাস আবু </a:t>
            </a:r>
            <a:r>
              <a:rPr lang="as-IN" sz="3200" dirty="0" smtClean="0">
                <a:latin typeface="NikoshBAN" panose="02000000000000000000" pitchFamily="2" charset="0"/>
                <a:cs typeface="NikoshBAN" panose="02000000000000000000" pitchFamily="2" charset="0"/>
              </a:rPr>
              <a:t>সুফিয়ান এ </a:t>
            </a:r>
            <a:r>
              <a:rPr lang="as-IN" sz="3200" dirty="0">
                <a:latin typeface="NikoshBAN" panose="02000000000000000000" pitchFamily="2" charset="0"/>
                <a:cs typeface="NikoshBAN" panose="02000000000000000000" pitchFamily="2" charset="0"/>
              </a:rPr>
              <a:t>উভয় কুরাইশ নেতাকে নবীজি (সা.) শান্তির পয়গাম ঘোষণার জন্য প্রভাতে মক্কায় পাঠালেন এবং ঘোষণা দিতে বললেন: </a:t>
            </a:r>
            <a:endParaRPr lang="en-US" sz="3200" dirty="0">
              <a:latin typeface="NikoshBAN" panose="02000000000000000000" pitchFamily="2" charset="0"/>
              <a:cs typeface="NikoshBAN" panose="02000000000000000000" pitchFamily="2" charset="0"/>
            </a:endParaRPr>
          </a:p>
          <a:p>
            <a:pPr marL="514350" indent="-514350" algn="just">
              <a:buFont typeface="+mj-lt"/>
              <a:buAutoNum type="arabicPeriod"/>
            </a:pPr>
            <a:r>
              <a:rPr lang="as-IN" sz="3200" b="1" dirty="0" smtClean="0">
                <a:solidFill>
                  <a:srgbClr val="0070C0"/>
                </a:solidFill>
                <a:latin typeface="NikoshBAN" panose="02000000000000000000" pitchFamily="2" charset="0"/>
                <a:cs typeface="NikoshBAN" panose="02000000000000000000" pitchFamily="2" charset="0"/>
              </a:rPr>
              <a:t>যারা </a:t>
            </a:r>
            <a:r>
              <a:rPr lang="as-IN" sz="3200" b="1" dirty="0">
                <a:solidFill>
                  <a:srgbClr val="0070C0"/>
                </a:solidFill>
                <a:latin typeface="NikoshBAN" panose="02000000000000000000" pitchFamily="2" charset="0"/>
                <a:cs typeface="NikoshBAN" panose="02000000000000000000" pitchFamily="2" charset="0"/>
              </a:rPr>
              <a:t>কাবাগৃহে আশ্রয় নেবে, তারা নিরাপদ, </a:t>
            </a:r>
            <a:r>
              <a:rPr lang="en-US" sz="3200" b="1" dirty="0" smtClean="0">
                <a:solidFill>
                  <a:srgbClr val="0070C0"/>
                </a:solidFill>
                <a:latin typeface="NikoshBAN" panose="02000000000000000000" pitchFamily="2" charset="0"/>
                <a:cs typeface="NikoshBAN" panose="02000000000000000000" pitchFamily="2" charset="0"/>
              </a:rPr>
              <a:t> </a:t>
            </a:r>
            <a:endParaRPr lang="en-US" sz="3200" b="1" dirty="0">
              <a:solidFill>
                <a:srgbClr val="0070C0"/>
              </a:solidFill>
              <a:latin typeface="NikoshBAN" panose="02000000000000000000" pitchFamily="2" charset="0"/>
              <a:cs typeface="NikoshBAN" panose="02000000000000000000" pitchFamily="2" charset="0"/>
            </a:endParaRPr>
          </a:p>
          <a:p>
            <a:pPr marL="514350" indent="-514350" algn="just">
              <a:buFont typeface="+mj-lt"/>
              <a:buAutoNum type="arabicPeriod"/>
            </a:pPr>
            <a:r>
              <a:rPr lang="as-IN" sz="3200" b="1" dirty="0" smtClean="0">
                <a:solidFill>
                  <a:srgbClr val="0070C0"/>
                </a:solidFill>
                <a:latin typeface="NikoshBAN" panose="02000000000000000000" pitchFamily="2" charset="0"/>
                <a:cs typeface="NikoshBAN" panose="02000000000000000000" pitchFamily="2" charset="0"/>
              </a:rPr>
              <a:t>যারা </a:t>
            </a:r>
            <a:r>
              <a:rPr lang="as-IN" sz="3200" b="1" dirty="0">
                <a:solidFill>
                  <a:srgbClr val="0070C0"/>
                </a:solidFill>
                <a:latin typeface="NikoshBAN" panose="02000000000000000000" pitchFamily="2" charset="0"/>
                <a:cs typeface="NikoshBAN" panose="02000000000000000000" pitchFamily="2" charset="0"/>
              </a:rPr>
              <a:t>আবু সুফিয়ানের বাড়িতে আশ্রয় নেবে </a:t>
            </a:r>
            <a:r>
              <a:rPr lang="as-IN" sz="3200" b="1" dirty="0" smtClean="0">
                <a:solidFill>
                  <a:srgbClr val="0070C0"/>
                </a:solidFill>
                <a:latin typeface="NikoshBAN" panose="02000000000000000000" pitchFamily="2" charset="0"/>
                <a:cs typeface="NikoshBAN" panose="02000000000000000000" pitchFamily="2" charset="0"/>
              </a:rPr>
              <a:t>তারা </a:t>
            </a:r>
            <a:r>
              <a:rPr lang="as-IN" sz="3200" b="1" dirty="0">
                <a:solidFill>
                  <a:srgbClr val="0070C0"/>
                </a:solidFill>
                <a:latin typeface="NikoshBAN" panose="02000000000000000000" pitchFamily="2" charset="0"/>
                <a:cs typeface="NikoshBAN" panose="02000000000000000000" pitchFamily="2" charset="0"/>
              </a:rPr>
              <a:t>নিরাপদ, </a:t>
            </a:r>
            <a:endParaRPr lang="en-US" sz="3200" b="1" dirty="0">
              <a:solidFill>
                <a:srgbClr val="0070C0"/>
              </a:solidFill>
              <a:latin typeface="NikoshBAN" panose="02000000000000000000" pitchFamily="2" charset="0"/>
              <a:cs typeface="NikoshBAN" panose="02000000000000000000" pitchFamily="2" charset="0"/>
            </a:endParaRPr>
          </a:p>
          <a:p>
            <a:pPr marL="514350" indent="-514350" algn="just">
              <a:buFont typeface="+mj-lt"/>
              <a:buAutoNum type="arabicPeriod"/>
            </a:pPr>
            <a:r>
              <a:rPr lang="as-IN" sz="3200" b="1" dirty="0" smtClean="0">
                <a:solidFill>
                  <a:srgbClr val="0070C0"/>
                </a:solidFill>
                <a:latin typeface="NikoshBAN" panose="02000000000000000000" pitchFamily="2" charset="0"/>
                <a:cs typeface="NikoshBAN" panose="02000000000000000000" pitchFamily="2" charset="0"/>
              </a:rPr>
              <a:t>যারা </a:t>
            </a:r>
            <a:r>
              <a:rPr lang="as-IN" sz="3200" b="1" dirty="0">
                <a:solidFill>
                  <a:srgbClr val="0070C0"/>
                </a:solidFill>
                <a:latin typeface="NikoshBAN" panose="02000000000000000000" pitchFamily="2" charset="0"/>
                <a:cs typeface="NikoshBAN" panose="02000000000000000000" pitchFamily="2" charset="0"/>
              </a:rPr>
              <a:t>নিজ নিজ ঘরে অবস্থান করবে, </a:t>
            </a:r>
            <a:r>
              <a:rPr lang="as-IN" sz="3200" b="1" dirty="0" smtClean="0">
                <a:solidFill>
                  <a:srgbClr val="0070C0"/>
                </a:solidFill>
                <a:latin typeface="NikoshBAN" panose="02000000000000000000" pitchFamily="2" charset="0"/>
                <a:cs typeface="NikoshBAN" panose="02000000000000000000" pitchFamily="2" charset="0"/>
              </a:rPr>
              <a:t>তারা নিরাপদ</a:t>
            </a:r>
            <a:r>
              <a:rPr lang="en-US" sz="3200" b="1" dirty="0">
                <a:solidFill>
                  <a:srgbClr val="0070C0"/>
                </a:solidFill>
                <a:latin typeface="NikoshBAN" panose="02000000000000000000" pitchFamily="2" charset="0"/>
                <a:cs typeface="NikoshBAN" panose="02000000000000000000" pitchFamily="2" charset="0"/>
              </a:rPr>
              <a:t>,</a:t>
            </a:r>
            <a:endParaRPr lang="en-US" sz="3200" b="1" dirty="0" smtClean="0">
              <a:solidFill>
                <a:srgbClr val="0070C0"/>
              </a:solidFill>
              <a:latin typeface="NikoshBAN" panose="02000000000000000000" pitchFamily="2" charset="0"/>
              <a:cs typeface="NikoshBAN" panose="02000000000000000000" pitchFamily="2" charset="0"/>
            </a:endParaRPr>
          </a:p>
          <a:p>
            <a:pPr marL="514350" indent="-514350" algn="just">
              <a:buFont typeface="+mj-lt"/>
              <a:buAutoNum type="arabicPeriod"/>
            </a:pPr>
            <a:r>
              <a:rPr lang="en-US" sz="3200" b="1" dirty="0" err="1" smtClean="0">
                <a:solidFill>
                  <a:srgbClr val="0070C0"/>
                </a:solidFill>
                <a:latin typeface="NikoshBAN" panose="02000000000000000000" pitchFamily="2" charset="0"/>
                <a:cs typeface="NikoshBAN" panose="02000000000000000000" pitchFamily="2" charset="0"/>
              </a:rPr>
              <a:t>যারা</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অস্ত্র</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ত্যাগ</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করবে</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তারাও</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নিরাপদ</a:t>
            </a:r>
            <a:r>
              <a:rPr lang="en-US" sz="3200" b="1" dirty="0" smtClean="0">
                <a:solidFill>
                  <a:srgbClr val="0070C0"/>
                </a:solidFill>
                <a:latin typeface="NikoshBAN" panose="02000000000000000000" pitchFamily="2" charset="0"/>
                <a:cs typeface="NikoshBAN" panose="02000000000000000000" pitchFamily="2" charset="0"/>
              </a:rPr>
              <a:t>।</a:t>
            </a:r>
            <a:endParaRPr lang="as-IN" sz="32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25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5"/>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82436" y="692727"/>
            <a:ext cx="9933709" cy="5324535"/>
          </a:xfrm>
          <a:prstGeom prst="rect">
            <a:avLst/>
          </a:prstGeom>
          <a:noFill/>
        </p:spPr>
        <p:txBody>
          <a:bodyPr wrap="square" rtlCol="0">
            <a:spAutoFit/>
          </a:bodyPr>
          <a:lstStyle/>
          <a:p>
            <a:pPr algn="just"/>
            <a:endParaRPr lang="en-US" sz="2000" dirty="0" smtClean="0">
              <a:latin typeface="NikoshBAN" panose="02000000000000000000" pitchFamily="2" charset="0"/>
              <a:cs typeface="NikoshBAN" panose="02000000000000000000" pitchFamily="2" charset="0"/>
            </a:endParaRPr>
          </a:p>
          <a:p>
            <a:pPr algn="just"/>
            <a:r>
              <a:rPr lang="as-IN" sz="3200" dirty="0" smtClean="0">
                <a:latin typeface="NikoshBAN" panose="02000000000000000000" pitchFamily="2" charset="0"/>
                <a:cs typeface="NikoshBAN" panose="02000000000000000000" pitchFamily="2" charset="0"/>
              </a:rPr>
              <a:t>১৯ </a:t>
            </a:r>
            <a:r>
              <a:rPr lang="as-IN" sz="3200" dirty="0">
                <a:latin typeface="NikoshBAN" panose="02000000000000000000" pitchFamily="2" charset="0"/>
                <a:cs typeface="NikoshBAN" panose="02000000000000000000" pitchFamily="2" charset="0"/>
              </a:rPr>
              <a:t>রমজান সকালে নবীজি (সা.) সাহাবায়ে কিরামের বিভিন্ন দলকে মক্কার বিভিন্ন দিক থেকে প্রবেশের নির্দেশ দিলেন এবং বললেন: কাউকে আক্রমণ করবে না। ইতিপূর্বে ‘মুতা’ অভিযানেও তিনি নির্দেশ দিয়েছিলেন: </a:t>
            </a:r>
            <a:endParaRPr lang="en-US" sz="3200" dirty="0" smtClean="0">
              <a:latin typeface="NikoshBAN" panose="02000000000000000000" pitchFamily="2" charset="0"/>
              <a:cs typeface="NikoshBAN" panose="02000000000000000000" pitchFamily="2" charset="0"/>
            </a:endParaRPr>
          </a:p>
          <a:p>
            <a:pPr marL="342900" indent="-342900" algn="just">
              <a:buFont typeface="+mj-lt"/>
              <a:buAutoNum type="arabicPeriod"/>
            </a:pPr>
            <a:r>
              <a:rPr lang="as-IN" sz="3200" b="1" dirty="0" smtClean="0">
                <a:solidFill>
                  <a:srgbClr val="C00000"/>
                </a:solidFill>
                <a:latin typeface="NikoshBAN" panose="02000000000000000000" pitchFamily="2" charset="0"/>
                <a:cs typeface="NikoshBAN" panose="02000000000000000000" pitchFamily="2" charset="0"/>
              </a:rPr>
              <a:t>কোনো </a:t>
            </a:r>
            <a:r>
              <a:rPr lang="as-IN" sz="3200" b="1" dirty="0">
                <a:solidFill>
                  <a:srgbClr val="C00000"/>
                </a:solidFill>
                <a:latin typeface="NikoshBAN" panose="02000000000000000000" pitchFamily="2" charset="0"/>
                <a:cs typeface="NikoshBAN" panose="02000000000000000000" pitchFamily="2" charset="0"/>
              </a:rPr>
              <a:t>সাধু-সন্ন্যাসীকে হত্যা করবে না, </a:t>
            </a:r>
            <a:endParaRPr lang="en-US" sz="3200" b="1" dirty="0" smtClean="0">
              <a:solidFill>
                <a:srgbClr val="C00000"/>
              </a:solidFill>
              <a:latin typeface="NikoshBAN" panose="02000000000000000000" pitchFamily="2" charset="0"/>
              <a:cs typeface="NikoshBAN" panose="02000000000000000000" pitchFamily="2" charset="0"/>
            </a:endParaRPr>
          </a:p>
          <a:p>
            <a:pPr marL="342900" indent="-342900" algn="just">
              <a:buFont typeface="+mj-lt"/>
              <a:buAutoNum type="arabicPeriod"/>
            </a:pPr>
            <a:r>
              <a:rPr lang="as-IN" sz="3200" b="1" dirty="0" smtClean="0">
                <a:solidFill>
                  <a:srgbClr val="C00000"/>
                </a:solidFill>
                <a:latin typeface="NikoshBAN" panose="02000000000000000000" pitchFamily="2" charset="0"/>
                <a:cs typeface="NikoshBAN" panose="02000000000000000000" pitchFamily="2" charset="0"/>
              </a:rPr>
              <a:t>বালক-বালিকা </a:t>
            </a:r>
            <a:r>
              <a:rPr lang="as-IN" sz="3200" b="1" dirty="0">
                <a:solidFill>
                  <a:srgbClr val="C00000"/>
                </a:solidFill>
                <a:latin typeface="NikoshBAN" panose="02000000000000000000" pitchFamily="2" charset="0"/>
                <a:cs typeface="NikoshBAN" panose="02000000000000000000" pitchFamily="2" charset="0"/>
              </a:rPr>
              <a:t>ও শিশুদের হত্যা করবে না, </a:t>
            </a:r>
            <a:endParaRPr lang="en-US" sz="3200" b="1" dirty="0" smtClean="0">
              <a:solidFill>
                <a:srgbClr val="C00000"/>
              </a:solidFill>
              <a:latin typeface="NikoshBAN" panose="02000000000000000000" pitchFamily="2" charset="0"/>
              <a:cs typeface="NikoshBAN" panose="02000000000000000000" pitchFamily="2" charset="0"/>
            </a:endParaRPr>
          </a:p>
          <a:p>
            <a:pPr marL="342900" indent="-342900" algn="just">
              <a:buFont typeface="+mj-lt"/>
              <a:buAutoNum type="arabicPeriod"/>
            </a:pPr>
            <a:r>
              <a:rPr lang="as-IN" sz="3200" b="1" dirty="0" smtClean="0">
                <a:solidFill>
                  <a:srgbClr val="C00000"/>
                </a:solidFill>
                <a:latin typeface="NikoshBAN" panose="02000000000000000000" pitchFamily="2" charset="0"/>
                <a:cs typeface="NikoshBAN" panose="02000000000000000000" pitchFamily="2" charset="0"/>
              </a:rPr>
              <a:t>নারীদের </a:t>
            </a:r>
            <a:r>
              <a:rPr lang="as-IN" sz="3200" b="1" dirty="0">
                <a:solidFill>
                  <a:srgbClr val="C00000"/>
                </a:solidFill>
                <a:latin typeface="NikoshBAN" panose="02000000000000000000" pitchFamily="2" charset="0"/>
                <a:cs typeface="NikoshBAN" panose="02000000000000000000" pitchFamily="2" charset="0"/>
              </a:rPr>
              <a:t>হত্যা করবে না, </a:t>
            </a:r>
            <a:endParaRPr lang="en-US" sz="3200" b="1" dirty="0" smtClean="0">
              <a:solidFill>
                <a:srgbClr val="C00000"/>
              </a:solidFill>
              <a:latin typeface="NikoshBAN" panose="02000000000000000000" pitchFamily="2" charset="0"/>
              <a:cs typeface="NikoshBAN" panose="02000000000000000000" pitchFamily="2" charset="0"/>
            </a:endParaRPr>
          </a:p>
          <a:p>
            <a:pPr marL="342900" indent="-342900" algn="just">
              <a:buFont typeface="+mj-lt"/>
              <a:buAutoNum type="arabicPeriod"/>
            </a:pPr>
            <a:r>
              <a:rPr lang="as-IN" sz="3200" b="1" dirty="0" smtClean="0">
                <a:solidFill>
                  <a:srgbClr val="C00000"/>
                </a:solidFill>
                <a:latin typeface="NikoshBAN" panose="02000000000000000000" pitchFamily="2" charset="0"/>
                <a:cs typeface="NikoshBAN" panose="02000000000000000000" pitchFamily="2" charset="0"/>
              </a:rPr>
              <a:t>বৃক্ষনিধন </a:t>
            </a:r>
            <a:r>
              <a:rPr lang="as-IN" sz="3200" b="1" dirty="0">
                <a:solidFill>
                  <a:srgbClr val="C00000"/>
                </a:solidFill>
                <a:latin typeface="NikoshBAN" panose="02000000000000000000" pitchFamily="2" charset="0"/>
                <a:cs typeface="NikoshBAN" panose="02000000000000000000" pitchFamily="2" charset="0"/>
              </a:rPr>
              <a:t>করবে না, </a:t>
            </a:r>
            <a:endParaRPr lang="en-US" sz="3200" b="1" dirty="0" smtClean="0">
              <a:solidFill>
                <a:srgbClr val="C00000"/>
              </a:solidFill>
              <a:latin typeface="NikoshBAN" panose="02000000000000000000" pitchFamily="2" charset="0"/>
              <a:cs typeface="NikoshBAN" panose="02000000000000000000" pitchFamily="2" charset="0"/>
            </a:endParaRPr>
          </a:p>
          <a:p>
            <a:pPr marL="342900" indent="-342900" algn="just">
              <a:buFont typeface="+mj-lt"/>
              <a:buAutoNum type="arabicPeriod"/>
            </a:pPr>
            <a:r>
              <a:rPr lang="as-IN" sz="3200" b="1" dirty="0" smtClean="0">
                <a:solidFill>
                  <a:srgbClr val="C00000"/>
                </a:solidFill>
                <a:latin typeface="NikoshBAN" panose="02000000000000000000" pitchFamily="2" charset="0"/>
                <a:cs typeface="NikoshBAN" panose="02000000000000000000" pitchFamily="2" charset="0"/>
              </a:rPr>
              <a:t>শস্যক্ষেত্র </a:t>
            </a:r>
            <a:r>
              <a:rPr lang="as-IN" sz="3200" b="1" dirty="0">
                <a:solidFill>
                  <a:srgbClr val="C00000"/>
                </a:solidFill>
                <a:latin typeface="NikoshBAN" panose="02000000000000000000" pitchFamily="2" charset="0"/>
                <a:cs typeface="NikoshBAN" panose="02000000000000000000" pitchFamily="2" charset="0"/>
              </a:rPr>
              <a:t>ধ্বংস করবে না, </a:t>
            </a:r>
            <a:endParaRPr lang="en-US" sz="3200" b="1" dirty="0" smtClean="0">
              <a:solidFill>
                <a:srgbClr val="C00000"/>
              </a:solidFill>
              <a:latin typeface="NikoshBAN" panose="02000000000000000000" pitchFamily="2" charset="0"/>
              <a:cs typeface="NikoshBAN" panose="02000000000000000000" pitchFamily="2" charset="0"/>
            </a:endParaRPr>
          </a:p>
          <a:p>
            <a:pPr marL="342900" indent="-342900" algn="just">
              <a:buFont typeface="+mj-lt"/>
              <a:buAutoNum type="arabicPeriod"/>
            </a:pPr>
            <a:r>
              <a:rPr lang="as-IN" sz="3200" b="1" dirty="0" smtClean="0">
                <a:solidFill>
                  <a:srgbClr val="C00000"/>
                </a:solidFill>
                <a:latin typeface="NikoshBAN" panose="02000000000000000000" pitchFamily="2" charset="0"/>
                <a:cs typeface="NikoshBAN" panose="02000000000000000000" pitchFamily="2" charset="0"/>
              </a:rPr>
              <a:t>ঘরবাড়িতে </a:t>
            </a:r>
            <a:r>
              <a:rPr lang="as-IN" sz="3200" b="1" dirty="0">
                <a:solidFill>
                  <a:srgbClr val="C00000"/>
                </a:solidFill>
                <a:latin typeface="NikoshBAN" panose="02000000000000000000" pitchFamily="2" charset="0"/>
                <a:cs typeface="NikoshBAN" panose="02000000000000000000" pitchFamily="2" charset="0"/>
              </a:rPr>
              <a:t>অগ্নিসংযোগ করবে না, </a:t>
            </a:r>
            <a:endParaRPr lang="en-US" sz="3200" b="1" dirty="0" smtClean="0">
              <a:solidFill>
                <a:srgbClr val="C00000"/>
              </a:solidFill>
              <a:latin typeface="NikoshBAN" panose="02000000000000000000" pitchFamily="2" charset="0"/>
              <a:cs typeface="NikoshBAN" panose="02000000000000000000" pitchFamily="2" charset="0"/>
            </a:endParaRPr>
          </a:p>
          <a:p>
            <a:pPr marL="342900" indent="-342900" algn="just">
              <a:buFont typeface="+mj-lt"/>
              <a:buAutoNum type="arabicPeriod"/>
            </a:pPr>
            <a:r>
              <a:rPr lang="as-IN" sz="3200" b="1" dirty="0" smtClean="0">
                <a:solidFill>
                  <a:srgbClr val="C00000"/>
                </a:solidFill>
                <a:latin typeface="NikoshBAN" panose="02000000000000000000" pitchFamily="2" charset="0"/>
                <a:cs typeface="NikoshBAN" panose="02000000000000000000" pitchFamily="2" charset="0"/>
              </a:rPr>
              <a:t>আত্মসমর্পণকারীকে </a:t>
            </a:r>
            <a:r>
              <a:rPr lang="as-IN" sz="3200" b="1" dirty="0">
                <a:solidFill>
                  <a:srgbClr val="C00000"/>
                </a:solidFill>
                <a:latin typeface="NikoshBAN" panose="02000000000000000000" pitchFamily="2" charset="0"/>
                <a:cs typeface="NikoshBAN" panose="02000000000000000000" pitchFamily="2" charset="0"/>
              </a:rPr>
              <a:t>আঘাত করবে না</a:t>
            </a:r>
            <a:r>
              <a:rPr lang="as-IN" sz="3200" b="1" dirty="0" smtClean="0">
                <a:solidFill>
                  <a:srgbClr val="C00000"/>
                </a:solidFill>
                <a:latin typeface="NikoshBAN" panose="02000000000000000000" pitchFamily="2" charset="0"/>
                <a:cs typeface="NikoshBAN" panose="02000000000000000000" pitchFamily="2" charset="0"/>
              </a:rPr>
              <a:t>।</a:t>
            </a:r>
            <a:endParaRPr lang="as-IN" sz="32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8119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4" y="200890"/>
            <a:ext cx="11042073" cy="6442363"/>
          </a:xfrm>
          <a:prstGeom prst="frame">
            <a:avLst>
              <a:gd name="adj1" fmla="val 3523"/>
            </a:avLst>
          </a:prstGeom>
          <a:solidFill>
            <a:schemeClr val="accent6">
              <a:lumMod val="20000"/>
              <a:lumOff val="8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divo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smtClean="0">
              <a:solidFill>
                <a:schemeClr val="tx1"/>
              </a:solidFill>
              <a:latin typeface="NikoshBAN" panose="02000000000000000000" pitchFamily="2" charset="0"/>
              <a:cs typeface="NikoshBAN" panose="02000000000000000000" pitchFamily="2" charset="0"/>
            </a:endParaRPr>
          </a:p>
          <a:p>
            <a:endParaRPr lang="en-US" sz="3200" dirty="0" smtClean="0">
              <a:solidFill>
                <a:schemeClr val="tx1"/>
              </a:solidFill>
              <a:latin typeface="NikoshBAN" panose="02000000000000000000" pitchFamily="2" charset="0"/>
              <a:cs typeface="NikoshBAN" panose="02000000000000000000" pitchFamily="2" charset="0"/>
            </a:endParaRPr>
          </a:p>
        </p:txBody>
      </p:sp>
      <p:sp>
        <p:nvSpPr>
          <p:cNvPr id="9" name="Flowchart: Preparation 8"/>
          <p:cNvSpPr/>
          <p:nvPr/>
        </p:nvSpPr>
        <p:spPr>
          <a:xfrm>
            <a:off x="4571997" y="1209605"/>
            <a:ext cx="3699164" cy="719171"/>
          </a:xfrm>
          <a:prstGeom prst="flowChartPreparat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latin typeface="NikoshBAN" panose="02000000000000000000" pitchFamily="2" charset="0"/>
                <a:cs typeface="NikoshBAN" panose="02000000000000000000" pitchFamily="2" charset="0"/>
              </a:rPr>
              <a:t>জোড়ায়</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কাজ</a:t>
            </a:r>
            <a:endParaRPr lang="en-US" b="1" dirty="0">
              <a:solidFill>
                <a:schemeClr val="tx1"/>
              </a:solidFill>
              <a:latin typeface="NikoshBAN" panose="02000000000000000000" pitchFamily="2" charset="0"/>
              <a:cs typeface="NikoshBAN" panose="02000000000000000000" pitchFamily="2" charset="0"/>
            </a:endParaRPr>
          </a:p>
        </p:txBody>
      </p:sp>
      <p:sp>
        <p:nvSpPr>
          <p:cNvPr id="10" name="Snip Diagonal Corner Rectangle 9"/>
          <p:cNvSpPr/>
          <p:nvPr/>
        </p:nvSpPr>
        <p:spPr>
          <a:xfrm>
            <a:off x="2060859" y="2363929"/>
            <a:ext cx="8721441" cy="2116283"/>
          </a:xfrm>
          <a:prstGeom prst="snip2DiagRect">
            <a:avLst>
              <a:gd name="adj1" fmla="val 28191"/>
              <a:gd name="adj2" fmla="val 299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অভিযানের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মহানবি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এর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নির্দেশনা</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সমূহ</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আলোচনা</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কর</a:t>
            </a:r>
            <a:r>
              <a:rPr lang="en-US" sz="4000" b="1" dirty="0" smtClean="0">
                <a:solidFill>
                  <a:schemeClr val="tx1"/>
                </a:solidFill>
                <a:latin typeface="NikoshBAN" panose="02000000000000000000" pitchFamily="2" charset="0"/>
                <a:cs typeface="NikoshBAN" panose="02000000000000000000" pitchFamily="2" charset="0"/>
              </a:rPr>
              <a:t>।</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04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68137" y="616526"/>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1487630" y="1374128"/>
            <a:ext cx="9971814" cy="501675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মুহাম্মাদ (সঃ) মুসলিম সেনাবাহিনীকে চারটি সারিতে বিভক্ত করেন: যেগুলোর প্রত্যেকটি এক এক পথ </a:t>
            </a:r>
            <a:r>
              <a:rPr lang="as-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অগ্রসর হবে। মুহাম্মাদ (সঃ) যে সারিতে উপস্থিত ছিলেন তার নেতৃত্ব দেন আবু উবাইদুল্লাহ ইবনে জাররাহ। </a:t>
            </a:r>
            <a:r>
              <a:rPr lang="as-IN" sz="3200" dirty="0" smtClean="0">
                <a:latin typeface="NikoshBAN" panose="02000000000000000000" pitchFamily="2" charset="0"/>
                <a:cs typeface="NikoshBAN" panose="02000000000000000000" pitchFamily="2" charset="0"/>
              </a:rPr>
              <a:t>আজাখিরের </a:t>
            </a:r>
            <a:r>
              <a:rPr lang="as-IN" sz="3200" dirty="0">
                <a:latin typeface="NikoshBAN" panose="02000000000000000000" pitchFamily="2" charset="0"/>
                <a:cs typeface="NikoshBAN" panose="02000000000000000000" pitchFamily="2" charset="0"/>
              </a:rPr>
              <a:t>নিকটবর্তী উত্তর-পশ্চিম দিক থেকে </a:t>
            </a:r>
            <a:r>
              <a:rPr lang="as-IN" sz="3200" dirty="0" smtClean="0">
                <a:latin typeface="NikoshBAN" panose="02000000000000000000" pitchFamily="2" charset="0"/>
                <a:cs typeface="NikoshBAN" panose="02000000000000000000" pitchFamily="2" charset="0"/>
              </a:rPr>
              <a:t>মক্কা</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প্রবেশের কর্মপরিকল্পনা গ্রহণ করা </a:t>
            </a:r>
            <a:r>
              <a:rPr lang="as-IN" sz="3200" dirty="0"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মুহাম্মাদ (সঃ)-এর চাচাতো ভাই </a:t>
            </a:r>
            <a:r>
              <a:rPr lang="as-IN" sz="3200" dirty="0" smtClean="0">
                <a:latin typeface="NikoshBAN" panose="02000000000000000000" pitchFamily="2" charset="0"/>
                <a:cs typeface="NikoshBAN" panose="02000000000000000000" pitchFamily="2" charset="0"/>
              </a:rPr>
              <a:t>আল-যুবা</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র দ্বিতী</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সারির নেতৃত্ব দিলেন এবং উক্ত সারিটি দক্ষিণ-পশ্চিম দিক হতে কুদা পাহাড়ের পশ্চিমের একটি পথ </a:t>
            </a:r>
            <a:r>
              <a:rPr lang="as-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মক্কা</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প্রবেশ করে। দক্ষিণ দিক হতে কুদাইর মধ্য </a:t>
            </a:r>
            <a:r>
              <a:rPr lang="as-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প্রবিষ্ট সারিটি মুহাম্মাদ (সঃ)-এর চাচাতো ভাই </a:t>
            </a:r>
            <a:r>
              <a:rPr lang="en-US" sz="3200" dirty="0" err="1" smtClean="0">
                <a:latin typeface="NikoshBAN" panose="02000000000000000000" pitchFamily="2" charset="0"/>
                <a:cs typeface="NikoshBAN" panose="02000000000000000000" pitchFamily="2" charset="0"/>
              </a:rPr>
              <a:t>হযরত</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আলীর </a:t>
            </a:r>
            <a:r>
              <a:rPr lang="as-IN" sz="3200" dirty="0">
                <a:latin typeface="NikoshBAN" panose="02000000000000000000" pitchFamily="2" charset="0"/>
                <a:cs typeface="NikoshBAN" panose="02000000000000000000" pitchFamily="2" charset="0"/>
              </a:rPr>
              <a:t>নেতৃত্বাধীন ছিল। সর্বশেষ </a:t>
            </a:r>
            <a:r>
              <a:rPr lang="en-US" sz="3200" dirty="0" err="1" smtClean="0">
                <a:latin typeface="NikoshBAN" panose="02000000000000000000" pitchFamily="2" charset="0"/>
                <a:cs typeface="NikoshBAN" panose="02000000000000000000" pitchFamily="2" charset="0"/>
              </a:rPr>
              <a:t>সারি</a:t>
            </a:r>
            <a:r>
              <a:rPr lang="as-IN" sz="3200" dirty="0" smtClean="0">
                <a:latin typeface="NikoshBAN" panose="02000000000000000000" pitchFamily="2" charset="0"/>
                <a:cs typeface="NikoshBAN" panose="02000000000000000000" pitchFamily="2" charset="0"/>
              </a:rPr>
              <a:t>টি </a:t>
            </a:r>
            <a:r>
              <a:rPr lang="as-IN" sz="3200" dirty="0">
                <a:latin typeface="NikoshBAN" panose="02000000000000000000" pitchFamily="2" charset="0"/>
                <a:cs typeface="NikoshBAN" panose="02000000000000000000" pitchFamily="2" charset="0"/>
              </a:rPr>
              <a:t>ছিল খালিদ ইবনে </a:t>
            </a:r>
            <a:r>
              <a:rPr lang="as-IN" sz="3200" dirty="0" smtClean="0">
                <a:latin typeface="NikoshBAN" panose="02000000000000000000" pitchFamily="2" charset="0"/>
                <a:cs typeface="NikoshBAN" panose="02000000000000000000" pitchFamily="2" charset="0"/>
              </a:rPr>
              <a:t>ও</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লিদের </a:t>
            </a:r>
            <a:r>
              <a:rPr lang="as-IN" sz="3200" dirty="0">
                <a:latin typeface="NikoshBAN" panose="02000000000000000000" pitchFamily="2" charset="0"/>
                <a:cs typeface="NikoshBAN" panose="02000000000000000000" pitchFamily="2" charset="0"/>
              </a:rPr>
              <a:t>নেতৃত্বাধীন, যা খান্দামা ও লাইসের মধ্য </a:t>
            </a:r>
            <a:r>
              <a:rPr lang="as-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উত্তর-পূর্ব দিক </a:t>
            </a:r>
            <a:r>
              <a:rPr lang="as-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প্রবেশের জন্য </a:t>
            </a:r>
            <a:r>
              <a:rPr lang="as-IN" sz="3200" dirty="0" smtClean="0">
                <a:latin typeface="NikoshBAN" panose="02000000000000000000" pitchFamily="2" charset="0"/>
                <a:cs typeface="NikoshBAN" panose="02000000000000000000" pitchFamily="2" charset="0"/>
              </a:rPr>
              <a:t>এগি</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যা</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
        <p:nvSpPr>
          <p:cNvPr id="9" name="Flowchart: Predefined Process 8"/>
          <p:cNvSpPr/>
          <p:nvPr/>
        </p:nvSpPr>
        <p:spPr>
          <a:xfrm>
            <a:off x="4765963" y="670997"/>
            <a:ext cx="3796146" cy="575762"/>
          </a:xfrm>
          <a:prstGeom prst="flowChartPredefinedProces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as-IN" b="1" dirty="0">
                <a:latin typeface="NikoshBAN" panose="02000000000000000000" pitchFamily="2" charset="0"/>
                <a:cs typeface="NikoshBAN" panose="02000000000000000000" pitchFamily="2" charset="0"/>
              </a:rPr>
              <a:t>সেনাবাহিনীকে চারটি সারিতে বিভক্ত</a:t>
            </a:r>
            <a:endParaRPr lang="en-US"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608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otDmnd">
          <a:fgClr>
            <a:srgbClr val="00B0F0"/>
          </a:fgClr>
          <a:bgClr>
            <a:srgbClr val="FFFFFF"/>
          </a:bgClr>
        </a:patt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59874" y="5817313"/>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69785" y="5879659"/>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94204" y="46412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nip Same Side Corner Rectangle 1"/>
          <p:cNvSpPr/>
          <p:nvPr/>
        </p:nvSpPr>
        <p:spPr>
          <a:xfrm>
            <a:off x="2293495" y="1244184"/>
            <a:ext cx="8484431" cy="4357707"/>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 গনি</a:t>
            </a:r>
          </a:p>
          <a:p>
            <a:pPr lvl="0" algn="ctr"/>
            <a:r>
              <a:rPr lang="bn-IN" b="1" dirty="0" smtClean="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প্রভাষক</a:t>
            </a:r>
            <a:endParaRPr lang="bn-IN" b="1"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b="1"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 ইতিহাস ও সংস্কৃতি </a:t>
            </a:r>
          </a:p>
          <a:p>
            <a:pPr algn="ctr"/>
            <a:r>
              <a:rPr lang="bn-IN" b="1"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বোয়ালখালী হাজী মোঃ নুরুল হক ডিগ্রি কলেজ  </a:t>
            </a:r>
          </a:p>
          <a:p>
            <a:pPr algn="ctr"/>
            <a:r>
              <a:rPr lang="bn-IN" b="1"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শাকপুরা, বোয়ালখালী,চট্টগ্রাম।</a:t>
            </a:r>
            <a:r>
              <a:rPr lang="en-US" b="1"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b="1" dirty="0">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1200" b="1" dirty="0" smtClean="0">
                <a:ln/>
                <a:solidFill>
                  <a:srgbClr val="002060"/>
                </a:solidFill>
                <a:latin typeface="NikoshBAN" panose="02000000000000000000" pitchFamily="2" charset="0"/>
                <a:cs typeface="NikoshBAN" panose="02000000000000000000" pitchFamily="2" charset="0"/>
              </a:rPr>
              <a:t>মোবাইল-০১৫৩১-৬৬২৮৩৪ </a:t>
            </a:r>
            <a:endParaRPr lang="en-US" sz="1200" b="1" dirty="0">
              <a:ln/>
              <a:solidFill>
                <a:srgbClr val="002060"/>
              </a:solidFill>
              <a:latin typeface="NikoshBAN" panose="02000000000000000000" pitchFamily="2" charset="0"/>
              <a:cs typeface="NikoshBAN" panose="02000000000000000000" pitchFamily="2" charset="0"/>
            </a:endParaRPr>
          </a:p>
          <a:p>
            <a:pPr algn="ctr"/>
            <a:r>
              <a:rPr lang="en-US" sz="1200" b="1" dirty="0">
                <a:solidFill>
                  <a:srgbClr val="002060"/>
                </a:solidFill>
                <a:latin typeface="Times New Roman" panose="02020603050405020304" pitchFamily="18" charset="0"/>
                <a:cs typeface="Times New Roman" panose="02020603050405020304" pitchFamily="18" charset="0"/>
              </a:rPr>
              <a:t>E-mail- agani2325@gmail.com</a:t>
            </a:r>
          </a:p>
        </p:txBody>
      </p:sp>
      <p:sp>
        <p:nvSpPr>
          <p:cNvPr id="9" name="Oval 8"/>
          <p:cNvSpPr/>
          <p:nvPr/>
        </p:nvSpPr>
        <p:spPr>
          <a:xfrm>
            <a:off x="9290544" y="1436948"/>
            <a:ext cx="1285875" cy="1285875"/>
          </a:xfrm>
          <a:prstGeom prst="ellipse">
            <a:avLst/>
          </a:prstGeom>
          <a:blipFill>
            <a:blip r:embed="rId2" cstate="print">
              <a:extLst>
                <a:ext uri="{28A0092B-C50C-407E-A947-70E740481C1C}">
                  <a14:useLocalDpi xmlns:a14="http://schemas.microsoft.com/office/drawing/2010/main" val="0"/>
                </a:ext>
              </a:extLst>
            </a:blip>
            <a:srcRect/>
            <a:stretch>
              <a:fillRect t="-18000" b="-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2597358" y="1436948"/>
            <a:ext cx="1181099" cy="1181099"/>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72593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a:solidFill>
                  <a:schemeClr val="tx1"/>
                </a:solidFill>
                <a:latin typeface="NikoshBAN" panose="02000000000000000000" pitchFamily="2" charset="0"/>
                <a:cs typeface="NikoshBAN" panose="02000000000000000000" pitchFamily="2" charset="0"/>
              </a:rPr>
              <a:t/>
            </a:r>
            <a:br>
              <a:rPr lang="as-IN" sz="2800" dirty="0">
                <a:solidFill>
                  <a:schemeClr val="tx1"/>
                </a:solidFill>
                <a:latin typeface="NikoshBAN" panose="02000000000000000000" pitchFamily="2" charset="0"/>
                <a:cs typeface="NikoshBAN" panose="02000000000000000000" pitchFamily="2" charset="0"/>
              </a:rPr>
            </a:br>
            <a:endParaRPr lang="as-IN" sz="2800" dirty="0">
              <a:solidFill>
                <a:schemeClr val="tx1"/>
              </a:solidFill>
              <a:latin typeface="NikoshBAN" panose="02000000000000000000" pitchFamily="2" charset="0"/>
              <a:cs typeface="NikoshBAN" panose="02000000000000000000" pitchFamily="2" charset="0"/>
            </a:endParaRPr>
          </a:p>
        </p:txBody>
      </p:sp>
      <p:sp>
        <p:nvSpPr>
          <p:cNvPr id="9" name="TextBox 8"/>
          <p:cNvSpPr txBox="1"/>
          <p:nvPr/>
        </p:nvSpPr>
        <p:spPr>
          <a:xfrm>
            <a:off x="2029690" y="1406135"/>
            <a:ext cx="8783781" cy="403187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তাদের রণকৌশলটি ছিল একই </a:t>
            </a:r>
            <a:r>
              <a:rPr lang="as-IN" sz="3200" dirty="0" smtClean="0">
                <a:latin typeface="NikoshBAN" panose="02000000000000000000" pitchFamily="2" charset="0"/>
                <a:cs typeface="NikoshBAN" panose="02000000000000000000" pitchFamily="2" charset="0"/>
              </a:rPr>
              <a:t>সম</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একটি নির্দিষ্ট লক্ষ্য হিসেবে মক্কাকে কেন্দ্র করে চারদিক থেকে অগ্রসর </a:t>
            </a:r>
            <a:r>
              <a:rPr lang="as-IN" sz="3200" dirty="0" smtClean="0">
                <a:latin typeface="NikoshBAN" panose="02000000000000000000" pitchFamily="2" charset="0"/>
                <a:cs typeface="NikoshBAN" panose="02000000000000000000" pitchFamily="2" charset="0"/>
              </a:rPr>
              <a:t>হও</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এর ফলে শত্রুপক্ষের শক্তি ছত্রভঙ্গ </a:t>
            </a:r>
            <a:r>
              <a:rPr lang="as-IN" sz="3200" dirty="0" smtClean="0">
                <a:latin typeface="NikoshBAN" panose="02000000000000000000" pitchFamily="2" charset="0"/>
                <a:cs typeface="NikoshBAN" panose="02000000000000000000" pitchFamily="2" charset="0"/>
              </a:rPr>
              <a:t>হ</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প</a:t>
            </a:r>
            <a:r>
              <a:rPr lang="en-US" sz="3200" dirty="0" smtClean="0">
                <a:latin typeface="NikoshBAN" panose="02000000000000000000" pitchFamily="2" charset="0"/>
                <a:cs typeface="NikoshBAN" panose="02000000000000000000" pitchFamily="2" charset="0"/>
              </a:rPr>
              <a:t>ড়</a:t>
            </a:r>
            <a:r>
              <a:rPr lang="as-IN" sz="3200" dirty="0" smtClean="0">
                <a:latin typeface="NikoshBAN" panose="02000000000000000000" pitchFamily="2" charset="0"/>
                <a:cs typeface="NikoshBAN" panose="02000000000000000000" pitchFamily="2" charset="0"/>
              </a:rPr>
              <a:t>বে </a:t>
            </a:r>
            <a:r>
              <a:rPr lang="as-IN" sz="3200" dirty="0">
                <a:latin typeface="NikoshBAN" panose="02000000000000000000" pitchFamily="2" charset="0"/>
                <a:cs typeface="NikoshBAN" panose="02000000000000000000" pitchFamily="2" charset="0"/>
              </a:rPr>
              <a:t>এবং অগ্রসরমান কোন সারির দিকেই তারা আলাদাভাবে মনোযোগ দিতে পারবে না। এই কৌশলের আরেকটি গুরুত্বপূর্ণ কারণ ছিল যদি একটি বা দুটি আক্রমণকারী সারি প্রবল বাধার সম্মুখীনও </a:t>
            </a:r>
            <a:r>
              <a:rPr lang="as-IN" sz="3200" dirty="0"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এবং বাধা ভাঙতে অক্ষম </a:t>
            </a:r>
            <a:r>
              <a:rPr lang="as-IN" sz="3200" dirty="0"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তবুও অন্য পাশের সারিগুলো থেকে আক্রমণ </a:t>
            </a:r>
            <a:r>
              <a:rPr lang="as-IN" sz="3200" dirty="0" smtClean="0">
                <a:latin typeface="NikoshBAN" panose="02000000000000000000" pitchFamily="2" charset="0"/>
                <a:cs typeface="NikoshBAN" panose="02000000000000000000" pitchFamily="2" charset="0"/>
              </a:rPr>
              <a:t>চালি</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যাও</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যাবে। এর কৌশল কুরাইশদের </a:t>
            </a:r>
            <a:r>
              <a:rPr lang="as-IN" sz="3200" dirty="0" smtClean="0">
                <a:latin typeface="NikoshBAN" panose="02000000000000000000" pitchFamily="2" charset="0"/>
                <a:cs typeface="NikoshBAN" panose="02000000000000000000" pitchFamily="2" charset="0"/>
              </a:rPr>
              <a:t>পালি</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যাও</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কেও </a:t>
            </a:r>
            <a:r>
              <a:rPr lang="as-IN" sz="3200" dirty="0">
                <a:latin typeface="NikoshBAN" panose="02000000000000000000" pitchFamily="2" charset="0"/>
                <a:cs typeface="NikoshBAN" panose="02000000000000000000" pitchFamily="2" charset="0"/>
              </a:rPr>
              <a:t>রোধ করা সম্ভব হবে</a:t>
            </a:r>
            <a:r>
              <a:rPr lang="as-IN"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8838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250375" y="616526"/>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a:solidFill>
                  <a:schemeClr val="tx1"/>
                </a:solidFill>
                <a:latin typeface="NikoshBAN" panose="02000000000000000000" pitchFamily="2" charset="0"/>
                <a:cs typeface="NikoshBAN" panose="02000000000000000000" pitchFamily="2" charset="0"/>
              </a:rPr>
              <a:t/>
            </a:r>
            <a:br>
              <a:rPr lang="as-IN" sz="2800" dirty="0">
                <a:solidFill>
                  <a:schemeClr val="tx1"/>
                </a:solidFill>
                <a:latin typeface="NikoshBAN" panose="02000000000000000000" pitchFamily="2" charset="0"/>
                <a:cs typeface="NikoshBAN" panose="02000000000000000000" pitchFamily="2" charset="0"/>
              </a:rPr>
            </a:br>
            <a:endParaRPr lang="as-IN" sz="2800" dirty="0">
              <a:solidFill>
                <a:schemeClr val="tx1"/>
              </a:solidFill>
              <a:latin typeface="NikoshBAN" panose="02000000000000000000" pitchFamily="2" charset="0"/>
              <a:cs typeface="NikoshBAN" panose="02000000000000000000" pitchFamily="2" charset="0"/>
            </a:endParaRPr>
          </a:p>
        </p:txBody>
      </p:sp>
      <p:sp>
        <p:nvSpPr>
          <p:cNvPr id="10" name="TextBox 9"/>
          <p:cNvSpPr txBox="1"/>
          <p:nvPr/>
        </p:nvSpPr>
        <p:spPr>
          <a:xfrm>
            <a:off x="1624442" y="1269384"/>
            <a:ext cx="9594277" cy="4524315"/>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মুহাম্মাদ (সঃ) কুরাইশরা আক্রমণ না করলে যুদ্ধ হতে বিরত থাকার প্রতি গুরুত্ব </a:t>
            </a:r>
            <a:r>
              <a:rPr lang="as-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ছিলেন</a:t>
            </a:r>
            <a:r>
              <a:rPr lang="as-IN" sz="3200" dirty="0">
                <a:latin typeface="NikoshBAN" panose="02000000000000000000" pitchFamily="2" charset="0"/>
                <a:cs typeface="NikoshBAN" panose="02000000000000000000" pitchFamily="2" charset="0"/>
              </a:rPr>
              <a:t>। মুসলিম সেনাবাহিনী </a:t>
            </a:r>
            <a:r>
              <a:rPr lang="as-IN" sz="3200" dirty="0" smtClean="0">
                <a:latin typeface="NikoshBAN" panose="02000000000000000000" pitchFamily="2" charset="0"/>
                <a:cs typeface="NikoshBAN" panose="02000000000000000000" pitchFamily="2" charset="0"/>
              </a:rPr>
              <a:t>মক্কা</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প্রবেশ করে (১৮ রমজান ৮ হিজরি</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খালিদের সারি </a:t>
            </a:r>
            <a:r>
              <a:rPr lang="as-IN" sz="3200" dirty="0" smtClean="0">
                <a:latin typeface="NikoshBAN" panose="02000000000000000000" pitchFamily="2" charset="0"/>
                <a:cs typeface="NikoshBAN" panose="02000000000000000000" pitchFamily="2" charset="0"/>
              </a:rPr>
              <a:t>ছা</a:t>
            </a:r>
            <a:r>
              <a:rPr lang="en-US" sz="3200" dirty="0" err="1" smtClean="0">
                <a:latin typeface="NikoshBAN" panose="02000000000000000000" pitchFamily="2" charset="0"/>
                <a:cs typeface="NikoshBAN" panose="02000000000000000000" pitchFamily="2" charset="0"/>
              </a:rPr>
              <a:t>ড়া</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বাকি তিনটি সারির প্রবেশ ছিল শান্তিপূর্ণ ও রক্তপাতবিহীন। </a:t>
            </a:r>
            <a:r>
              <a:rPr lang="as-IN" sz="3200" dirty="0" smtClean="0">
                <a:latin typeface="NikoshBAN" panose="02000000000000000000" pitchFamily="2" charset="0"/>
                <a:cs typeface="NikoshBAN" panose="02000000000000000000" pitchFamily="2" charset="0"/>
              </a:rPr>
              <a:t>ইক</a:t>
            </a:r>
            <a:r>
              <a:rPr lang="en-US" sz="3200" dirty="0" err="1" smtClean="0">
                <a:latin typeface="NikoshBAN" panose="02000000000000000000" pitchFamily="2" charset="0"/>
                <a:cs typeface="NikoshBAN" panose="02000000000000000000" pitchFamily="2" charset="0"/>
              </a:rPr>
              <a:t>রা</a:t>
            </a:r>
            <a:r>
              <a:rPr lang="as-IN" sz="3200" dirty="0" smtClean="0">
                <a:latin typeface="NikoshBAN" panose="02000000000000000000" pitchFamily="2" charset="0"/>
                <a:cs typeface="NikoshBAN" panose="02000000000000000000" pitchFamily="2" charset="0"/>
              </a:rPr>
              <a:t>মা</a:t>
            </a:r>
            <a:r>
              <a:rPr lang="en-US" sz="3200" dirty="0" smtClean="0">
                <a:latin typeface="NikoshBAN" panose="02000000000000000000" pitchFamily="2" charset="0"/>
                <a:cs typeface="NikoshBAN" panose="02000000000000000000" pitchFamily="2" charset="0"/>
              </a:rPr>
              <a:t>র</a:t>
            </a:r>
            <a:r>
              <a:rPr lang="as-IN" sz="3200" dirty="0" smtClean="0">
                <a:latin typeface="NikoshBAN" panose="02000000000000000000" pitchFamily="2" charset="0"/>
                <a:cs typeface="NikoshBAN" panose="02000000000000000000" pitchFamily="2" charset="0"/>
              </a:rPr>
              <a:t> মত </a:t>
            </a:r>
            <a:r>
              <a:rPr lang="as-IN" sz="3200" dirty="0">
                <a:latin typeface="NikoshBAN" panose="02000000000000000000" pitchFamily="2" charset="0"/>
                <a:cs typeface="NikoshBAN" panose="02000000000000000000" pitchFamily="2" charset="0"/>
              </a:rPr>
              <a:t>কট্টর মুসলিম-বিরোধীগণ কুরাইশ যোদ্ধাদের একটি দলকে একত্রিত করে খালিদের </a:t>
            </a:r>
            <a:r>
              <a:rPr lang="en-US" sz="3200" dirty="0" err="1" smtClean="0">
                <a:latin typeface="NikoshBAN" panose="02000000000000000000" pitchFamily="2" charset="0"/>
                <a:cs typeface="NikoshBAN" panose="02000000000000000000" pitchFamily="2" charset="0"/>
              </a:rPr>
              <a:t>সারি</a:t>
            </a:r>
            <a:r>
              <a:rPr lang="as-IN" sz="3200" dirty="0" smtClean="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মুখোমুখি প্রেরণ করে। কুরাইশগণ মুসলিমদের </a:t>
            </a:r>
            <a:r>
              <a:rPr lang="as-IN" sz="3200" dirty="0" smtClean="0">
                <a:latin typeface="NikoshBAN" panose="02000000000000000000" pitchFamily="2" charset="0"/>
                <a:cs typeface="NikoshBAN" panose="02000000000000000000" pitchFamily="2" charset="0"/>
              </a:rPr>
              <a:t>তলও</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ও বর্শা দ্বারা আক্রমণ করে, মুসলিমগণ কুরাইশদের আক্রমণ প্রতিরোধ করে। একটি স্বল্পকালীন খণ্ডযুদ্ধের পর ১২ জন কুরাইশ সেনা নিহত হবার পর কুরাইশগণ মুসলিমদেরকে প্রবেশের জন্য </a:t>
            </a:r>
            <a:r>
              <a:rPr lang="as-IN" sz="3200" dirty="0" smtClean="0">
                <a:latin typeface="NikoshBAN" panose="02000000000000000000" pitchFamily="2" charset="0"/>
                <a:cs typeface="NikoshBAN" panose="02000000000000000000" pitchFamily="2" charset="0"/>
              </a:rPr>
              <a:t>জা</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গা ছে</a:t>
            </a:r>
            <a:r>
              <a:rPr lang="en-US" sz="3200" dirty="0" err="1" smtClean="0">
                <a:latin typeface="NikoshBAN" panose="02000000000000000000" pitchFamily="2" charset="0"/>
                <a:cs typeface="NikoshBAN" panose="02000000000000000000" pitchFamily="2" charset="0"/>
              </a:rPr>
              <a:t>ড়ে</a:t>
            </a:r>
            <a:r>
              <a:rPr lang="as-IN" sz="3200" dirty="0" smtClean="0">
                <a:latin typeface="NikoshBAN" panose="02000000000000000000" pitchFamily="2" charset="0"/>
                <a:cs typeface="NikoshBAN" panose="02000000000000000000" pitchFamily="2" charset="0"/>
              </a:rPr>
              <a:t> দে</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মুসলিমদের ২ জন সেনা নিহত </a:t>
            </a:r>
            <a:r>
              <a:rPr lang="as-IN" sz="3200" dirty="0"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1895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285010" y="616526"/>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chemeClr val="tx1"/>
                </a:solidFill>
              </a:rPr>
              <a:t>উক্ত অধিবেশনে সর্বসম্মতিক্রমে মুক্তিযুদ্ধ ও সরকার পরিচালনার জন্য মন্ত্রিপরিষদ গঠিত হয়।</a:t>
            </a:r>
            <a:r>
              <a:rPr lang="as-IN" baseline="30000" dirty="0">
                <a:solidFill>
                  <a:schemeClr val="tx1"/>
                </a:solidFill>
                <a:hlinkClick r:id="rId2"/>
              </a:rPr>
              <a:t>[৮]</a:t>
            </a:r>
            <a:r>
              <a:rPr lang="as-IN" baseline="30000" dirty="0">
                <a:solidFill>
                  <a:schemeClr val="tx1"/>
                </a:solidFill>
                <a:hlinkClick r:id="rId3"/>
              </a:rPr>
              <a:t>[৯]</a:t>
            </a:r>
            <a:r>
              <a:rPr lang="as-IN" dirty="0">
                <a:solidFill>
                  <a:schemeClr val="tx1"/>
                </a:solidFill>
              </a:rPr>
              <a:t> এই মন্ত্রিপরিষদ এবং এমএনএ ও এমপিএগণ ১০ এপ্রিল বঙ্গবন্ধু শেখ মুজিবুর রহমানকে রাষ্ট্রপ্রধান ও সশস্ত্র বাহিনীসমূহের সর্বাধিনায়ক করে সার্বভৌম গণপ্রজাতন্ত্রী বাংলাদেশ সরকার ঘোষণা করেন। </a:t>
            </a:r>
            <a:r>
              <a:rPr lang="as-IN" dirty="0">
                <a:solidFill>
                  <a:schemeClr val="tx1"/>
                </a:solidFill>
                <a:hlinkClick r:id="rId4" tooltip="সৈয়দ নজরুল ইসলাম"/>
              </a:rPr>
              <a:t>সৈয়দ নজরুল ইসলামকে</a:t>
            </a:r>
            <a:r>
              <a:rPr lang="as-IN" dirty="0">
                <a:solidFill>
                  <a:schemeClr val="tx1"/>
                </a:solidFill>
              </a:rPr>
              <a:t> উপরাষ্ট্রপ্রধান এবং বঙ্গন্ধুর অনুপস্থিতিতে অস্থায়ী রাষ্ট্রপ্রধান ও সশস্ত্র বাহিনীসমূহের অস্থায়ী সর্বাধিনায়ক নির্বাচিত করা হয়। </a:t>
            </a:r>
            <a:r>
              <a:rPr lang="as-IN" dirty="0">
                <a:solidFill>
                  <a:schemeClr val="tx1"/>
                </a:solidFill>
                <a:hlinkClick r:id="rId5" tooltip="তাজউদ্দীন আহমদ"/>
              </a:rPr>
              <a:t>তাজউদ্দীন আহমদকে</a:t>
            </a:r>
            <a:r>
              <a:rPr lang="as-IN" dirty="0">
                <a:solidFill>
                  <a:schemeClr val="tx1"/>
                </a:solidFill>
              </a:rPr>
              <a:t> প্রধানমন্ত্রী,ক্যাপ্টেন </a:t>
            </a:r>
            <a:r>
              <a:rPr lang="as-IN" dirty="0">
                <a:solidFill>
                  <a:schemeClr val="tx1"/>
                </a:solidFill>
                <a:hlinkClick r:id="rId6" tooltip="এম মনসুর আলী"/>
              </a:rPr>
              <a:t>এম মনসুর আলী</a:t>
            </a:r>
            <a:r>
              <a:rPr lang="as-IN" dirty="0">
                <a:solidFill>
                  <a:schemeClr val="tx1"/>
                </a:solidFill>
              </a:rPr>
              <a:t> (অর্থ মন্ত্রণালয়),</a:t>
            </a:r>
            <a:r>
              <a:rPr lang="as-IN" dirty="0">
                <a:solidFill>
                  <a:schemeClr val="tx1"/>
                </a:solidFill>
                <a:hlinkClick r:id="rId7" tooltip="খন্দকার মোশতাক আহমেদ"/>
              </a:rPr>
              <a:t>খন্দকার মোশতাক আহমেদ</a:t>
            </a:r>
            <a:r>
              <a:rPr lang="as-IN" dirty="0">
                <a:solidFill>
                  <a:schemeClr val="tx1"/>
                </a:solidFill>
              </a:rPr>
              <a:t> (পররাষ্ট্র, আইন ও সংসদ বিষয়ক মন্ত্রণালয়) ও </a:t>
            </a:r>
            <a:r>
              <a:rPr lang="as-IN" dirty="0">
                <a:solidFill>
                  <a:schemeClr val="tx1"/>
                </a:solidFill>
                <a:hlinkClick r:id="rId8" tooltip="এ এইচ এম কামরুজ্জামান"/>
              </a:rPr>
              <a:t>এ এইচ এম কামরুজ্জামান</a:t>
            </a:r>
            <a:r>
              <a:rPr lang="as-IN" dirty="0">
                <a:solidFill>
                  <a:schemeClr val="tx1"/>
                </a:solidFill>
              </a:rPr>
              <a:t>(স্বরাষ্ট্র, কৃষি এবং ত্রাণ ও পুনর্বাসন বিষয়ক মন্ত্রণালয়) কে মন্ত্রিপরিষদের সদস্য নিয়োগ করা হয়। ১১ এপ্রিল </a:t>
            </a:r>
            <a:r>
              <a:rPr lang="as-IN" dirty="0">
                <a:solidFill>
                  <a:schemeClr val="tx1"/>
                </a:solidFill>
                <a:hlinkClick r:id="rId9" tooltip="এম এ জি ওসমানী"/>
              </a:rPr>
              <a:t>এম এ জি ওসমানীকে</a:t>
            </a:r>
            <a:r>
              <a:rPr lang="as-IN" dirty="0">
                <a:solidFill>
                  <a:schemeClr val="tx1"/>
                </a:solidFill>
              </a:rPr>
              <a:t> মুক্তিবাহিনীর প্রধান সেনাপতি নিযুক্ত করা হয়। প্রধানমন্ত্রী তাজউদ্দীন ১১ এপ্রিল বাংলাদেশ বেতারে মন্ত্রিপরিষদ গঠনের ঘোষণা দিয়ে ভাষণ প্রদান করেন।</a:t>
            </a:r>
            <a:endParaRPr lang="en-US" dirty="0">
              <a:solidFill>
                <a:schemeClr val="tx1"/>
              </a:solidFill>
            </a:endParaRPr>
          </a:p>
        </p:txBody>
      </p:sp>
      <p:sp>
        <p:nvSpPr>
          <p:cNvPr id="9" name="Rectangle 8"/>
          <p:cNvSpPr/>
          <p:nvPr/>
        </p:nvSpPr>
        <p:spPr>
          <a:xfrm>
            <a:off x="1316181" y="596812"/>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just"/>
            <a:endParaRPr lang="en-US" sz="2800" dirty="0" smtClean="0">
              <a:solidFill>
                <a:schemeClr val="tx1"/>
              </a:solidFill>
              <a:latin typeface="NikoshBAN" panose="02000000000000000000" pitchFamily="2" charset="0"/>
              <a:cs typeface="NikoshBAN" panose="02000000000000000000" pitchFamily="2" charset="0"/>
            </a:endParaRPr>
          </a:p>
        </p:txBody>
      </p:sp>
      <p:sp>
        <p:nvSpPr>
          <p:cNvPr id="10" name="TextBox 9"/>
          <p:cNvSpPr txBox="1"/>
          <p:nvPr/>
        </p:nvSpPr>
        <p:spPr>
          <a:xfrm>
            <a:off x="1431349" y="662393"/>
            <a:ext cx="9980463" cy="600164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নবীজি (সা.) কাবাগৃহে প্রবেশ করে ‘আল্লাহু আকবার’ ধ্বনি দিয়ে বললেন: ‘সত্য এসেছে, মিথ্যা বিতাড়িত হয়েছে; বাতিলের বিনাশ অবশ্যম্ভাবী।’ (বনি ইসরাইল, আয়াত: ৮১)। জোহর নামাজের ওয়াক্ত হলে নবীজি (সা.)-এর নির্দেশে হজরত বিলাল (রা.) কাবার ছাদে গিয়ে আজান দিলেন। হজরত (সা.) সবাইকে নিয়ে নামাজ আদায় করলেন।</a:t>
            </a:r>
          </a:p>
          <a:p>
            <a:pPr algn="just"/>
            <a:r>
              <a:rPr lang="as-IN" sz="3200" dirty="0">
                <a:latin typeface="NikoshBAN" panose="02000000000000000000" pitchFamily="2" charset="0"/>
                <a:cs typeface="NikoshBAN" panose="02000000000000000000" pitchFamily="2" charset="0"/>
              </a:rPr>
              <a:t>হজরত মক্কাবাসীকে নিয়ে একটি সভা করলেন। তিনি ভাষণে সাম্য, মৈত্রী ও একতার কথা বললেন: ‘হে কুরাইশগণ! অতীতের সকল ভ্রান্ত ধারণা মন থেকে মুছে ফেলো, কৌলীন্যের গর্ব ভুলে যাও, সকলে এক হও। সকল মানুষ সমান, এ কথা বিশ্বাস করো। আল্লাহ তাআলা বলেন, “হে মানুষ! আমি তোমাদের সকলকেই (একই উপাদানে) স্ত্রী-পুরুষ হতে সৃজন করেছি এবং তোমাদিগকে গোত্রে ও শাখায় পৃথক করেছি, যাতে তোমরা পরস্পরকে চিনতে </a:t>
            </a:r>
            <a:r>
              <a:rPr lang="as-IN" sz="3200" dirty="0" smtClean="0">
                <a:latin typeface="NikoshBAN" panose="02000000000000000000" pitchFamily="2" charset="0"/>
                <a:cs typeface="NikoshBAN" panose="02000000000000000000" pitchFamily="2" charset="0"/>
              </a:rPr>
              <a:t>পারো ।” </a:t>
            </a:r>
            <a:r>
              <a:rPr lang="as-IN" sz="3200" dirty="0">
                <a:latin typeface="NikoshBAN" panose="02000000000000000000" pitchFamily="2" charset="0"/>
                <a:cs typeface="NikoshBAN" panose="02000000000000000000" pitchFamily="2" charset="0"/>
              </a:rPr>
              <a:t>(সুরা হুজুরাত, আয়াত: ১৩)।</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994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41762" y="1406135"/>
            <a:ext cx="9559637" cy="4524315"/>
          </a:xfrm>
          <a:prstGeom prst="rect">
            <a:avLst/>
          </a:prstGeom>
          <a:noFill/>
        </p:spPr>
        <p:txBody>
          <a:bodyPr wrap="square" rtlCol="0">
            <a:spAutoFit/>
          </a:bodyPr>
          <a:lstStyle/>
          <a:p>
            <a:pPr lvl="0" algn="just" eaLnBrk="0" fontAlgn="base" hangingPunct="0">
              <a:spcBef>
                <a:spcPct val="0"/>
              </a:spcBef>
              <a:spcAft>
                <a:spcPct val="0"/>
              </a:spcAft>
            </a:pP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হে কুরাইশগণ</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তোমাদের প্রতি আমার কি রকম আচরণ করা উচিৎ বলে মনে কর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এবং তারা বলল</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করুণা</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হে আল্লাহর নবী। আমরা আপনার কাছ থেকে ভালো </a:t>
            </a:r>
            <a:r>
              <a:rPr lang="bn-IN" sz="3200" dirty="0" smtClean="0">
                <a:latin typeface="NikoshBAN" panose="02000000000000000000" pitchFamily="2" charset="0"/>
                <a:cs typeface="NikoshBAN" panose="02000000000000000000" pitchFamily="2" charset="0"/>
              </a:rPr>
              <a:t>ছা</a:t>
            </a:r>
            <a:r>
              <a:rPr lang="en-US" sz="3200" dirty="0" err="1" smtClean="0">
                <a:latin typeface="NikoshBAN" panose="02000000000000000000" pitchFamily="2" charset="0"/>
                <a:cs typeface="NikoshBAN" panose="02000000000000000000" pitchFamily="2" charset="0"/>
              </a:rPr>
              <a:t>ড়া</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কিছুই আশা করি না।</a:t>
            </a:r>
            <a:r>
              <a:rPr lang="en-US" sz="3200" dirty="0">
                <a:latin typeface="NikoshBAN" panose="02000000000000000000" pitchFamily="2" charset="0"/>
                <a:cs typeface="NikoshBAN" panose="02000000000000000000" pitchFamily="2" charset="0"/>
              </a:rPr>
              <a:t>" </a:t>
            </a:r>
          </a:p>
          <a:p>
            <a:pPr lvl="0" algn="just" eaLnBrk="0" fontAlgn="base" hangingPunct="0">
              <a:spcBef>
                <a:spcPct val="0"/>
              </a:spcBef>
              <a:spcAft>
                <a:spcPct val="0"/>
              </a:spcAft>
            </a:pPr>
            <a:r>
              <a:rPr lang="bn-IN" sz="3200" dirty="0">
                <a:latin typeface="NikoshBAN" panose="02000000000000000000" pitchFamily="2" charset="0"/>
                <a:cs typeface="NikoshBAN" panose="02000000000000000000" pitchFamily="2" charset="0"/>
              </a:rPr>
              <a:t>এরপর হযরত মুহাম্মদ </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ঘোষণা করলেন</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আমি তোমাদের ঠিক তাই বলবো যা নবী ইউসুফ আঃ তার ভাইদেরকে বলেছিলেন।</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আজ তোমাদের প্রতি আমার কোন অভিযোগ নেই</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তোমরা যেতে পারো কারণ তোমরা মুক্ত।</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মক্কাবাসীর আত্মসমর্পণের পর </a:t>
            </a:r>
            <a:r>
              <a:rPr lang="bn-IN" sz="3200" dirty="0" smtClean="0">
                <a:latin typeface="NikoshBAN" panose="02000000000000000000" pitchFamily="2" charset="0"/>
                <a:cs typeface="NikoshBAN" panose="02000000000000000000" pitchFamily="2" charset="0"/>
              </a:rPr>
              <a:t>মুহাম্মাদ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এর</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সম্মান বৃদ্ধি </a:t>
            </a:r>
            <a:r>
              <a:rPr lang="bn-IN" sz="3200" dirty="0" smtClean="0">
                <a:latin typeface="NikoshBAN" panose="02000000000000000000" pitchFamily="2" charset="0"/>
                <a:cs typeface="NikoshBAN" panose="02000000000000000000" pitchFamily="2" charset="0"/>
              </a:rPr>
              <a:t>পা</a:t>
            </a:r>
            <a:r>
              <a:rPr lang="en-US" sz="3200" dirty="0"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আরব অঞ্চল হতে সকল কূটনৈতিক প্রতিনিধিগণ </a:t>
            </a:r>
            <a:r>
              <a:rPr lang="bn-IN" sz="3200" dirty="0"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কে </a:t>
            </a:r>
            <a:r>
              <a:rPr lang="bn-IN" sz="3200" dirty="0">
                <a:latin typeface="NikoshBAN" panose="02000000000000000000" pitchFamily="2" charset="0"/>
                <a:cs typeface="NikoshBAN" panose="02000000000000000000" pitchFamily="2" charset="0"/>
              </a:rPr>
              <a:t>স্বীকৃতি দিতে মদিনা</a:t>
            </a:r>
            <a:r>
              <a:rPr lang="en-US" sz="3200" dirty="0">
                <a:latin typeface="NikoshBAN" panose="02000000000000000000" pitchFamily="2" charset="0"/>
                <a:cs typeface="NikoshBAN" panose="02000000000000000000" pitchFamily="2" charset="0"/>
              </a:rPr>
              <a:t>য়</a:t>
            </a:r>
            <a:r>
              <a:rPr lang="bn-IN" sz="3200" dirty="0">
                <a:latin typeface="NikoshBAN" panose="02000000000000000000" pitchFamily="2" charset="0"/>
                <a:cs typeface="NikoshBAN" panose="02000000000000000000" pitchFamily="2" charset="0"/>
              </a:rPr>
              <a:t> আসেন।</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6347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rgbClr val="FFC0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68137" y="570700"/>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1658212" y="1381090"/>
            <a:ext cx="9526737" cy="4031873"/>
          </a:xfrm>
          <a:prstGeom prst="rect">
            <a:avLst/>
          </a:prstGeom>
          <a:noFill/>
        </p:spPr>
        <p:txBody>
          <a:bodyPr wrap="square" rtlCol="0">
            <a:spAutoFit/>
          </a:bodyPr>
          <a:lstStyle/>
          <a:p>
            <a:pPr algn="just" eaLnBrk="0" fontAlgn="base" hangingPunct="0">
              <a:spcBef>
                <a:spcPct val="0"/>
              </a:spcBef>
              <a:spcAft>
                <a:spcPct val="0"/>
              </a:spcAft>
            </a:pPr>
            <a:r>
              <a:rPr lang="bn-IN" sz="3200" dirty="0">
                <a:latin typeface="NikoshBAN" panose="02000000000000000000" pitchFamily="2" charset="0"/>
                <a:cs typeface="NikoshBAN" panose="02000000000000000000" pitchFamily="2" charset="0"/>
              </a:rPr>
              <a:t>দশজন লোককে মৃত্যুদণ্ডের নির্দেশ </a:t>
            </a:r>
            <a:r>
              <a:rPr lang="bn-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ইকরিমা ইবনে আবু জেহেল</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আবদুল্লাহ ইবনে সাদ </a:t>
            </a:r>
            <a:r>
              <a:rPr lang="bn-IN" sz="3200" dirty="0" smtClean="0">
                <a:latin typeface="NikoshBAN" panose="02000000000000000000" pitchFamily="2" charset="0"/>
                <a:cs typeface="NikoshBAN" panose="02000000000000000000" pitchFamily="2" charset="0"/>
              </a:rPr>
              <a:t>ইবনে </a:t>
            </a:r>
            <a:r>
              <a:rPr lang="bn-IN" sz="3200" dirty="0">
                <a:latin typeface="NikoshBAN" panose="02000000000000000000" pitchFamily="2" charset="0"/>
                <a:cs typeface="NikoshBAN" panose="02000000000000000000" pitchFamily="2" charset="0"/>
              </a:rPr>
              <a:t>আবি সারহ</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হাবার ইবনে </a:t>
            </a:r>
            <a:r>
              <a:rPr lang="bn-IN" sz="3200" dirty="0" smtClean="0">
                <a:latin typeface="NikoshBAN" panose="02000000000000000000" pitchFamily="2" charset="0"/>
                <a:cs typeface="NikoshBAN" panose="02000000000000000000" pitchFamily="2" charset="0"/>
              </a:rPr>
              <a:t>আসও</a:t>
            </a:r>
            <a:r>
              <a:rPr lang="en-US" sz="3200" dirty="0" err="1"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মিক্বাস সুবাবাহ লাইসি</a:t>
            </a:r>
            <a:r>
              <a:rPr lang="en-US"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হু</a:t>
            </a:r>
            <a:r>
              <a:rPr lang="en-US" sz="3200" dirty="0" err="1"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ইরাস </a:t>
            </a:r>
            <a:r>
              <a:rPr lang="bn-IN" sz="3200" dirty="0">
                <a:latin typeface="NikoshBAN" panose="02000000000000000000" pitchFamily="2" charset="0"/>
                <a:cs typeface="NikoshBAN" panose="02000000000000000000" pitchFamily="2" charset="0"/>
              </a:rPr>
              <a:t>বিন নুকাইদ</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আবদুল্লাহ হিলাল ও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p>
            <a:pPr lvl="0" algn="just" eaLnBrk="0" fontAlgn="base" hangingPunct="0">
              <a:spcBef>
                <a:spcPct val="0"/>
              </a:spcBef>
              <a:spcAft>
                <a:spcPct val="0"/>
              </a:spcAft>
            </a:pPr>
            <a:r>
              <a:rPr lang="bn-IN" sz="3200" dirty="0">
                <a:latin typeface="NikoshBAN" panose="02000000000000000000" pitchFamily="2" charset="0"/>
                <a:cs typeface="NikoshBAN" panose="02000000000000000000" pitchFamily="2" charset="0"/>
              </a:rPr>
              <a:t>চারজন মহিলা যারা হত্যার বা অপরাধের দায়ে দোষী ছিল অথবা যুদ্ধ উস্কে দিয়েছিল অথবা বিশৃঙ্খলা সৃষ্টি করেছিল</a:t>
            </a:r>
            <a:r>
              <a:rPr lang="bn-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দুইজন গা</a:t>
            </a:r>
            <a:r>
              <a:rPr lang="en-US" sz="3200" dirty="0" err="1"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কাকে </a:t>
            </a:r>
            <a:r>
              <a:rPr lang="bn-IN" sz="3200" dirty="0">
                <a:latin typeface="NikoshBAN" panose="02000000000000000000" pitchFamily="2" charset="0"/>
                <a:cs typeface="NikoshBAN" panose="02000000000000000000" pitchFamily="2" charset="0"/>
              </a:rPr>
              <a:t>হযরত মুহাম্মদ </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আইন অমান্যের </a:t>
            </a:r>
            <a:r>
              <a:rPr lang="bn-IN" sz="3200" dirty="0" smtClean="0">
                <a:latin typeface="NikoshBAN" panose="02000000000000000000" pitchFamily="2" charset="0"/>
                <a:cs typeface="NikoshBAN" panose="02000000000000000000" pitchFamily="2" charset="0"/>
              </a:rPr>
              <a:t>দা</a:t>
            </a:r>
            <a:r>
              <a:rPr lang="en-US" sz="3200" dirty="0" err="1"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অভিযুক্ত করেন</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একজনকে হত্যা করা </a:t>
            </a:r>
            <a:r>
              <a:rPr lang="bn-IN" sz="3200" dirty="0" smtClean="0">
                <a:latin typeface="NikoshBAN" panose="02000000000000000000" pitchFamily="2" charset="0"/>
                <a:cs typeface="NikoshBAN" panose="02000000000000000000" pitchFamily="2" charset="0"/>
              </a:rPr>
              <a:t>হ</a:t>
            </a:r>
            <a:r>
              <a:rPr lang="en-US" sz="3200" dirty="0" smtClean="0">
                <a:latin typeface="NikoshBAN" panose="02000000000000000000" pitchFamily="2" charset="0"/>
                <a:cs typeface="NikoshBAN" panose="02000000000000000000" pitchFamily="2" charset="0"/>
              </a:rPr>
              <a:t>য় </a:t>
            </a:r>
            <a:r>
              <a:rPr lang="bn-IN" sz="3200" dirty="0" smtClean="0">
                <a:latin typeface="NikoshBAN" panose="02000000000000000000" pitchFamily="2" charset="0"/>
                <a:cs typeface="NikoshBAN" panose="02000000000000000000" pitchFamily="2" charset="0"/>
              </a:rPr>
              <a:t>কিন্তু </a:t>
            </a:r>
            <a:r>
              <a:rPr lang="bn-IN" sz="3200" dirty="0">
                <a:latin typeface="NikoshBAN" panose="02000000000000000000" pitchFamily="2" charset="0"/>
                <a:cs typeface="NikoshBAN" panose="02000000000000000000" pitchFamily="2" charset="0"/>
              </a:rPr>
              <a:t>অপরজন ইসলাম গ্রহণের কারণে মুক্তি </a:t>
            </a:r>
            <a:r>
              <a:rPr lang="bn-IN" sz="3200" dirty="0" smtClean="0">
                <a:latin typeface="NikoshBAN" panose="02000000000000000000" pitchFamily="2" charset="0"/>
                <a:cs typeface="NikoshBAN" panose="02000000000000000000" pitchFamily="2" charset="0"/>
              </a:rPr>
              <a:t>পা</a:t>
            </a:r>
            <a:r>
              <a:rPr lang="en-US" sz="3200" dirty="0" smtClean="0">
                <a:latin typeface="NikoshBAN" panose="02000000000000000000" pitchFamily="2" charset="0"/>
                <a:cs typeface="NikoshBAN" panose="02000000000000000000" pitchFamily="2" charset="0"/>
              </a:rPr>
              <a:t>য়</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আবদুল্লাহ ইবনে সাদ </a:t>
            </a:r>
            <a:r>
              <a:rPr lang="en-US" sz="3200" dirty="0" err="1" smtClean="0">
                <a:latin typeface="NikoshBAN" panose="02000000000000000000" pitchFamily="2" charset="0"/>
                <a:cs typeface="NikoshBAN" panose="02000000000000000000" pitchFamily="2" charset="0"/>
              </a:rPr>
              <a:t>হযরত</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উসমান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সুপারিশে নিরাপত্তা পা</a:t>
            </a:r>
            <a:r>
              <a:rPr lang="en-US" sz="3200" dirty="0" smtClean="0">
                <a:latin typeface="NikoshBAN" panose="02000000000000000000" pitchFamily="2" charset="0"/>
                <a:cs typeface="NikoshBAN" panose="02000000000000000000" pitchFamily="2" charset="0"/>
              </a:rPr>
              <a:t>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268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58639" y="1772217"/>
            <a:ext cx="9864437" cy="403187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জন্মভূমি মক্কা </a:t>
            </a:r>
            <a:r>
              <a:rPr lang="as-IN" sz="3200" dirty="0" smtClean="0">
                <a:latin typeface="NikoshBAN" panose="02000000000000000000" pitchFamily="2" charset="0"/>
                <a:cs typeface="NikoshBAN" panose="02000000000000000000" pitchFamily="2" charset="0"/>
              </a:rPr>
              <a:t>হতে </a:t>
            </a:r>
            <a:r>
              <a:rPr lang="as-IN" sz="3200" dirty="0">
                <a:latin typeface="NikoshBAN" panose="02000000000000000000" pitchFamily="2" charset="0"/>
                <a:cs typeface="NikoshBAN" panose="02000000000000000000" pitchFamily="2" charset="0"/>
              </a:rPr>
              <a:t>হিজরত করার ৭ বছর ৩ মাস ২৭ দিন পর বিজয়ীর বেশে পুনরায় মক্কায় ফিরে এলেন মক্কার শ্রেষ্ঠ সন্তান বিশ্ব মানবতার মুক্তিদূত, নবীকুল শিরোমণি শেষনবী মুহাম্মাদুর রাসূলুল্লাহ </a:t>
            </a:r>
            <a:r>
              <a:rPr lang="as-IN" sz="3200" i="1" dirty="0">
                <a:latin typeface="NikoshBAN" panose="02000000000000000000" pitchFamily="2" charset="0"/>
                <a:cs typeface="NikoshBAN" panose="02000000000000000000" pitchFamily="2" charset="0"/>
              </a:rPr>
              <a:t>(ছাল্লাল্লাহু ‘আলাইহি ওয়া সাল্লাম)</a:t>
            </a:r>
            <a:r>
              <a:rPr lang="as-IN" sz="3200" dirty="0">
                <a:latin typeface="NikoshBAN" panose="02000000000000000000" pitchFamily="2" charset="0"/>
                <a:cs typeface="NikoshBAN" panose="02000000000000000000" pitchFamily="2" charset="0"/>
              </a:rPr>
              <a:t>। বিনা যুদ্ধেই মক্কার নেতারা তাঁর নিকটে আত্মসমর্পণ করলেন। এতদিন যারা ছিলেন রাসূলুল্লাহ (ছাঃ) ও মুসলমানদের যাবতীয় দুঃখ-কষ্টের মূল। বিজয়ী রাসূল (ছাঃ) তাদের কারু প্রতি কোনরূপ প্রতিশোধ নিলেন না। সবাইকে উদারতা ও ক্ষমার চাদরে ঢেকে দিয়ে বললেন, ‘আজ তোমাদের উপরে কোনরূপ অভিযোগ নেই, তোমরা মুক্ত’। </a:t>
            </a:r>
            <a:endParaRPr lang="en-US" sz="3200" dirty="0" smtClean="0">
              <a:latin typeface="NikoshBAN" panose="02000000000000000000" pitchFamily="2" charset="0"/>
              <a:cs typeface="NikoshBAN" panose="02000000000000000000" pitchFamily="2" charset="0"/>
            </a:endParaRPr>
          </a:p>
        </p:txBody>
      </p:sp>
      <p:sp>
        <p:nvSpPr>
          <p:cNvPr id="9" name="Can 8"/>
          <p:cNvSpPr/>
          <p:nvPr/>
        </p:nvSpPr>
        <p:spPr>
          <a:xfrm>
            <a:off x="4184073" y="886691"/>
            <a:ext cx="3657600" cy="672376"/>
          </a:xfrm>
          <a:prstGeom prst="can">
            <a:avLst>
              <a:gd name="adj" fmla="val 782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latin typeface="NikoshBAN" panose="02000000000000000000" pitchFamily="2" charset="0"/>
                <a:cs typeface="NikoshBAN" panose="02000000000000000000" pitchFamily="2" charset="0"/>
              </a:rPr>
              <a:t>মক্কা</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বিজয়ের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গুরুত্ব</a:t>
            </a:r>
            <a:endParaRPr lang="en-US"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9775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NikoshBAN" panose="02000000000000000000" pitchFamily="2" charset="0"/>
                <a:cs typeface="NikoshBAN" panose="02000000000000000000" pitchFamily="2" charset="0"/>
              </a:rPr>
              <a:t>   </a:t>
            </a:r>
            <a:r>
              <a:rPr lang="as-IN" sz="3200" dirty="0" smtClean="0">
                <a:solidFill>
                  <a:schemeClr val="tx1"/>
                </a:solidFill>
                <a:latin typeface="NikoshBAN" panose="02000000000000000000" pitchFamily="2" charset="0"/>
                <a:cs typeface="NikoshBAN" panose="02000000000000000000" pitchFamily="2" charset="0"/>
              </a:rPr>
              <a:t/>
            </a:r>
            <a:br>
              <a:rPr lang="as-IN" sz="3200" dirty="0" smtClean="0">
                <a:solidFill>
                  <a:schemeClr val="tx1"/>
                </a:solidFill>
                <a:latin typeface="NikoshBAN" panose="02000000000000000000" pitchFamily="2" charset="0"/>
                <a:cs typeface="NikoshBAN" panose="02000000000000000000" pitchFamily="2" charset="0"/>
              </a:rPr>
            </a:b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p14="http://schemas.microsoft.com/office/powerpoint/2010/main" val="4128174692"/>
              </p:ext>
            </p:extLst>
          </p:nvPr>
        </p:nvGraphicFramePr>
        <p:xfrm>
          <a:off x="1717966" y="829733"/>
          <a:ext cx="94003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4932218" y="2285999"/>
            <a:ext cx="2909455" cy="227214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smtClean="0">
                <a:latin typeface="NikoshBAN" panose="02000000000000000000" pitchFamily="2" charset="0"/>
                <a:cs typeface="NikoshBAN" panose="02000000000000000000" pitchFamily="2" charset="0"/>
              </a:rPr>
              <a:t>মক্কা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বিজয়ের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গুরুত্ব</a:t>
            </a:r>
            <a:r>
              <a:rPr lang="en-US" sz="3600" b="1" dirty="0" smtClean="0">
                <a:latin typeface="NikoshBAN" panose="02000000000000000000" pitchFamily="2" charset="0"/>
                <a:cs typeface="NikoshBAN" panose="02000000000000000000" pitchFamily="2" charset="0"/>
              </a:rPr>
              <a:t> ও </a:t>
            </a:r>
            <a:r>
              <a:rPr lang="en-US" sz="3600" b="1" dirty="0" err="1" smtClean="0">
                <a:latin typeface="NikoshBAN" panose="02000000000000000000" pitchFamily="2" charset="0"/>
                <a:cs typeface="NikoshBAN" panose="02000000000000000000" pitchFamily="2" charset="0"/>
              </a:rPr>
              <a:t>তাৎপর্য</a:t>
            </a:r>
            <a:endParaRPr lang="en-US" sz="3600" b="1" dirty="0"/>
          </a:p>
        </p:txBody>
      </p:sp>
    </p:spTree>
    <p:extLst>
      <p:ext uri="{BB962C8B-B14F-4D97-AF65-F5344CB8AC3E}">
        <p14:creationId xmlns:p14="http://schemas.microsoft.com/office/powerpoint/2010/main" val="4133565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0" y="61652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4" name="Plaque 3"/>
          <p:cNvSpPr/>
          <p:nvPr/>
        </p:nvSpPr>
        <p:spPr>
          <a:xfrm>
            <a:off x="1482437" y="2957944"/>
            <a:ext cx="4946072" cy="969818"/>
          </a:xfrm>
          <a:prstGeom prst="plaqu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মক্কা</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বিজয়ের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প্রেক্ষাপট</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আলোচনা</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কর</a:t>
            </a:r>
            <a:r>
              <a:rPr lang="en-US" b="1" dirty="0" smtClean="0">
                <a:solidFill>
                  <a:schemeClr val="tx1"/>
                </a:solidFill>
                <a:latin typeface="NikoshBAN" panose="02000000000000000000" pitchFamily="2" charset="0"/>
                <a:cs typeface="NikoshBAN" panose="02000000000000000000" pitchFamily="2" charset="0"/>
              </a:rPr>
              <a:t>।</a:t>
            </a:r>
            <a:endParaRPr lang="en-US" dirty="0">
              <a:solidFill>
                <a:schemeClr val="tx1"/>
              </a:solidFill>
            </a:endParaRPr>
          </a:p>
        </p:txBody>
      </p:sp>
      <p:sp>
        <p:nvSpPr>
          <p:cNvPr id="9" name="Plaque 8"/>
          <p:cNvSpPr/>
          <p:nvPr/>
        </p:nvSpPr>
        <p:spPr>
          <a:xfrm>
            <a:off x="6428509" y="2957944"/>
            <a:ext cx="4849091" cy="969818"/>
          </a:xfrm>
          <a:prstGeom prst="plaqu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latin typeface="NikoshBAN" panose="02000000000000000000" pitchFamily="2" charset="0"/>
                <a:cs typeface="NikoshBAN" panose="02000000000000000000" pitchFamily="2" charset="0"/>
              </a:rPr>
              <a:t>মক্কা</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বিজয়ের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তাৎপর্য</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বিশ্লেষণ</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কর</a:t>
            </a:r>
            <a:r>
              <a:rPr lang="en-US" b="1" dirty="0" smtClean="0">
                <a:solidFill>
                  <a:schemeClr val="tx1"/>
                </a:solidFill>
                <a:latin typeface="NikoshBAN" panose="02000000000000000000" pitchFamily="2" charset="0"/>
                <a:cs typeface="NikoshBAN" panose="02000000000000000000" pitchFamily="2" charset="0"/>
              </a:rPr>
              <a:t>।</a:t>
            </a:r>
            <a:endParaRPr lang="en-US" dirty="0">
              <a:solidFill>
                <a:schemeClr val="tx1"/>
              </a:solidFill>
            </a:endParaRPr>
          </a:p>
        </p:txBody>
      </p:sp>
      <p:sp>
        <p:nvSpPr>
          <p:cNvPr id="10" name="Flowchart: Off-page Connector 9"/>
          <p:cNvSpPr/>
          <p:nvPr/>
        </p:nvSpPr>
        <p:spPr>
          <a:xfrm>
            <a:off x="5479472" y="1178434"/>
            <a:ext cx="1898073" cy="1779510"/>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latin typeface="NikoshBAN" panose="02000000000000000000" pitchFamily="2" charset="0"/>
                <a:cs typeface="NikoshBAN" panose="02000000000000000000" pitchFamily="2" charset="0"/>
              </a:rPr>
              <a:t>দলীয়</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কাজ</a:t>
            </a:r>
            <a:endParaRPr lang="en-US" dirty="0">
              <a:solidFill>
                <a:schemeClr val="tx1"/>
              </a:solidFill>
            </a:endParaRPr>
          </a:p>
        </p:txBody>
      </p:sp>
      <p:sp>
        <p:nvSpPr>
          <p:cNvPr id="11" name="Oval Callout 10"/>
          <p:cNvSpPr/>
          <p:nvPr/>
        </p:nvSpPr>
        <p:spPr>
          <a:xfrm>
            <a:off x="3207326" y="2153186"/>
            <a:ext cx="1149928" cy="69738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a:solidFill>
                  <a:schemeClr val="tx1"/>
                </a:solidFill>
                <a:latin typeface="NikoshBAN" panose="02000000000000000000" pitchFamily="2" charset="0"/>
                <a:cs typeface="NikoshBAN" panose="02000000000000000000" pitchFamily="2" charset="0"/>
              </a:rPr>
              <a:t>ইছামতি</a:t>
            </a:r>
            <a:endParaRPr lang="en-US" dirty="0"/>
          </a:p>
        </p:txBody>
      </p:sp>
      <p:sp>
        <p:nvSpPr>
          <p:cNvPr id="12" name="Oval Callout 11"/>
          <p:cNvSpPr/>
          <p:nvPr/>
        </p:nvSpPr>
        <p:spPr>
          <a:xfrm>
            <a:off x="8298872" y="2153187"/>
            <a:ext cx="1191491" cy="69738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a:solidFill>
                  <a:schemeClr val="tx1"/>
                </a:solidFill>
                <a:latin typeface="NikoshBAN" panose="02000000000000000000" pitchFamily="2" charset="0"/>
                <a:cs typeface="NikoshBAN" panose="02000000000000000000" pitchFamily="2" charset="0"/>
              </a:rPr>
              <a:t>গোমতি</a:t>
            </a:r>
            <a:endParaRPr lang="en-US"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946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278083" y="616526"/>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Smiley Face 3"/>
          <p:cNvSpPr/>
          <p:nvPr/>
        </p:nvSpPr>
        <p:spPr>
          <a:xfrm>
            <a:off x="5001489" y="983673"/>
            <a:ext cx="2840183" cy="1425753"/>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endParaRPr lang="en-US" b="1" dirty="0">
              <a:solidFill>
                <a:schemeClr val="tx1"/>
              </a:solidFill>
              <a:latin typeface="NikoshBAN" panose="02000000000000000000" pitchFamily="2" charset="0"/>
              <a:cs typeface="NikoshBAN" panose="02000000000000000000" pitchFamily="2" charset="0"/>
            </a:endParaRPr>
          </a:p>
          <a:p>
            <a:pPr algn="ctr"/>
            <a:r>
              <a:rPr lang="en-US" b="1" dirty="0" err="1" smtClean="0">
                <a:solidFill>
                  <a:schemeClr val="tx1"/>
                </a:solidFill>
                <a:latin typeface="NikoshBAN" panose="02000000000000000000" pitchFamily="2" charset="0"/>
                <a:cs typeface="NikoshBAN" panose="02000000000000000000" pitchFamily="2" charset="0"/>
              </a:rPr>
              <a:t>সার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সংক্ষেপ</a:t>
            </a:r>
            <a:endParaRPr lang="en-US" b="1" dirty="0">
              <a:solidFill>
                <a:schemeClr val="tx1"/>
              </a:solidFill>
              <a:latin typeface="NikoshBAN" panose="02000000000000000000" pitchFamily="2" charset="0"/>
              <a:cs typeface="NikoshBAN" panose="02000000000000000000" pitchFamily="2" charset="0"/>
            </a:endParaRPr>
          </a:p>
        </p:txBody>
      </p:sp>
      <p:sp>
        <p:nvSpPr>
          <p:cNvPr id="9" name="Flowchart: Predefined Process 8"/>
          <p:cNvSpPr/>
          <p:nvPr/>
        </p:nvSpPr>
        <p:spPr>
          <a:xfrm>
            <a:off x="2531919" y="2557730"/>
            <a:ext cx="7703127" cy="2605919"/>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chemeClr val="tx1"/>
                </a:solidFill>
                <a:latin typeface="NikoshBAN" panose="02000000000000000000" pitchFamily="2" charset="0"/>
                <a:cs typeface="NikoshBAN" panose="02000000000000000000" pitchFamily="2" charset="0"/>
              </a:rPr>
              <a:t>মক্কা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বিজয়ের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প্রেক্ষাপট</a:t>
            </a:r>
            <a:r>
              <a:rPr lang="en-US" sz="3600" b="1" dirty="0" smtClean="0">
                <a:solidFill>
                  <a:schemeClr val="tx1"/>
                </a:solidFill>
                <a:latin typeface="NikoshBAN" panose="02000000000000000000" pitchFamily="2" charset="0"/>
                <a:cs typeface="NikoshBAN" panose="02000000000000000000" pitchFamily="2" charset="0"/>
              </a:rPr>
              <a:t> </a:t>
            </a:r>
          </a:p>
          <a:p>
            <a:r>
              <a:rPr lang="en-US" sz="3600" b="1" dirty="0" err="1" smtClean="0">
                <a:solidFill>
                  <a:schemeClr val="tx1"/>
                </a:solidFill>
                <a:latin typeface="NikoshBAN" panose="02000000000000000000" pitchFamily="2" charset="0"/>
                <a:cs typeface="NikoshBAN" panose="02000000000000000000" pitchFamily="2" charset="0"/>
              </a:rPr>
              <a:t>মক্কা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বিজয়ের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ঘটনা</a:t>
            </a:r>
            <a:r>
              <a:rPr lang="en-US" sz="3600" b="1" dirty="0" smtClean="0">
                <a:solidFill>
                  <a:schemeClr val="tx1"/>
                </a:solidFill>
                <a:latin typeface="NikoshBAN" panose="02000000000000000000" pitchFamily="2" charset="0"/>
                <a:cs typeface="NikoshBAN" panose="02000000000000000000" pitchFamily="2" charset="0"/>
              </a:rPr>
              <a:t> </a:t>
            </a:r>
          </a:p>
          <a:p>
            <a:r>
              <a:rPr lang="en-US" sz="3600" b="1" dirty="0" err="1" smtClean="0">
                <a:solidFill>
                  <a:schemeClr val="tx1"/>
                </a:solidFill>
                <a:latin typeface="NikoshBAN" panose="02000000000000000000" pitchFamily="2" charset="0"/>
                <a:cs typeface="NikoshBAN" panose="02000000000000000000" pitchFamily="2" charset="0"/>
              </a:rPr>
              <a:t>মক্কা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বিজয়ের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গুরুত্ব</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তাৎপর্য</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2207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33501" y="602672"/>
            <a:ext cx="10280073" cy="5680363"/>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Flowchart: Predefined Process 3"/>
          <p:cNvSpPr/>
          <p:nvPr/>
        </p:nvSpPr>
        <p:spPr>
          <a:xfrm>
            <a:off x="4689762" y="1887683"/>
            <a:ext cx="3484420" cy="56457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a:solidFill>
                  <a:schemeClr val="tx1"/>
                </a:solidFill>
                <a:latin typeface="NikoshBAN" panose="02000000000000000000" pitchFamily="2" charset="0"/>
                <a:cs typeface="NikoshBAN" panose="02000000000000000000" pitchFamily="2" charset="0"/>
              </a:rPr>
              <a:t>মূল্যায়ন</a:t>
            </a:r>
            <a:endParaRPr lang="en-US" dirty="0">
              <a:solidFill>
                <a:schemeClr val="tx1"/>
              </a:solidFill>
            </a:endParaRPr>
          </a:p>
        </p:txBody>
      </p:sp>
      <p:sp>
        <p:nvSpPr>
          <p:cNvPr id="10" name="Cube 9"/>
          <p:cNvSpPr/>
          <p:nvPr/>
        </p:nvSpPr>
        <p:spPr>
          <a:xfrm>
            <a:off x="2189017" y="1887683"/>
            <a:ext cx="8569040" cy="3311236"/>
          </a:xfrm>
          <a:prstGeom prst="cube">
            <a:avLst>
              <a:gd name="adj" fmla="val 171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n-US" sz="3200" b="1" dirty="0" err="1" smtClean="0">
                <a:solidFill>
                  <a:schemeClr val="tx1"/>
                </a:solidFill>
                <a:latin typeface="NikoshBAN" panose="02000000000000000000" pitchFamily="2" charset="0"/>
                <a:cs typeface="NikoshBAN" panose="02000000000000000000" pitchFamily="2" charset="0"/>
              </a:rPr>
              <a:t>কোনটি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রক্তপাতহীন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মহাবিজয়</a:t>
            </a:r>
            <a:r>
              <a:rPr lang="en-US" sz="3200" b="1" dirty="0" smtClean="0">
                <a:solidFill>
                  <a:schemeClr val="tx1"/>
                </a:solidFill>
                <a:latin typeface="NikoshBAN" panose="02000000000000000000" pitchFamily="2" charset="0"/>
                <a:cs typeface="NikoshBAN" panose="02000000000000000000" pitchFamily="2" charset="0"/>
              </a:rPr>
              <a:t>?</a:t>
            </a:r>
          </a:p>
          <a:p>
            <a:pPr marL="342900" indent="-342900" algn="just">
              <a:buAutoNum type="arabicPeriod"/>
            </a:pPr>
            <a:r>
              <a:rPr lang="en-US" sz="3200" b="1" dirty="0" err="1" smtClean="0">
                <a:solidFill>
                  <a:schemeClr val="tx1"/>
                </a:solidFill>
                <a:latin typeface="NikoshBAN" panose="02000000000000000000" pitchFamily="2" charset="0"/>
                <a:cs typeface="NikoshBAN" panose="02000000000000000000" pitchFamily="2" charset="0"/>
              </a:rPr>
              <a:t>আবু</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সুফিয়ান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হাতে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বন্ধি</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হন</a:t>
            </a:r>
            <a:r>
              <a:rPr lang="en-US" sz="3200" b="1" dirty="0" smtClean="0">
                <a:solidFill>
                  <a:schemeClr val="tx1"/>
                </a:solidFill>
                <a:latin typeface="NikoshBAN" panose="02000000000000000000" pitchFamily="2" charset="0"/>
                <a:cs typeface="NikoshBAN" panose="02000000000000000000" pitchFamily="2" charset="0"/>
              </a:rPr>
              <a:t>?</a:t>
            </a:r>
          </a:p>
          <a:p>
            <a:pPr marL="342900" indent="-342900" algn="just">
              <a:buAutoNum type="arabicPeriod"/>
            </a:pPr>
            <a:r>
              <a:rPr lang="en-US" sz="3200" b="1" dirty="0" err="1" smtClean="0">
                <a:solidFill>
                  <a:schemeClr val="tx1"/>
                </a:solidFill>
                <a:latin typeface="NikoshBAN" panose="02000000000000000000" pitchFamily="2" charset="0"/>
                <a:cs typeface="NikoshBAN" panose="02000000000000000000" pitchFamily="2" charset="0"/>
              </a:rPr>
              <a:t>অভিযানের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সংবাদ</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সম্বলিতচিঠি</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প্রদানকারী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সাহাবির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নাম</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a:t>
            </a:r>
            <a:r>
              <a:rPr lang="en-US" sz="3200" b="1" dirty="0" smtClean="0">
                <a:solidFill>
                  <a:schemeClr val="tx1"/>
                </a:solidFill>
                <a:latin typeface="NikoshBAN" panose="02000000000000000000" pitchFamily="2" charset="0"/>
                <a:cs typeface="NikoshBAN" panose="02000000000000000000" pitchFamily="2" charset="0"/>
              </a:rPr>
              <a:t>?</a:t>
            </a:r>
          </a:p>
          <a:p>
            <a:pPr marL="342900" indent="-342900" algn="just">
              <a:buAutoNum type="arabicPeriod"/>
            </a:pPr>
            <a:r>
              <a:rPr lang="en-US" sz="3200" b="1" dirty="0" err="1" smtClean="0">
                <a:solidFill>
                  <a:schemeClr val="tx1"/>
                </a:solidFill>
                <a:latin typeface="NikoshBAN" panose="02000000000000000000" pitchFamily="2" charset="0"/>
                <a:cs typeface="NikoshBAN" panose="02000000000000000000" pitchFamily="2" charset="0"/>
              </a:rPr>
              <a:t>মহানবি</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কুরাইশদের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কয়টি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শর্ত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প্রদান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করেছিলেন</a:t>
            </a:r>
            <a:r>
              <a:rPr lang="en-US" sz="3200" b="1" dirty="0" smtClean="0">
                <a:solidFill>
                  <a:schemeClr val="tx1"/>
                </a:solidFill>
                <a:latin typeface="NikoshBAN" panose="02000000000000000000" pitchFamily="2" charset="0"/>
                <a:cs typeface="NikoshBAN" panose="02000000000000000000" pitchFamily="2" charset="0"/>
              </a:rPr>
              <a:t>?</a:t>
            </a:r>
          </a:p>
          <a:p>
            <a:pPr marL="342900" indent="-342900" algn="just">
              <a:buAutoNum type="arabicPeriod"/>
            </a:pPr>
            <a:r>
              <a:rPr lang="en-US" sz="3200" b="1" dirty="0" err="1" smtClean="0">
                <a:solidFill>
                  <a:schemeClr val="tx1"/>
                </a:solidFill>
                <a:latin typeface="NikoshBAN" panose="02000000000000000000" pitchFamily="2" charset="0"/>
                <a:cs typeface="NikoshBAN" panose="02000000000000000000" pitchFamily="2" charset="0"/>
              </a:rPr>
              <a:t>মক্কা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বিজয়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কিসের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বিজয়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হয়েছিল</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99885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iagBrick">
          <a:fgClr>
            <a:schemeClr val="bg2"/>
          </a:fgClr>
          <a:bgClr>
            <a:srgbClr val="92D050"/>
          </a:bgClr>
        </a:patt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1">
              <a:lumMod val="20000"/>
              <a:lumOff val="8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onut 3"/>
          <p:cNvSpPr/>
          <p:nvPr/>
        </p:nvSpPr>
        <p:spPr>
          <a:xfrm>
            <a:off x="1953495" y="609600"/>
            <a:ext cx="9053945" cy="5735782"/>
          </a:xfrm>
          <a:prstGeom prst="donut">
            <a:avLst>
              <a:gd name="adj" fmla="val 9539"/>
            </a:avLst>
          </a:prstGeom>
          <a:no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nip Same Side Corner Rectangle 9"/>
          <p:cNvSpPr/>
          <p:nvPr/>
        </p:nvSpPr>
        <p:spPr>
          <a:xfrm>
            <a:off x="3404757" y="1627908"/>
            <a:ext cx="6151419" cy="3629891"/>
          </a:xfrm>
          <a:prstGeom prst="snip2SameRect">
            <a:avLst>
              <a:gd name="adj1" fmla="val 16667"/>
              <a:gd name="adj2" fmla="val 9924"/>
            </a:avLst>
          </a:prstGeom>
          <a:pattFill prst="pct4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ইসলামের ইতিহাস ও সংস্কৃতি</a:t>
            </a:r>
            <a:endParaRPr lang="en-US"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একাদশ</a:t>
            </a:r>
            <a:r>
              <a:rPr lang="en-US"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দ্বাদশ </a:t>
            </a:r>
          </a:p>
          <a:p>
            <a:pPr algn="ctr"/>
            <a:r>
              <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 </a:t>
            </a:r>
            <a:r>
              <a:rPr lang="en-US"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১ম </a:t>
            </a:r>
            <a:r>
              <a:rPr lang="en-US"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a:t>
            </a:r>
            <a:endPar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b="1"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দ্বিতীয়</a:t>
            </a:r>
            <a:endParaRPr lang="en-US"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পিরিয়ডঃ-১ম</a:t>
            </a:r>
            <a:endPar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১ ঘন্টা </a:t>
            </a:r>
            <a:endParaRPr lang="en-US"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তারিখঃ-১৭/০৩/২০২১</a:t>
            </a:r>
            <a:endParaRPr lang="en-US" dirty="0">
              <a:solidFill>
                <a:schemeClr val="tx1"/>
              </a:solidFill>
            </a:endParaRPr>
          </a:p>
        </p:txBody>
      </p:sp>
    </p:spTree>
    <p:extLst>
      <p:ext uri="{BB962C8B-B14F-4D97-AF65-F5344CB8AC3E}">
        <p14:creationId xmlns:p14="http://schemas.microsoft.com/office/powerpoint/2010/main" val="290402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64674" y="616526"/>
            <a:ext cx="10210800" cy="5652655"/>
          </a:xfrm>
          <a:prstGeom prst="rect">
            <a:avLst/>
          </a:prstGeom>
          <a:pattFill prst="pct5">
            <a:fgClr>
              <a:schemeClr val="accent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NikoshBAN" panose="02000000000000000000" pitchFamily="2" charset="0"/>
                <a:cs typeface="NikoshBAN" panose="02000000000000000000" pitchFamily="2" charset="0"/>
              </a:rPr>
              <a:t> </a:t>
            </a:r>
            <a:r>
              <a:rPr lang="en-US" sz="3200" dirty="0" smtClean="0">
                <a:solidFill>
                  <a:schemeClr val="tx1"/>
                </a:solidFill>
                <a:latin typeface="NikoshBAN" panose="02000000000000000000" pitchFamily="2" charset="0"/>
                <a:cs typeface="NikoshBAN" panose="02000000000000000000" pitchFamily="2" charset="0"/>
              </a:rPr>
              <a:t> </a:t>
            </a:r>
          </a:p>
        </p:txBody>
      </p:sp>
      <p:sp>
        <p:nvSpPr>
          <p:cNvPr id="9" name="Down Ribbon 8"/>
          <p:cNvSpPr/>
          <p:nvPr/>
        </p:nvSpPr>
        <p:spPr>
          <a:xfrm>
            <a:off x="4194466" y="957227"/>
            <a:ext cx="4571997" cy="591510"/>
          </a:xfrm>
          <a:prstGeom prst="ribb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en-US" b="1" dirty="0" err="1" smtClean="0">
                <a:latin typeface="NikoshBAN" panose="02000000000000000000" pitchFamily="2" charset="0"/>
                <a:cs typeface="NikoshBAN" panose="02000000000000000000" pitchFamily="2" charset="0"/>
              </a:rPr>
              <a:t>বাড়ির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কাজ</a:t>
            </a:r>
            <a:endParaRPr lang="as-IN"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4466" y="1720654"/>
            <a:ext cx="4571997" cy="2555588"/>
          </a:xfrm>
          <a:prstGeom prst="rect">
            <a:avLst/>
          </a:prstGeom>
        </p:spPr>
      </p:pic>
      <p:sp>
        <p:nvSpPr>
          <p:cNvPr id="10" name="Flowchart: Data 9"/>
          <p:cNvSpPr/>
          <p:nvPr/>
        </p:nvSpPr>
        <p:spPr>
          <a:xfrm>
            <a:off x="1524000" y="4876800"/>
            <a:ext cx="9878291" cy="1002858"/>
          </a:xfrm>
          <a:prstGeom prst="flowChartInputOutpu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মক্কা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বিজয়ে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মহানবি</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এর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মহানুভবতা</a:t>
            </a:r>
            <a:r>
              <a:rPr lang="en-US" sz="3200" b="1" dirty="0" smtClean="0">
                <a:solidFill>
                  <a:schemeClr val="tx1"/>
                </a:solidFill>
                <a:latin typeface="NikoshBAN" panose="02000000000000000000" pitchFamily="2" charset="0"/>
                <a:cs typeface="NikoshBAN" panose="02000000000000000000" pitchFamily="2" charset="0"/>
              </a:rPr>
              <a:t> ও </a:t>
            </a:r>
            <a:r>
              <a:rPr lang="en-US" sz="3200" b="1" dirty="0" err="1" smtClean="0">
                <a:solidFill>
                  <a:schemeClr val="tx1"/>
                </a:solidFill>
                <a:latin typeface="NikoshBAN" panose="02000000000000000000" pitchFamily="2" charset="0"/>
                <a:cs typeface="NikoshBAN" panose="02000000000000000000" pitchFamily="2" charset="0"/>
              </a:rPr>
              <a:t>উদারতা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বিশ্লেষণ</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a:t>
            </a:r>
            <a:endParaRPr lang="en-US" sz="3200" b="1" dirty="0">
              <a:solidFill>
                <a:schemeClr val="tx1"/>
              </a:solidFill>
            </a:endParaRPr>
          </a:p>
        </p:txBody>
      </p:sp>
    </p:spTree>
    <p:extLst>
      <p:ext uri="{BB962C8B-B14F-4D97-AF65-F5344CB8AC3E}">
        <p14:creationId xmlns:p14="http://schemas.microsoft.com/office/powerpoint/2010/main" val="4230813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404507" y="626751"/>
            <a:ext cx="10193479" cy="5652655"/>
          </a:xfrm>
          <a:prstGeom prst="rect">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smtClean="0">
              <a:solidFill>
                <a:srgbClr val="432919"/>
              </a:solidFill>
              <a:latin typeface="NikoshBAN" panose="02000000000000000000" pitchFamily="2" charset="0"/>
              <a:cs typeface="NikoshBAN" panose="02000000000000000000" pitchFamily="2" charset="0"/>
            </a:endParaRPr>
          </a:p>
          <a:p>
            <a:pPr algn="just"/>
            <a:endParaRPr lang="en-US" sz="3200" dirty="0">
              <a:solidFill>
                <a:srgbClr val="432919"/>
              </a:solidFill>
              <a:latin typeface="NikoshBAN" panose="02000000000000000000" pitchFamily="2" charset="0"/>
              <a:cs typeface="NikoshBAN" panose="02000000000000000000" pitchFamily="2" charset="0"/>
            </a:endParaRPr>
          </a:p>
          <a:p>
            <a:pPr algn="just"/>
            <a:endParaRPr lang="en-US" sz="3200" dirty="0" smtClean="0">
              <a:solidFill>
                <a:srgbClr val="432919"/>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228" y="2180791"/>
            <a:ext cx="3905250" cy="2524125"/>
          </a:xfrm>
          <a:prstGeom prst="rect">
            <a:avLst/>
          </a:prstGeom>
        </p:spPr>
      </p:pic>
      <p:sp>
        <p:nvSpPr>
          <p:cNvPr id="10" name="Donut 9"/>
          <p:cNvSpPr/>
          <p:nvPr/>
        </p:nvSpPr>
        <p:spPr>
          <a:xfrm>
            <a:off x="3005574" y="1005085"/>
            <a:ext cx="6525490" cy="4895985"/>
          </a:xfrm>
          <a:prstGeom prst="donut">
            <a:avLst>
              <a:gd name="adj" fmla="val 143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3145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tx2">
              <a:lumMod val="20000"/>
              <a:lumOff val="8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702" y="1572403"/>
            <a:ext cx="3191548" cy="345886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501" y="1604858"/>
            <a:ext cx="3172230" cy="346191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020" y="1572403"/>
            <a:ext cx="3223573" cy="3461918"/>
          </a:xfrm>
          <a:prstGeom prst="rect">
            <a:avLst/>
          </a:prstGeom>
        </p:spPr>
      </p:pic>
      <p:sp>
        <p:nvSpPr>
          <p:cNvPr id="4" name="Flowchart: Predefined Process 3"/>
          <p:cNvSpPr/>
          <p:nvPr/>
        </p:nvSpPr>
        <p:spPr>
          <a:xfrm>
            <a:off x="4253345" y="775855"/>
            <a:ext cx="4197928" cy="540327"/>
          </a:xfrm>
          <a:prstGeom prst="flowChartPredefined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latin typeface="NikoshBAN" panose="02000000000000000000" pitchFamily="2" charset="0"/>
                <a:cs typeface="NikoshBAN" panose="02000000000000000000" pitchFamily="2" charset="0"/>
              </a:rPr>
              <a:t>নিচের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ছবি</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গুলো</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দেখ</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এবং</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বলার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চেষ্টা</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কর</a:t>
            </a:r>
            <a:r>
              <a:rPr lang="en-US" b="1" dirty="0" smtClean="0">
                <a:solidFill>
                  <a:schemeClr val="tx1"/>
                </a:solidFill>
                <a:latin typeface="NikoshBAN" panose="02000000000000000000" pitchFamily="2" charset="0"/>
                <a:cs typeface="NikoshBAN" panose="02000000000000000000" pitchFamily="2" charset="0"/>
              </a:rPr>
              <a:t> </a:t>
            </a:r>
            <a:endParaRPr lang="en-US"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297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rgbClr val="FFC0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2968339" y="2132002"/>
            <a:ext cx="6788728" cy="3976255"/>
          </a:xfrm>
          <a:prstGeom prst="round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173" y="2508687"/>
            <a:ext cx="5983059" cy="3222884"/>
          </a:xfrm>
          <a:prstGeom prst="rect">
            <a:avLst/>
          </a:prstGeom>
        </p:spPr>
      </p:pic>
      <p:sp>
        <p:nvSpPr>
          <p:cNvPr id="10" name="Rounded Rectangular Callout 9"/>
          <p:cNvSpPr/>
          <p:nvPr/>
        </p:nvSpPr>
        <p:spPr>
          <a:xfrm>
            <a:off x="3498773" y="609536"/>
            <a:ext cx="5727857" cy="1334124"/>
          </a:xfrm>
          <a:prstGeom prst="wedgeRoundRectCallou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আলোচ্য</a:t>
            </a:r>
            <a:r>
              <a:rPr lang="en-US" b="1" dirty="0" smtClean="0">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err="1" smtClean="0">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endParaRPr lang="en-US" dirty="0">
              <a:solidFill>
                <a:srgbClr val="FF0000"/>
              </a:solidFill>
            </a:endParaRPr>
          </a:p>
        </p:txBody>
      </p:sp>
    </p:spTree>
    <p:extLst>
      <p:ext uri="{BB962C8B-B14F-4D97-AF65-F5344CB8AC3E}">
        <p14:creationId xmlns:p14="http://schemas.microsoft.com/office/powerpoint/2010/main" val="78737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accent2">
              <a:lumMod val="75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1" y="401782"/>
            <a:ext cx="10252364" cy="5867399"/>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i="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400" dirty="0"/>
          </a:p>
        </p:txBody>
      </p:sp>
      <p:sp>
        <p:nvSpPr>
          <p:cNvPr id="4" name="6-Point Star 3"/>
          <p:cNvSpPr/>
          <p:nvPr/>
        </p:nvSpPr>
        <p:spPr>
          <a:xfrm>
            <a:off x="4928756" y="500027"/>
            <a:ext cx="3103418" cy="1953491"/>
          </a:xfrm>
          <a:prstGeom prst="star6">
            <a:avLst/>
          </a:prstGeom>
          <a:noFill/>
          <a:ln>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9" name="Diagram 8"/>
          <p:cNvGraphicFramePr/>
          <p:nvPr>
            <p:extLst>
              <p:ext uri="{D42A27DB-BD31-4B8C-83A1-F6EECF244321}">
                <p14:modId xmlns:p14="http://schemas.microsoft.com/office/powerpoint/2010/main" val="2047170190"/>
              </p:ext>
            </p:extLst>
          </p:nvPr>
        </p:nvGraphicFramePr>
        <p:xfrm>
          <a:off x="1960421" y="1660949"/>
          <a:ext cx="9178640" cy="4426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4168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dgm id="{74EFFD3A-BC97-4B80-B8A4-71FD1E006A9A}"/>
                                            </p:graphicEl>
                                          </p:spTgt>
                                        </p:tgtEl>
                                        <p:attrNameLst>
                                          <p:attrName>style.visibility</p:attrName>
                                        </p:attrNameLst>
                                      </p:cBhvr>
                                      <p:to>
                                        <p:strVal val="visible"/>
                                      </p:to>
                                    </p:set>
                                    <p:anim calcmode="lin" valueType="num">
                                      <p:cBhvr additive="base">
                                        <p:cTn id="7" dur="500" fill="hold"/>
                                        <p:tgtEl>
                                          <p:spTgt spid="9">
                                            <p:graphicEl>
                                              <a:dgm id="{74EFFD3A-BC97-4B80-B8A4-71FD1E006A9A}"/>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74EFFD3A-BC97-4B80-B8A4-71FD1E006A9A}"/>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graphicEl>
                                              <a:dgm id="{F3030FD1-35B0-4E42-B901-371315A58863}"/>
                                            </p:graphicEl>
                                          </p:spTgt>
                                        </p:tgtEl>
                                        <p:attrNameLst>
                                          <p:attrName>style.visibility</p:attrName>
                                        </p:attrNameLst>
                                      </p:cBhvr>
                                      <p:to>
                                        <p:strVal val="visible"/>
                                      </p:to>
                                    </p:set>
                                    <p:anim calcmode="lin" valueType="num">
                                      <p:cBhvr additive="base">
                                        <p:cTn id="13" dur="500" fill="hold"/>
                                        <p:tgtEl>
                                          <p:spTgt spid="9">
                                            <p:graphicEl>
                                              <a:dgm id="{F3030FD1-35B0-4E42-B901-371315A58863}"/>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dgm id="{F3030FD1-35B0-4E42-B901-371315A58863}"/>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graphicEl>
                                              <a:dgm id="{78796081-85BB-4E3F-B3A9-24A50232A985}"/>
                                            </p:graphicEl>
                                          </p:spTgt>
                                        </p:tgtEl>
                                        <p:attrNameLst>
                                          <p:attrName>style.visibility</p:attrName>
                                        </p:attrNameLst>
                                      </p:cBhvr>
                                      <p:to>
                                        <p:strVal val="visible"/>
                                      </p:to>
                                    </p:set>
                                    <p:anim calcmode="lin" valueType="num">
                                      <p:cBhvr additive="base">
                                        <p:cTn id="17" dur="500" fill="hold"/>
                                        <p:tgtEl>
                                          <p:spTgt spid="9">
                                            <p:graphicEl>
                                              <a:dgm id="{78796081-85BB-4E3F-B3A9-24A50232A985}"/>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dgm id="{78796081-85BB-4E3F-B3A9-24A50232A985}"/>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graphicEl>
                                              <a:dgm id="{EC23A341-278E-4F8F-AC55-8E9F7E7ACD60}"/>
                                            </p:graphicEl>
                                          </p:spTgt>
                                        </p:tgtEl>
                                        <p:attrNameLst>
                                          <p:attrName>style.visibility</p:attrName>
                                        </p:attrNameLst>
                                      </p:cBhvr>
                                      <p:to>
                                        <p:strVal val="visible"/>
                                      </p:to>
                                    </p:set>
                                    <p:anim calcmode="lin" valueType="num">
                                      <p:cBhvr additive="base">
                                        <p:cTn id="23" dur="500" fill="hold"/>
                                        <p:tgtEl>
                                          <p:spTgt spid="9">
                                            <p:graphicEl>
                                              <a:dgm id="{EC23A341-278E-4F8F-AC55-8E9F7E7ACD60}"/>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graphicEl>
                                              <a:dgm id="{EC23A341-278E-4F8F-AC55-8E9F7E7ACD60}"/>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graphicEl>
                                              <a:dgm id="{89F25510-3089-4FBB-8F0F-4C4DC1DDF5C0}"/>
                                            </p:graphicEl>
                                          </p:spTgt>
                                        </p:tgtEl>
                                        <p:attrNameLst>
                                          <p:attrName>style.visibility</p:attrName>
                                        </p:attrNameLst>
                                      </p:cBhvr>
                                      <p:to>
                                        <p:strVal val="visible"/>
                                      </p:to>
                                    </p:set>
                                    <p:anim calcmode="lin" valueType="num">
                                      <p:cBhvr additive="base">
                                        <p:cTn id="27" dur="500" fill="hold"/>
                                        <p:tgtEl>
                                          <p:spTgt spid="9">
                                            <p:graphicEl>
                                              <a:dgm id="{89F25510-3089-4FBB-8F0F-4C4DC1DDF5C0}"/>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dgm id="{89F25510-3089-4FBB-8F0F-4C4DC1DDF5C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rgbClr val="00B0F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TextBox 3"/>
          <p:cNvSpPr txBox="1"/>
          <p:nvPr/>
        </p:nvSpPr>
        <p:spPr>
          <a:xfrm>
            <a:off x="1387185" y="1327901"/>
            <a:ext cx="10068792" cy="4832092"/>
          </a:xfrm>
          <a:prstGeom prst="rect">
            <a:avLst/>
          </a:prstGeom>
          <a:noFill/>
        </p:spPr>
        <p:txBody>
          <a:bodyPr wrap="square" rtlCol="0">
            <a:spAutoFit/>
          </a:bodyPr>
          <a:lstStyle/>
          <a:p>
            <a:pPr algn="just"/>
            <a:r>
              <a:rPr lang="as-IN" sz="2800" dirty="0" smtClean="0">
                <a:latin typeface="NikoshBAN" panose="02000000000000000000" pitchFamily="2" charset="0"/>
                <a:cs typeface="NikoshBAN" panose="02000000000000000000" pitchFamily="2" charset="0"/>
              </a:rPr>
              <a:t>হযরত </a:t>
            </a:r>
            <a:r>
              <a:rPr lang="as-IN" sz="2800" dirty="0">
                <a:latin typeface="NikoshBAN" panose="02000000000000000000" pitchFamily="2" charset="0"/>
                <a:cs typeface="NikoshBAN" panose="02000000000000000000" pitchFamily="2" charset="0"/>
              </a:rPr>
              <a:t>মুহাম্মদ (সঃ) </a:t>
            </a:r>
            <a:r>
              <a:rPr lang="as-IN" sz="2800" dirty="0" smtClean="0">
                <a:latin typeface="NikoshBAN" panose="02000000000000000000" pitchFamily="2" charset="0"/>
                <a:cs typeface="NikoshBAN" panose="02000000000000000000" pitchFamily="2" charset="0"/>
              </a:rPr>
              <a:t>৬৩০</a:t>
            </a:r>
            <a:r>
              <a:rPr lang="en-US" sz="2800" dirty="0" err="1" smtClean="0">
                <a:latin typeface="NikoshBAN" panose="02000000000000000000" pitchFamily="2" charset="0"/>
                <a:cs typeface="NikoshBAN" panose="02000000000000000000" pitchFamily="2" charset="0"/>
              </a:rPr>
              <a:t>খ্রিঃ</a:t>
            </a:r>
            <a:r>
              <a:rPr lang="as-IN" sz="2800" dirty="0" smtClean="0">
                <a:latin typeface="NikoshBAN" panose="02000000000000000000" pitchFamily="2" charset="0"/>
                <a:cs typeface="NikoshBAN" panose="02000000000000000000" pitchFamily="2" charset="0"/>
              </a:rPr>
              <a:t> রক্তপাতহীনভাবে </a:t>
            </a:r>
            <a:r>
              <a:rPr lang="as-IN" sz="2800" dirty="0">
                <a:latin typeface="NikoshBAN" panose="02000000000000000000" pitchFamily="2" charset="0"/>
                <a:cs typeface="NikoshBAN" panose="02000000000000000000" pitchFamily="2" charset="0"/>
              </a:rPr>
              <a:t>মক্কা নগরী </a:t>
            </a:r>
            <a:r>
              <a:rPr lang="en-US" sz="2800" dirty="0" err="1" smtClean="0">
                <a:latin typeface="NikoshBAN" panose="02000000000000000000" pitchFamily="2" charset="0"/>
                <a:cs typeface="NikoshBAN" panose="02000000000000000000" pitchFamily="2" charset="0"/>
              </a:rPr>
              <a:t>বিজয়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করেন। ইতিহাসে এই ঘটনা </a:t>
            </a:r>
            <a:r>
              <a:rPr lang="as-IN" sz="2800" b="1" dirty="0">
                <a:latin typeface="NikoshBAN" panose="02000000000000000000" pitchFamily="2" charset="0"/>
                <a:cs typeface="NikoshBAN" panose="02000000000000000000" pitchFamily="2" charset="0"/>
              </a:rPr>
              <a:t>মক্কা </a:t>
            </a:r>
            <a:r>
              <a:rPr lang="as-IN" sz="2800" b="1" dirty="0" smtClean="0">
                <a:latin typeface="NikoshBAN" panose="02000000000000000000" pitchFamily="2" charset="0"/>
                <a:cs typeface="NikoshBAN" panose="02000000000000000000" pitchFamily="2" charset="0"/>
              </a:rPr>
              <a:t>বিজ</a:t>
            </a:r>
            <a:r>
              <a:rPr lang="en-US" sz="2800" b="1" dirty="0" smtClean="0">
                <a:latin typeface="NikoshBAN" panose="02000000000000000000" pitchFamily="2" charset="0"/>
                <a:cs typeface="NikoshBAN" panose="02000000000000000000" pitchFamily="2" charset="0"/>
              </a:rPr>
              <a:t>য় </a:t>
            </a:r>
            <a:r>
              <a:rPr lang="as-IN" sz="2800" dirty="0" smtClean="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hlinkClick r:id="rId2" tooltip="আরবি ভাষা"/>
              </a:rPr>
              <a:t>আরবি</a:t>
            </a:r>
            <a:r>
              <a:rPr lang="as-IN" sz="2800" dirty="0" smtClean="0">
                <a:latin typeface="NikoshBAN" panose="02000000000000000000" pitchFamily="2" charset="0"/>
                <a:cs typeface="NikoshBAN" panose="02000000000000000000" pitchFamily="2" charset="0"/>
              </a:rPr>
              <a:t>: </a:t>
            </a:r>
            <a:r>
              <a:rPr lang="ar-AE" sz="2800" dirty="0">
                <a:latin typeface="NikoshBAN" panose="02000000000000000000" pitchFamily="2" charset="0"/>
              </a:rPr>
              <a:t>فتح </a:t>
            </a:r>
            <a:r>
              <a:rPr lang="ar-AE" sz="2800" dirty="0" smtClean="0">
                <a:latin typeface="NikoshBAN" panose="02000000000000000000" pitchFamily="2" charset="0"/>
              </a:rPr>
              <a:t>مكة‎‎ </a:t>
            </a:r>
            <a:r>
              <a:rPr lang="en-US" sz="2800" i="1" dirty="0" err="1">
                <a:latin typeface="NikoshBAN" panose="02000000000000000000" pitchFamily="2" charset="0"/>
                <a:cs typeface="NikoshBAN" panose="02000000000000000000" pitchFamily="2" charset="0"/>
              </a:rPr>
              <a:t>fatḥ</a:t>
            </a:r>
            <a:r>
              <a:rPr lang="en-US" sz="2800" i="1" dirty="0">
                <a:latin typeface="NikoshBAN" panose="02000000000000000000" pitchFamily="2" charset="0"/>
                <a:cs typeface="NikoshBAN" panose="02000000000000000000" pitchFamily="2" charset="0"/>
              </a:rPr>
              <a:t> </a:t>
            </a:r>
            <a:r>
              <a:rPr lang="en-US" sz="2800" i="1" dirty="0" err="1">
                <a:latin typeface="NikoshBAN" panose="02000000000000000000" pitchFamily="2" charset="0"/>
                <a:cs typeface="NikoshBAN" panose="02000000000000000000" pitchFamily="2" charset="0"/>
              </a:rPr>
              <a:t>makkah</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নামে খ্যাত</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ঐতিহাসিকদের মতে মক্কা </a:t>
            </a:r>
            <a:r>
              <a:rPr lang="as-IN" sz="2800" dirty="0" smtClean="0">
                <a:latin typeface="NikoshBAN" panose="02000000000000000000" pitchFamily="2" charset="0"/>
                <a:cs typeface="NikoshBAN" panose="02000000000000000000" pitchFamily="2" charset="0"/>
              </a:rPr>
              <a:t>বিজ</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ইসলামের ইতিহাসে </a:t>
            </a:r>
            <a:r>
              <a:rPr lang="as-IN" sz="2800" b="1" dirty="0">
                <a:latin typeface="NikoshBAN" panose="02000000000000000000" pitchFamily="2" charset="0"/>
                <a:cs typeface="NikoshBAN" panose="02000000000000000000" pitchFamily="2" charset="0"/>
              </a:rPr>
              <a:t>সর্বশ্রেষ্ঠ </a:t>
            </a:r>
            <a:r>
              <a:rPr lang="as-IN" sz="2800" b="1" dirty="0" smtClean="0">
                <a:latin typeface="NikoshBAN" panose="02000000000000000000" pitchFamily="2" charset="0"/>
                <a:cs typeface="NikoshBAN" panose="02000000000000000000" pitchFamily="2" charset="0"/>
              </a:rPr>
              <a:t>বিজ</a:t>
            </a:r>
            <a:r>
              <a:rPr lang="en-US" sz="2800" b="1" dirty="0" smtClean="0">
                <a:latin typeface="NikoshBAN" panose="02000000000000000000" pitchFamily="2" charset="0"/>
                <a:cs typeface="NikoshBAN" panose="02000000000000000000" pitchFamily="2" charset="0"/>
              </a:rPr>
              <a:t>য়</a:t>
            </a:r>
            <a:r>
              <a:rPr lang="as-IN" sz="2800" b="1"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যদিও আল কুরআনে </a:t>
            </a:r>
            <a:r>
              <a:rPr lang="as-IN" sz="2800" dirty="0" smtClean="0">
                <a:latin typeface="NikoshBAN" panose="02000000000000000000" pitchFamily="2" charset="0"/>
                <a:cs typeface="NikoshBAN" panose="02000000000000000000" pitchFamily="2" charset="0"/>
              </a:rPr>
              <a:t>হুদাইবি</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সন্ধিকেই </a:t>
            </a:r>
            <a:r>
              <a:rPr lang="as-IN" sz="2800" b="1" dirty="0">
                <a:latin typeface="NikoshBAN" panose="02000000000000000000" pitchFamily="2" charset="0"/>
                <a:cs typeface="NikoshBAN" panose="02000000000000000000" pitchFamily="2" charset="0"/>
              </a:rPr>
              <a:t>প্রকাশ্য </a:t>
            </a:r>
            <a:r>
              <a:rPr lang="as-IN" sz="2800" b="1" dirty="0" smtClean="0">
                <a:latin typeface="NikoshBAN" panose="02000000000000000000" pitchFamily="2" charset="0"/>
                <a:cs typeface="NikoshBAN" panose="02000000000000000000" pitchFamily="2" charset="0"/>
              </a:rPr>
              <a:t>বিজ</a:t>
            </a:r>
            <a:r>
              <a:rPr lang="en-US" sz="2800" b="1" dirty="0" smtClean="0">
                <a:latin typeface="NikoshBAN" panose="02000000000000000000" pitchFamily="2" charset="0"/>
                <a:cs typeface="NikoshBAN" panose="02000000000000000000" pitchFamily="2" charset="0"/>
              </a:rPr>
              <a:t>য়</a:t>
            </a:r>
            <a:r>
              <a:rPr lang="as-IN" sz="2800" b="1"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বলে উল্লেখ করা </a:t>
            </a:r>
            <a:r>
              <a:rPr lang="as-IN" sz="2800" dirty="0" smtClean="0">
                <a:latin typeface="NikoshBAN" panose="02000000000000000000" pitchFamily="2" charset="0"/>
                <a:cs typeface="NikoshBAN" panose="02000000000000000000" pitchFamily="2" charset="0"/>
              </a:rPr>
              <a:t>হ</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ছে</a:t>
            </a:r>
            <a:r>
              <a:rPr lang="as-IN" sz="2800" dirty="0">
                <a:latin typeface="NikoshBAN" panose="02000000000000000000" pitchFamily="2" charset="0"/>
                <a:cs typeface="NikoshBAN" panose="02000000000000000000" pitchFamily="2" charset="0"/>
              </a:rPr>
              <a:t>। মূলত প্রকৃতপক্ষে </a:t>
            </a:r>
            <a:r>
              <a:rPr lang="as-IN" sz="2800" dirty="0" smtClean="0">
                <a:latin typeface="NikoshBAN" panose="02000000000000000000" pitchFamily="2" charset="0"/>
                <a:cs typeface="NikoshBAN" panose="02000000000000000000" pitchFamily="2" charset="0"/>
              </a:rPr>
              <a:t>হুদাইবি</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সন্ধি এবং </a:t>
            </a:r>
            <a:r>
              <a:rPr lang="as-IN" sz="2800" b="1" dirty="0">
                <a:latin typeface="NikoshBAN" panose="02000000000000000000" pitchFamily="2" charset="0"/>
                <a:cs typeface="NikoshBAN" panose="02000000000000000000" pitchFamily="2" charset="0"/>
              </a:rPr>
              <a:t>মক্কা </a:t>
            </a:r>
            <a:r>
              <a:rPr lang="as-IN" sz="2800" b="1" dirty="0" smtClean="0">
                <a:latin typeface="NikoshBAN" panose="02000000000000000000" pitchFamily="2" charset="0"/>
                <a:cs typeface="NikoshBAN" panose="02000000000000000000" pitchFamily="2" charset="0"/>
              </a:rPr>
              <a:t>বিজ</a:t>
            </a:r>
            <a:r>
              <a:rPr lang="en-US" sz="2800" b="1"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দুটিই হযরত মুহাম্মদ (সঃ) এর </a:t>
            </a:r>
            <a:r>
              <a:rPr lang="as-IN" sz="2800" dirty="0" smtClean="0">
                <a:latin typeface="NikoshBAN" panose="02000000000000000000" pitchFamily="2" charset="0"/>
                <a:cs typeface="NikoshBAN" panose="02000000000000000000" pitchFamily="2" charset="0"/>
              </a:rPr>
              <a:t>অতুলনী</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দূরদর্শীতার ফল। </a:t>
            </a:r>
            <a:r>
              <a:rPr lang="as-IN" sz="2800" dirty="0" smtClean="0">
                <a:latin typeface="NikoshBAN" panose="02000000000000000000" pitchFamily="2" charset="0"/>
                <a:cs typeface="NikoshBAN" panose="02000000000000000000" pitchFamily="2" charset="0"/>
              </a:rPr>
              <a:t>হুদাইবি</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সন্ধির মাধ্যমে যে </a:t>
            </a:r>
            <a:r>
              <a:rPr lang="as-IN" sz="2800" dirty="0" smtClean="0">
                <a:latin typeface="NikoshBAN" panose="02000000000000000000" pitchFamily="2" charset="0"/>
                <a:cs typeface="NikoshBAN" panose="02000000000000000000" pitchFamily="2" charset="0"/>
              </a:rPr>
              <a:t>বিজ</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সূত্রপাত হয়েছিল তার চূড়ান্ত রূপই ছিল </a:t>
            </a:r>
            <a:r>
              <a:rPr lang="as-IN" sz="2800" b="1" dirty="0">
                <a:latin typeface="NikoshBAN" panose="02000000000000000000" pitchFamily="2" charset="0"/>
                <a:cs typeface="NikoshBAN" panose="02000000000000000000" pitchFamily="2" charset="0"/>
              </a:rPr>
              <a:t>মক্কা </a:t>
            </a:r>
            <a:r>
              <a:rPr lang="as-IN" sz="2800" b="1" dirty="0" smtClean="0">
                <a:latin typeface="NikoshBAN" panose="02000000000000000000" pitchFamily="2" charset="0"/>
                <a:cs typeface="NikoshBAN" panose="02000000000000000000" pitchFamily="2" charset="0"/>
              </a:rPr>
              <a:t>বিজ</a:t>
            </a:r>
            <a:r>
              <a:rPr lang="en-US" sz="2800" b="1"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এই </a:t>
            </a:r>
            <a:r>
              <a:rPr lang="as-IN" sz="2800" dirty="0" smtClean="0">
                <a:latin typeface="NikoshBAN" panose="02000000000000000000" pitchFamily="2" charset="0"/>
                <a:cs typeface="NikoshBAN" panose="02000000000000000000" pitchFamily="2" charset="0"/>
              </a:rPr>
              <a:t>বিজ</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ফলে মুসলমানদের পক্ষে আরবের অন্যান্য এলাকা </a:t>
            </a:r>
            <a:r>
              <a:rPr lang="as-IN" sz="2800" dirty="0" smtClean="0">
                <a:latin typeface="NikoshBAN" panose="02000000000000000000" pitchFamily="2" charset="0"/>
                <a:cs typeface="NikoshBAN" panose="02000000000000000000" pitchFamily="2" charset="0"/>
              </a:rPr>
              <a:t>বিজ</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করা সহজসাধ্য </a:t>
            </a:r>
            <a:r>
              <a:rPr lang="as-IN" sz="2800" dirty="0" smtClean="0">
                <a:latin typeface="NikoshBAN" panose="02000000000000000000" pitchFamily="2" charset="0"/>
                <a:cs typeface="NikoshBAN" panose="02000000000000000000" pitchFamily="2" charset="0"/>
              </a:rPr>
              <a:t>হ</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পড়ে। </a:t>
            </a:r>
            <a:r>
              <a:rPr lang="as-IN" sz="2800" dirty="0" smtClean="0">
                <a:latin typeface="NikoshBAN" panose="02000000000000000000" pitchFamily="2" charset="0"/>
                <a:cs typeface="NikoshBAN" panose="02000000000000000000" pitchFamily="2" charset="0"/>
              </a:rPr>
              <a:t>হুদাইবি</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সন্ধি মোতাবেক সন্ধির পরবর্তী বছর হযরত মুহাম্মদ (সঃ) ২০০০ সাহাবা </a:t>
            </a:r>
            <a:r>
              <a:rPr lang="as-IN" sz="2800" dirty="0" smtClean="0">
                <a:latin typeface="NikoshBAN" panose="02000000000000000000" pitchFamily="2" charset="0"/>
                <a:cs typeface="NikoshBAN" panose="02000000000000000000" pitchFamily="2" charset="0"/>
              </a:rPr>
              <a:t>নি</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মক্কা</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উমরাতুল ক্বাযা </a:t>
            </a:r>
            <a:r>
              <a:rPr lang="as-IN" sz="2800" dirty="0">
                <a:latin typeface="NikoshBAN" panose="02000000000000000000" pitchFamily="2" charset="0"/>
                <a:cs typeface="NikoshBAN" panose="02000000000000000000" pitchFamily="2" charset="0"/>
              </a:rPr>
              <a:t>পালন করতে আসেন এবং এ </a:t>
            </a:r>
            <a:r>
              <a:rPr lang="as-IN" sz="2800" dirty="0" smtClean="0">
                <a:latin typeface="NikoshBAN" panose="02000000000000000000" pitchFamily="2" charset="0"/>
                <a:cs typeface="NikoshBAN" panose="02000000000000000000" pitchFamily="2" charset="0"/>
              </a:rPr>
              <a:t>সম</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ই </a:t>
            </a:r>
            <a:r>
              <a:rPr lang="as-IN" sz="2800" dirty="0">
                <a:latin typeface="NikoshBAN" panose="02000000000000000000" pitchFamily="2" charset="0"/>
                <a:cs typeface="NikoshBAN" panose="02000000000000000000" pitchFamily="2" charset="0"/>
              </a:rPr>
              <a:t>তিনি মক্কার কুরাইশদের মধ্যে নেতৃত্বের শুন্যতা লক্ষ্য করেন। তিনি তাদের </a:t>
            </a:r>
            <a:r>
              <a:rPr lang="as-IN" sz="2800" dirty="0" smtClean="0">
                <a:latin typeface="NikoshBAN" panose="02000000000000000000" pitchFamily="2" charset="0"/>
                <a:cs typeface="NikoshBAN" panose="02000000000000000000" pitchFamily="2" charset="0"/>
              </a:rPr>
              <a:t>শক্তির </a:t>
            </a:r>
            <a:r>
              <a:rPr lang="as-IN" sz="2800" dirty="0">
                <a:latin typeface="NikoshBAN" panose="02000000000000000000" pitchFamily="2" charset="0"/>
                <a:cs typeface="NikoshBAN" panose="02000000000000000000" pitchFamily="2" charset="0"/>
              </a:rPr>
              <a:t>সঠিক পরিমাপ করতে পেরে ১ বছরের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মক্কা বিজ</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সম্পন্ন </a:t>
            </a:r>
            <a:r>
              <a:rPr lang="as-IN" sz="2800" dirty="0">
                <a:latin typeface="NikoshBAN" panose="02000000000000000000" pitchFamily="2" charset="0"/>
                <a:cs typeface="NikoshBAN" panose="02000000000000000000" pitchFamily="2" charset="0"/>
              </a:rPr>
              <a:t>করার জন্য মনস্থির করেন।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9" name="Down Ribbon 8"/>
          <p:cNvSpPr/>
          <p:nvPr/>
        </p:nvSpPr>
        <p:spPr>
          <a:xfrm>
            <a:off x="5111646" y="692727"/>
            <a:ext cx="3177915" cy="51388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latin typeface="NikoshBAN" panose="02000000000000000000" pitchFamily="2" charset="0"/>
                <a:cs typeface="NikoshBAN" panose="02000000000000000000" pitchFamily="2" charset="0"/>
              </a:rPr>
              <a:t>ভূমিকা</a:t>
            </a:r>
            <a:endParaRPr lang="en-US" b="1" dirty="0"/>
          </a:p>
        </p:txBody>
      </p:sp>
    </p:spTree>
    <p:extLst>
      <p:ext uri="{BB962C8B-B14F-4D97-AF65-F5344CB8AC3E}">
        <p14:creationId xmlns:p14="http://schemas.microsoft.com/office/powerpoint/2010/main" val="2318753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chemeClr val="bg2"/>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6182" y="595745"/>
            <a:ext cx="10210800" cy="5652655"/>
          </a:xfrm>
          <a:prstGeom prst="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smtClean="0">
              <a:solidFill>
                <a:schemeClr val="tx1"/>
              </a:solidFill>
              <a:latin typeface="NikoshBAN" panose="02000000000000000000" pitchFamily="2" charset="0"/>
              <a:cs typeface="NikoshBAN" panose="02000000000000000000" pitchFamily="2" charset="0"/>
            </a:endParaRPr>
          </a:p>
        </p:txBody>
      </p:sp>
      <p:sp>
        <p:nvSpPr>
          <p:cNvPr id="4" name="Isosceles Triangle 3"/>
          <p:cNvSpPr/>
          <p:nvPr/>
        </p:nvSpPr>
        <p:spPr>
          <a:xfrm>
            <a:off x="5095010" y="716037"/>
            <a:ext cx="2770909" cy="12192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smtClean="0">
                <a:solidFill>
                  <a:schemeClr val="tx1"/>
                </a:solidFill>
                <a:latin typeface="NikoshBAN" panose="02000000000000000000" pitchFamily="2" charset="0"/>
                <a:cs typeface="NikoshBAN" panose="02000000000000000000" pitchFamily="2" charset="0"/>
              </a:rPr>
              <a:t>একক</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কাজ</a:t>
            </a:r>
            <a:r>
              <a:rPr lang="en-US" b="1" dirty="0">
                <a:solidFill>
                  <a:schemeClr val="tx1"/>
                </a:solidFill>
                <a:latin typeface="NikoshBAN" panose="02000000000000000000" pitchFamily="2" charset="0"/>
                <a:cs typeface="NikoshBAN" panose="02000000000000000000" pitchFamily="2" charset="0"/>
              </a:rPr>
              <a:t> </a:t>
            </a:r>
          </a:p>
        </p:txBody>
      </p:sp>
      <p:sp>
        <p:nvSpPr>
          <p:cNvPr id="9" name="TextBox 8"/>
          <p:cNvSpPr txBox="1"/>
          <p:nvPr/>
        </p:nvSpPr>
        <p:spPr>
          <a:xfrm>
            <a:off x="4052454" y="2618509"/>
            <a:ext cx="4738254" cy="2062103"/>
          </a:xfrm>
          <a:prstGeom prst="rect">
            <a:avLst/>
          </a:prstGeom>
          <a:solidFill>
            <a:schemeClr val="accent2">
              <a:lumMod val="20000"/>
              <a:lumOff val="80000"/>
            </a:schemeClr>
          </a:solidFill>
        </p:spPr>
        <p:txBody>
          <a:bodyPr wrap="square" rtlCol="0">
            <a:spAutoFit/>
          </a:bodyPr>
          <a:lstStyle/>
          <a:p>
            <a:pPr marL="342900" indent="-342900" algn="just">
              <a:buAutoNum type="arabicPeriod"/>
            </a:pPr>
            <a:r>
              <a:rPr lang="en-US" sz="3200" b="1" dirty="0" err="1" smtClean="0">
                <a:latin typeface="NikoshBAN" panose="02000000000000000000" pitchFamily="2" charset="0"/>
                <a:cs typeface="NikoshBAN" panose="02000000000000000000" pitchFamily="2" charset="0"/>
              </a:rPr>
              <a:t>মক্কা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বিখ্যাত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কেন</a:t>
            </a:r>
            <a:r>
              <a:rPr lang="en-US" sz="3200" b="1" dirty="0" smtClean="0">
                <a:latin typeface="NikoshBAN" panose="02000000000000000000" pitchFamily="2" charset="0"/>
                <a:cs typeface="NikoshBAN" panose="02000000000000000000" pitchFamily="2" charset="0"/>
              </a:rPr>
              <a:t>?</a:t>
            </a:r>
          </a:p>
          <a:p>
            <a:pPr marL="342900" indent="-342900" algn="just">
              <a:buAutoNum type="arabicPeriod"/>
            </a:pPr>
            <a:r>
              <a:rPr lang="en-US" sz="3200" b="1" dirty="0" err="1" smtClean="0">
                <a:latin typeface="NikoshBAN" panose="02000000000000000000" pitchFamily="2" charset="0"/>
                <a:cs typeface="NikoshBAN" panose="02000000000000000000" pitchFamily="2" charset="0"/>
              </a:rPr>
              <a:t>মক্কা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খ্রিস্টাব্দে</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বিজয়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হয়</a:t>
            </a:r>
            <a:r>
              <a:rPr lang="en-US" sz="3200" b="1" dirty="0" smtClean="0">
                <a:latin typeface="NikoshBAN" panose="02000000000000000000" pitchFamily="2" charset="0"/>
                <a:cs typeface="NikoshBAN" panose="02000000000000000000" pitchFamily="2" charset="0"/>
              </a:rPr>
              <a:t>?</a:t>
            </a:r>
          </a:p>
          <a:p>
            <a:pPr marL="342900" indent="-342900" algn="just">
              <a:buAutoNum type="arabicPeriod"/>
            </a:pPr>
            <a:r>
              <a:rPr lang="en-US" sz="3200" b="1" dirty="0" err="1" smtClean="0">
                <a:latin typeface="NikoshBAN" panose="02000000000000000000" pitchFamily="2" charset="0"/>
                <a:cs typeface="NikoshBAN" panose="02000000000000000000" pitchFamily="2" charset="0"/>
              </a:rPr>
              <a:t>সর্বশ্রেষ্ঠ</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বিজয়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কোনটি</a:t>
            </a:r>
            <a:r>
              <a:rPr lang="en-US" sz="3200" b="1" dirty="0" smtClean="0">
                <a:latin typeface="NikoshBAN" panose="02000000000000000000" pitchFamily="2" charset="0"/>
                <a:cs typeface="NikoshBAN" panose="02000000000000000000" pitchFamily="2" charset="0"/>
              </a:rPr>
              <a:t>?</a:t>
            </a:r>
          </a:p>
          <a:p>
            <a:pPr marL="342900" indent="-342900" algn="just">
              <a:buAutoNum type="arabicPeriod"/>
            </a:pPr>
            <a:r>
              <a:rPr lang="en-US" sz="3200" b="1" dirty="0" err="1" smtClean="0">
                <a:latin typeface="NikoshBAN" panose="02000000000000000000" pitchFamily="2" charset="0"/>
                <a:cs typeface="NikoshBAN" panose="02000000000000000000" pitchFamily="2" charset="0"/>
              </a:rPr>
              <a:t>আবু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সুফিয়ান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ছিলেন</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108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ashVert">
          <a:fgClr>
            <a:srgbClr val="7030A0"/>
          </a:fgClr>
          <a:bgClr>
            <a:schemeClr val="bg1"/>
          </a:bgClr>
        </a:pattFill>
        <a:effectLst/>
      </p:bgPr>
    </p:bg>
    <p:spTree>
      <p:nvGrpSpPr>
        <p:cNvPr id="1" name=""/>
        <p:cNvGrpSpPr/>
        <p:nvPr/>
      </p:nvGrpSpPr>
      <p:grpSpPr>
        <a:xfrm>
          <a:off x="0" y="0"/>
          <a:ext cx="0" cy="0"/>
          <a:chOff x="0" y="0"/>
          <a:chExt cx="0" cy="0"/>
        </a:xfrm>
      </p:grpSpPr>
      <p:sp>
        <p:nvSpPr>
          <p:cNvPr id="3" name="Frame 2"/>
          <p:cNvSpPr/>
          <p:nvPr/>
        </p:nvSpPr>
        <p:spPr>
          <a:xfrm>
            <a:off x="900545" y="221673"/>
            <a:ext cx="11042073" cy="6442363"/>
          </a:xfrm>
          <a:prstGeom prst="frame">
            <a:avLst>
              <a:gd name="adj1" fmla="val 3523"/>
            </a:avLst>
          </a:prstGeom>
          <a:solidFill>
            <a:srgbClr val="7030A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a:off x="1122218" y="40178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073729" y="5817312"/>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11007440" y="5879658"/>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11069785" y="506955"/>
            <a:ext cx="706582" cy="581891"/>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319134" y="623454"/>
            <a:ext cx="10207848" cy="5613589"/>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s-IN" sz="2800" dirty="0"/>
          </a:p>
        </p:txBody>
      </p:sp>
      <p:sp>
        <p:nvSpPr>
          <p:cNvPr id="4" name="TextBox 3"/>
          <p:cNvSpPr txBox="1"/>
          <p:nvPr/>
        </p:nvSpPr>
        <p:spPr>
          <a:xfrm>
            <a:off x="2282539" y="2229392"/>
            <a:ext cx="8724901" cy="3539430"/>
          </a:xfrm>
          <a:prstGeom prst="rect">
            <a:avLst/>
          </a:prstGeom>
          <a:noFill/>
        </p:spPr>
        <p:txBody>
          <a:bodyPr wrap="square" rtlCol="0">
            <a:spAutoFit/>
          </a:bodyPr>
          <a:lstStyle/>
          <a:p>
            <a:pPr algn="just"/>
            <a:r>
              <a:rPr lang="as-IN" sz="3200" dirty="0" smtClean="0">
                <a:latin typeface="NikoshBAN" panose="02000000000000000000" pitchFamily="2" charset="0"/>
                <a:cs typeface="NikoshBAN" panose="02000000000000000000" pitchFamily="2" charset="0"/>
              </a:rPr>
              <a:t>হুদাইবি</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সন্ধির অল্প কিছুদিন পরেই ইসলাম ব্যাপক হারে প্রসারিত হতে শুরু করে যা কুরাইশদের শঙ্কিত করে তোলে। তারা দেখতে </a:t>
            </a:r>
            <a:r>
              <a:rPr lang="as-IN" sz="3200" dirty="0" smtClean="0">
                <a:latin typeface="NikoshBAN" panose="02000000000000000000" pitchFamily="2" charset="0"/>
                <a:cs typeface="NikoshBAN" panose="02000000000000000000" pitchFamily="2" charset="0"/>
              </a:rPr>
              <a:t>পা</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এভাবে চলতে থাকলে </a:t>
            </a:r>
            <a:r>
              <a:rPr lang="as-IN" sz="3200" dirty="0" smtClean="0">
                <a:latin typeface="NikoshBAN" panose="02000000000000000000" pitchFamily="2" charset="0"/>
                <a:cs typeface="NikoshBAN" panose="02000000000000000000" pitchFamily="2" charset="0"/>
              </a:rPr>
              <a:t>মক্কার দক্ষিণাঞ্চ</a:t>
            </a:r>
            <a:r>
              <a:rPr lang="en-US" sz="3200" dirty="0" err="1" smtClean="0">
                <a:latin typeface="NikoshBAN" panose="02000000000000000000" pitchFamily="2" charset="0"/>
                <a:cs typeface="NikoshBAN" panose="02000000000000000000" pitchFamily="2" charset="0"/>
              </a:rPr>
              <a:t>লে</a:t>
            </a:r>
            <a:r>
              <a:rPr lang="as-IN" sz="3200" dirty="0" smtClean="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গোত্রগুলো অচিরেই ইসলাম গ্রহণ করবে। তাই তারা </a:t>
            </a:r>
            <a:r>
              <a:rPr lang="as-IN" sz="3200" dirty="0" smtClean="0">
                <a:latin typeface="NikoshBAN" panose="02000000000000000000" pitchFamily="2" charset="0"/>
                <a:cs typeface="NikoshBAN" panose="02000000000000000000" pitchFamily="2" charset="0"/>
              </a:rPr>
              <a:t>তা</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ফের </a:t>
            </a:r>
            <a:r>
              <a:rPr lang="as-IN" sz="3200" b="1" dirty="0">
                <a:solidFill>
                  <a:srgbClr val="FF0000"/>
                </a:solidFill>
                <a:latin typeface="NikoshBAN" panose="02000000000000000000" pitchFamily="2" charset="0"/>
                <a:cs typeface="NikoshBAN" panose="02000000000000000000" pitchFamily="2" charset="0"/>
              </a:rPr>
              <a:t>সাকীফ</a:t>
            </a:r>
            <a:r>
              <a:rPr lang="as-IN" sz="3200" dirty="0">
                <a:latin typeface="NikoshBAN" panose="02000000000000000000" pitchFamily="2" charset="0"/>
                <a:cs typeface="NikoshBAN" panose="02000000000000000000" pitchFamily="2" charset="0"/>
              </a:rPr>
              <a:t> গোত্র এবং </a:t>
            </a:r>
            <a:r>
              <a:rPr lang="as-IN" sz="3200" dirty="0" smtClean="0">
                <a:latin typeface="NikoshBAN" panose="02000000000000000000" pitchFamily="2" charset="0"/>
                <a:cs typeface="NikoshBAN" panose="02000000000000000000" pitchFamily="2" charset="0"/>
              </a:rPr>
              <a:t>হুনা</a:t>
            </a:r>
            <a:r>
              <a:rPr lang="en-US" sz="3200" dirty="0"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নের </a:t>
            </a:r>
            <a:r>
              <a:rPr lang="as-IN" sz="3200" b="1" dirty="0" smtClean="0">
                <a:solidFill>
                  <a:srgbClr val="FF0000"/>
                </a:solidFill>
                <a:latin typeface="NikoshBAN" panose="02000000000000000000" pitchFamily="2" charset="0"/>
                <a:cs typeface="NikoshBAN" panose="02000000000000000000" pitchFamily="2" charset="0"/>
              </a:rPr>
              <a:t>হাও</a:t>
            </a:r>
            <a:r>
              <a:rPr lang="en-US" sz="3200" b="1" dirty="0" err="1" smtClean="0">
                <a:solidFill>
                  <a:srgbClr val="FF0000"/>
                </a:solidFill>
                <a:latin typeface="NikoshBAN" panose="02000000000000000000" pitchFamily="2" charset="0"/>
                <a:cs typeface="NikoshBAN" panose="02000000000000000000" pitchFamily="2" charset="0"/>
              </a:rPr>
              <a:t>য়া</a:t>
            </a:r>
            <a:r>
              <a:rPr lang="as-IN" sz="3200" b="1" dirty="0" smtClean="0">
                <a:solidFill>
                  <a:srgbClr val="FF0000"/>
                </a:solidFill>
                <a:latin typeface="NikoshBAN" panose="02000000000000000000" pitchFamily="2" charset="0"/>
                <a:cs typeface="NikoshBAN" panose="02000000000000000000" pitchFamily="2" charset="0"/>
              </a:rPr>
              <a:t>জিন </a:t>
            </a:r>
            <a:r>
              <a:rPr lang="as-IN" sz="3200" dirty="0" smtClean="0">
                <a:latin typeface="NikoshBAN" panose="02000000000000000000" pitchFamily="2" charset="0"/>
                <a:cs typeface="NikoshBAN" panose="02000000000000000000" pitchFamily="2" charset="0"/>
              </a:rPr>
              <a:t>গোত্রদ্ব</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সাথে জোটবদ্ধ </a:t>
            </a:r>
            <a:r>
              <a:rPr lang="as-IN" sz="3200" dirty="0" smtClean="0">
                <a:latin typeface="NikoshBAN" panose="02000000000000000000" pitchFamily="2" charset="0"/>
                <a:cs typeface="NikoshBAN" panose="02000000000000000000" pitchFamily="2" charset="0"/>
              </a:rPr>
              <a:t>হ</a:t>
            </a:r>
            <a:r>
              <a:rPr lang="en-US" sz="3200" dirty="0" err="1" smtClean="0">
                <a:latin typeface="NikoshBAN" panose="02000000000000000000" pitchFamily="2" charset="0"/>
                <a:cs typeface="NikoshBAN" panose="02000000000000000000" pitchFamily="2" charset="0"/>
              </a:rPr>
              <a:t>য়ে</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মদীনা আক্রমণের পরিকল্পনা করে। কিন্তু ১০ বছরের এই চুক্তির কারণে তারা আক্রমণ করতে পারছিলনা। তাই তারা প্রথমে চুক্তি বাতিলের </a:t>
            </a:r>
            <a:r>
              <a:rPr lang="as-IN" sz="3200" dirty="0" smtClean="0">
                <a:latin typeface="NikoshBAN" panose="02000000000000000000" pitchFamily="2" charset="0"/>
                <a:cs typeface="NikoshBAN" panose="02000000000000000000" pitchFamily="2" charset="0"/>
              </a:rPr>
              <a:t>ষ</a:t>
            </a:r>
            <a:r>
              <a:rPr lang="en-US" sz="3200" dirty="0" smtClean="0">
                <a:latin typeface="NikoshBAN" panose="02000000000000000000" pitchFamily="2" charset="0"/>
                <a:cs typeface="NikoshBAN" panose="02000000000000000000" pitchFamily="2" charset="0"/>
              </a:rPr>
              <a:t>ড়</a:t>
            </a:r>
            <a:r>
              <a:rPr lang="as-IN" sz="3200" dirty="0" smtClean="0">
                <a:latin typeface="NikoshBAN" panose="02000000000000000000" pitchFamily="2" charset="0"/>
                <a:cs typeface="NikoshBAN" panose="02000000000000000000" pitchFamily="2" charset="0"/>
              </a:rPr>
              <a:t>যন্ত্র </a:t>
            </a:r>
            <a:r>
              <a:rPr lang="as-IN" sz="3200" dirty="0">
                <a:latin typeface="NikoshBAN" panose="02000000000000000000" pitchFamily="2" charset="0"/>
                <a:cs typeface="NikoshBAN" panose="02000000000000000000" pitchFamily="2" charset="0"/>
              </a:rPr>
              <a:t>শুরু করে। </a:t>
            </a:r>
            <a:r>
              <a:rPr lang="en-US"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
        <p:nvSpPr>
          <p:cNvPr id="10" name="Down Ribbon 9"/>
          <p:cNvSpPr/>
          <p:nvPr/>
        </p:nvSpPr>
        <p:spPr>
          <a:xfrm>
            <a:off x="4437827" y="890338"/>
            <a:ext cx="4085276" cy="1072171"/>
          </a:xfrm>
          <a:prstGeom prst="ribb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en-US" b="1" dirty="0" err="1" smtClean="0">
                <a:latin typeface="NikoshBAN" panose="02000000000000000000" pitchFamily="2" charset="0"/>
                <a:cs typeface="NikoshBAN" panose="02000000000000000000" pitchFamily="2" charset="0"/>
              </a:rPr>
              <a:t>মক্কা</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বিজয়ের</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পটভুমি</a:t>
            </a:r>
            <a:endParaRPr lang="as-IN"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542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938">
        <p15:prstTrans prst="pageCurlDouble"/>
      </p:transition>
    </mc:Choice>
    <mc:Fallback xmlns="">
      <p:transition spd="slow" advTm="22938">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7"/>
</p:tagLst>
</file>

<file path=ppt/tags/tag2.xml><?xml version="1.0" encoding="utf-8"?>
<p:tagLst xmlns:a="http://schemas.openxmlformats.org/drawingml/2006/main" xmlns:r="http://schemas.openxmlformats.org/officeDocument/2006/relationships" xmlns:p="http://schemas.openxmlformats.org/presentationml/2006/main">
  <p:tag name="TIMING" val="|4.6|5.8|4.6"/>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5856</TotalTime>
  <Words>2261</Words>
  <Application>Microsoft Office PowerPoint</Application>
  <PresentationFormat>Widescreen</PresentationFormat>
  <Paragraphs>117</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Gothic</vt:lpstr>
      <vt:lpstr>NikoshBAN</vt:lpstr>
      <vt:lpstr>Tahoma</vt:lpstr>
      <vt:lpstr>Times New Roman</vt:lpstr>
      <vt:lpstr>Vrinda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Gani</dc:creator>
  <cp:lastModifiedBy>User</cp:lastModifiedBy>
  <cp:revision>1155</cp:revision>
  <dcterms:created xsi:type="dcterms:W3CDTF">2019-07-10T14:41:28Z</dcterms:created>
  <dcterms:modified xsi:type="dcterms:W3CDTF">2021-04-25T05:47:53Z</dcterms:modified>
</cp:coreProperties>
</file>