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76" r:id="rId7"/>
    <p:sldId id="261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F4145"/>
    <a:srgbClr val="BB7EE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9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2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8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5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0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70D0D-6EC1-45A8-81AF-51D5BDD503C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0FBD2-F824-444B-BD81-3C184D09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7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ock Arc 15"/>
          <p:cNvSpPr/>
          <p:nvPr userDrawn="1"/>
        </p:nvSpPr>
        <p:spPr>
          <a:xfrm rot="5400000" flipV="1">
            <a:off x="11753850" y="6013450"/>
            <a:ext cx="736600" cy="889000"/>
          </a:xfrm>
          <a:prstGeom prst="blockArc">
            <a:avLst/>
          </a:prstGeom>
          <a:solidFill>
            <a:srgbClr val="BB7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 userDrawn="1"/>
        </p:nvSpPr>
        <p:spPr>
          <a:xfrm rot="5400000" flipV="1">
            <a:off x="11830050" y="-127000"/>
            <a:ext cx="736600" cy="93980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 rot="5400000">
            <a:off x="-279400" y="6076950"/>
            <a:ext cx="736600" cy="850900"/>
          </a:xfrm>
          <a:prstGeom prst="blockArc">
            <a:avLst/>
          </a:prstGeom>
          <a:solidFill>
            <a:srgbClr val="EF4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 rot="5400000">
            <a:off x="-336550" y="-57150"/>
            <a:ext cx="736600" cy="850900"/>
          </a:xfrm>
          <a:prstGeom prst="blockArc">
            <a:avLst>
              <a:gd name="adj1" fmla="val 10800000"/>
              <a:gd name="adj2" fmla="val 254159"/>
              <a:gd name="adj3" fmla="val 2666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8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429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88900" y="63500"/>
            <a:ext cx="12014200" cy="6705600"/>
          </a:xfrm>
          <a:prstGeom prst="frame">
            <a:avLst>
              <a:gd name="adj1" fmla="val 658"/>
            </a:avLst>
          </a:prstGeom>
          <a:solidFill>
            <a:srgbClr val="EF4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25700" y="6406118"/>
            <a:ext cx="76708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মোঃ মাছুম</a:t>
            </a:r>
            <a:r>
              <a:rPr lang="bn-BD" b="0" baseline="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বিল্লাহ,  সহকারী শিক্ষক, সরকারি দৌলতপুর মুহসিন মাধ্যমিক বিদ্যালয় ,  দৌলতপুর, খুলনা ।</a:t>
            </a:r>
            <a:endParaRPr lang="en-US" b="0" dirty="0"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9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3783842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6173" y="3783842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8573" y="3783842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0973" y="3783842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3373" y="3783842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5773" y="3783842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8173" y="3783842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0573" y="3783842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2973" y="3783842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5373" y="3783842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97021" y="4278573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49421" y="4278573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01821" y="4278573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54221" y="4278573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06621" y="4278573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9021" y="4278573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11421" y="4278573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63821" y="4278573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16221" y="4278573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68621" y="4278573"/>
            <a:ext cx="5500048" cy="409433"/>
          </a:xfrm>
          <a:prstGeom prst="rect">
            <a:avLst/>
          </a:prstGeom>
          <a:solidFill>
            <a:srgbClr val="39F7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740">
            <a:off x="394006" y="5961211"/>
            <a:ext cx="613356" cy="5336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2941">
            <a:off x="548284" y="271439"/>
            <a:ext cx="613356" cy="5336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2941">
            <a:off x="700684" y="423839"/>
            <a:ext cx="613356" cy="5336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2941">
            <a:off x="853084" y="576239"/>
            <a:ext cx="613356" cy="5336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2941">
            <a:off x="1005484" y="728639"/>
            <a:ext cx="613356" cy="5336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2941">
            <a:off x="1157884" y="881039"/>
            <a:ext cx="613356" cy="5336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2941">
            <a:off x="1310284" y="1033439"/>
            <a:ext cx="613356" cy="5336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5">
            <a:off x="11296419" y="364977"/>
            <a:ext cx="613356" cy="5336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5">
            <a:off x="11027886" y="546602"/>
            <a:ext cx="613356" cy="5336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5">
            <a:off x="10704791" y="747028"/>
            <a:ext cx="613356" cy="5336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5">
            <a:off x="10454553" y="939901"/>
            <a:ext cx="613356" cy="5336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740">
            <a:off x="689455" y="5801184"/>
            <a:ext cx="613356" cy="5336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740">
            <a:off x="1026912" y="5641158"/>
            <a:ext cx="613356" cy="5336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740">
            <a:off x="1375093" y="5481130"/>
            <a:ext cx="613356" cy="5336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740">
            <a:off x="1632838" y="5321102"/>
            <a:ext cx="613356" cy="5336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61991" y="6006225"/>
            <a:ext cx="613356" cy="5336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95181" y="5799419"/>
            <a:ext cx="613356" cy="5336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1368" y="5563264"/>
            <a:ext cx="613356" cy="5336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71712" y="5346272"/>
            <a:ext cx="613356" cy="5336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02156" y="5188012"/>
            <a:ext cx="613356" cy="533620"/>
          </a:xfrm>
          <a:prstGeom prst="rect">
            <a:avLst/>
          </a:prstGeom>
        </p:spPr>
      </p:pic>
      <p:sp>
        <p:nvSpPr>
          <p:cNvPr id="55" name="WordArt 2"/>
          <p:cNvSpPr>
            <a:spLocks noChangeArrowheads="1" noChangeShapeType="1" noTextEdit="1"/>
          </p:cNvSpPr>
          <p:nvPr/>
        </p:nvSpPr>
        <p:spPr bwMode="auto">
          <a:xfrm>
            <a:off x="4138140" y="364864"/>
            <a:ext cx="5536963" cy="19256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rtl="0">
              <a:buNone/>
            </a:pPr>
            <a:r>
              <a:rPr lang="as-IN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 panose="020B0806030902050204" pitchFamily="34" charset="0"/>
              </a:rPr>
              <a:t>স্বাগতম 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7" presetClass="emph" presetSubtype="0" repeatCount="indefinite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08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remove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0800000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7" presetClass="emph" presetSubtype="0" repeatCount="indefinite" fill="remove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0800000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indefinite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7" presetClass="emph" presetSubtype="0" repeatCount="indefinite" fill="remove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7" presetClass="emph" presetSubtype="0" repeatCount="indefinite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7" presetClass="emph" presetSubtype="0" repeatCount="indefinite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0800000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indefinite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indefinite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0800000"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mp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0800000">
                                      <p:cBhvr>
                                        <p:cTn id="1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27" presetClass="emph" presetSubtype="0" repeatCount="indefinite" fill="remove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0800000">
                                      <p:cBhvr>
                                        <p:cTn id="1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indefinite" fill="remove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0800000">
                                      <p:cBhvr>
                                        <p:cTn id="1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27" presetClass="emph" presetSubtype="0" repeatCount="indefinite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1286" y="663994"/>
            <a:ext cx="300153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56708" y="2036381"/>
            <a:ext cx="3370997" cy="3677790"/>
            <a:chOff x="1139588" y="1371880"/>
            <a:chExt cx="3370997" cy="3677790"/>
          </a:xfrm>
        </p:grpSpPr>
        <p:grpSp>
          <p:nvGrpSpPr>
            <p:cNvPr id="8" name="Group 7"/>
            <p:cNvGrpSpPr/>
            <p:nvPr/>
          </p:nvGrpSpPr>
          <p:grpSpPr>
            <a:xfrm>
              <a:off x="1139588" y="1787855"/>
              <a:ext cx="3370997" cy="3261815"/>
              <a:chOff x="1617259" y="1241945"/>
              <a:chExt cx="3370997" cy="326181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617259" y="1241945"/>
                <a:ext cx="3370997" cy="3261815"/>
              </a:xfrm>
              <a:prstGeom prst="ellipse">
                <a:avLst/>
              </a:prstGeom>
              <a:solidFill>
                <a:schemeClr val="bg2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323530" y="1965276"/>
                <a:ext cx="1958453" cy="181515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207221" y="2777317"/>
                <a:ext cx="191069" cy="191068"/>
              </a:xfrm>
              <a:prstGeom prst="ellipse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V="1">
              <a:off x="2821672" y="1861121"/>
              <a:ext cx="487908" cy="1557640"/>
            </a:xfrm>
            <a:prstGeom prst="line">
              <a:avLst/>
            </a:prstGeom>
            <a:ln w="57150">
              <a:solidFill>
                <a:srgbClr val="EF41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6" idx="6"/>
            </p:cNvCxnSpPr>
            <p:nvPr/>
          </p:nvCxnSpPr>
          <p:spPr>
            <a:xfrm>
              <a:off x="2825084" y="3418761"/>
              <a:ext cx="979228" cy="1"/>
            </a:xfrm>
            <a:prstGeom prst="line">
              <a:avLst/>
            </a:prstGeom>
            <a:ln w="57150">
              <a:solidFill>
                <a:srgbClr val="EF41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184475" y="1371880"/>
              <a:ext cx="47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EF4145"/>
                  </a:solidFill>
                </a:rPr>
                <a:t>B</a:t>
              </a:r>
              <a:endParaRPr lang="en-US" dirty="0">
                <a:solidFill>
                  <a:srgbClr val="EF4145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55407" y="3259450"/>
              <a:ext cx="47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EF4145"/>
                  </a:solidFill>
                </a:rPr>
                <a:t>A</a:t>
              </a:r>
              <a:endParaRPr lang="en-US" dirty="0">
                <a:solidFill>
                  <a:srgbClr val="EF4145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90714" y="3468447"/>
              <a:ext cx="477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EF414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1400" dirty="0">
                <a:solidFill>
                  <a:srgbClr val="EF414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55440" y="2729783"/>
            <a:ext cx="6666933" cy="1938992"/>
          </a:xfrm>
          <a:prstGeom prst="rect">
            <a:avLst/>
          </a:prstGeom>
          <a:noFill/>
          <a:ln w="38100">
            <a:solidFill>
              <a:srgbClr val="BB7EE8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চিত্রে </a:t>
            </a:r>
            <a:r>
              <a:rPr lang="bn-BD" sz="3200" dirty="0" smtClean="0"/>
              <a:t>O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কেন্দ্র বিশিষ্ট বৃত্তে</a:t>
            </a:r>
            <a:r>
              <a:rPr lang="bn-BD" sz="3200" dirty="0" smtClean="0"/>
              <a:t>  OA = 1.5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সে.মি.</a:t>
            </a:r>
            <a:r>
              <a:rPr lang="bn-BD" sz="3200" dirty="0" smtClean="0"/>
              <a:t> এবং OB = 2.5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সে.মি. হলে  বৃত্তদ্বয়ের পরিধির অন্তর নির্ণয় করো </a:t>
            </a:r>
            <a:r>
              <a:rPr lang="bn-BD" sz="3200" dirty="0" smtClean="0"/>
              <a:t>।</a:t>
            </a:r>
            <a:endParaRPr lang="en-US" sz="3200" dirty="0"/>
          </a:p>
        </p:txBody>
      </p:sp>
      <p:sp>
        <p:nvSpPr>
          <p:cNvPr id="3" name="L-Shape 2"/>
          <p:cNvSpPr/>
          <p:nvPr/>
        </p:nvSpPr>
        <p:spPr>
          <a:xfrm rot="10800000">
            <a:off x="6521286" y="1342980"/>
            <a:ext cx="3001536" cy="1386802"/>
          </a:xfrm>
          <a:prstGeom prst="corner">
            <a:avLst>
              <a:gd name="adj1" fmla="val 14206"/>
              <a:gd name="adj2" fmla="val 15148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10944925" y="5714171"/>
            <a:ext cx="725356" cy="8742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10944925" y="226882"/>
            <a:ext cx="725356" cy="8742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731978" y="285568"/>
            <a:ext cx="725356" cy="8742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594030" y="5714171"/>
            <a:ext cx="725356" cy="8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794404" y="1369325"/>
            <a:ext cx="2906973" cy="2838734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1357" y="243632"/>
            <a:ext cx="2996720" cy="584775"/>
          </a:xfrm>
          <a:prstGeom prst="rect">
            <a:avLst/>
          </a:prstGeom>
          <a:solidFill>
            <a:srgbClr val="BB7EE8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ক্ষেত্রফলের সূত্রঃ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5758068" y="2488559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8176322">
            <a:off x="1456027" y="1674278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3355417">
            <a:off x="2416066" y="1646734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8553693">
            <a:off x="2446898" y="2603540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2673575">
            <a:off x="1468927" y="2603539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6200000">
            <a:off x="2582261" y="2158620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0800000">
            <a:off x="1927169" y="1478507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5221408">
            <a:off x="1248235" y="2186543"/>
            <a:ext cx="641445" cy="12933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1910687" y="2788693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4711" y="1369325"/>
            <a:ext cx="2906973" cy="283873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0800000">
            <a:off x="5437345" y="2488559"/>
            <a:ext cx="641445" cy="1310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7745321" y="2488557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9065877" y="2479341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8424433" y="2471293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7103877" y="2488559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6436114" y="2488559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0800000">
            <a:off x="8745155" y="2491765"/>
            <a:ext cx="641445" cy="1310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 rot="10800000">
            <a:off x="8081414" y="2479342"/>
            <a:ext cx="641445" cy="1310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 rot="10800000">
            <a:off x="7424599" y="2488558"/>
            <a:ext cx="641445" cy="1310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10800000">
            <a:off x="6783155" y="2479342"/>
            <a:ext cx="641445" cy="1310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10800000">
            <a:off x="6097091" y="2488559"/>
            <a:ext cx="641445" cy="1310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10800000">
            <a:off x="10028043" y="2498675"/>
            <a:ext cx="641445" cy="1310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10800000">
            <a:off x="9386599" y="2518009"/>
            <a:ext cx="641445" cy="1310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10375084" y="2479340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9733640" y="2479341"/>
            <a:ext cx="641445" cy="13101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719802" y="638783"/>
            <a:ext cx="766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একটি বৃত্তকে কয়েকটি সমান অংশে বিভক্ত করি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80941" y="1177392"/>
            <a:ext cx="7490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অংশকে উপরে নিচে সাজিয়ে একটি আয়তক্ষেত্রের ন্যায় তৈরি করি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5730555" y="3975959"/>
            <a:ext cx="5285974" cy="3867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36114" y="4002203"/>
                <a:ext cx="4948887" cy="89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পরিধি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bn-BD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114" y="4002203"/>
                <a:ext cx="4948887" cy="894412"/>
              </a:xfrm>
              <a:prstGeom prst="rect">
                <a:avLst/>
              </a:prstGeom>
              <a:blipFill rotWithShape="0">
                <a:blip r:embed="rId2"/>
                <a:stretch>
                  <a:fillRect l="-3818"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16200000">
            <a:off x="4305722" y="2938740"/>
            <a:ext cx="144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 = r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288836" y="2522644"/>
            <a:ext cx="30307" cy="130555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61336" y="5192845"/>
                <a:ext cx="8075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bn-BD" sz="2800" dirty="0" smtClean="0"/>
                  <a:t>বৃত্তের ক্ষেত্রফল = দৈর্ঘ্য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800" dirty="0" smtClean="0"/>
                  <a:t>প্রস্থ =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bn-BD" sz="2800" dirty="0" smtClean="0"/>
                  <a:t> </a:t>
                </a:r>
                <a14:m>
                  <m:oMath xmlns:m="http://schemas.openxmlformats.org/officeDocument/2006/math">
                    <m:r>
                      <a:rPr lang="bn-BD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bn-BD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bn-BD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bn-BD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bn-BD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36" y="5192845"/>
                <a:ext cx="807536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360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18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6" grpId="0"/>
      <p:bldP spid="67" grpId="0"/>
      <p:bldP spid="73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9281" y="4518869"/>
            <a:ext cx="10502536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15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সে.মি. ব্যাসার্ধের বৃত্তাকার কালো বোর্ড থেকে</a:t>
            </a:r>
            <a:r>
              <a:rPr lang="bn-BD" sz="2400" dirty="0" smtClean="0"/>
              <a:t> 2</a:t>
            </a:r>
            <a:r>
              <a:rPr lang="bn-BD" sz="2400" dirty="0"/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এবং</a:t>
            </a:r>
            <a:r>
              <a:rPr lang="bn-BD" sz="2400" dirty="0" smtClean="0"/>
              <a:t> 4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সে.মি. ব্যাসার্ধের দুইটি  বৃত্তাকার অংশ কেটে নেওয়া হলো।বোর্ডের অবশিষ্ট অংশের ক্ষেত্রফল নির্ণয় করো।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69505" y="2107637"/>
            <a:ext cx="1220152" cy="2209003"/>
            <a:chOff x="1844314" y="1696791"/>
            <a:chExt cx="1220152" cy="22090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Rectangle 8"/>
            <p:cNvSpPr/>
            <p:nvPr/>
          </p:nvSpPr>
          <p:spPr>
            <a:xfrm>
              <a:off x="1850846" y="1696791"/>
              <a:ext cx="1213620" cy="37066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4314" y="1696791"/>
              <a:ext cx="376372" cy="22090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3182847" y="1003994"/>
            <a:ext cx="2847702" cy="263996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40386" y="2292970"/>
            <a:ext cx="640080" cy="698340"/>
          </a:xfrm>
          <a:prstGeom prst="ellips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37594" y="1713139"/>
            <a:ext cx="898072" cy="882265"/>
          </a:xfrm>
          <a:prstGeom prst="ellips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11464" y="650051"/>
            <a:ext cx="3116307" cy="10630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3589" y="1251464"/>
                <a:ext cx="8283484" cy="9541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০১। কোনো বৃত্তের ব্যাসার্ধ x একক হলে উহার পরিধি কত ?</a:t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(ক)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একক (খ)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একক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bn-BD" sz="2800" dirty="0"/>
                  <a:t>2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একক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89" y="1251464"/>
                <a:ext cx="8283484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320" t="-4321" b="-1543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3589" y="2226393"/>
                <a:ext cx="8283484" cy="95410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০২। একটি বৃত্তের ব্যাস </a:t>
                </a:r>
                <a:r>
                  <a:rPr lang="bn-BD" sz="2800" dirty="0"/>
                  <a:t>6</a:t>
                </a:r>
                <a:r>
                  <a:rPr lang="bn-BD" sz="2800" dirty="0" smtClean="0"/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মি. উহার ক্ষেত্রফল কত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মি.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(ক) </a:t>
                </a:r>
                <a:r>
                  <a:rPr lang="bn-BD" sz="2800" dirty="0"/>
                  <a:t>3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(খ)  </a:t>
                </a:r>
                <a:r>
                  <a:rPr lang="bn-BD" sz="2800" dirty="0" smtClean="0"/>
                  <a:t>9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(গ) </a:t>
                </a:r>
                <a:r>
                  <a:rPr lang="bn-BD" sz="2800" dirty="0"/>
                  <a:t>12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( ঘ) </a:t>
                </a:r>
                <a:r>
                  <a:rPr lang="bn-BD" sz="2800" dirty="0" smtClean="0"/>
                  <a:t>36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89" y="2226393"/>
                <a:ext cx="8283484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320" t="-7407" b="-154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3589" y="3193563"/>
                <a:ext cx="9575075" cy="1631216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০৩। কোনো বৃত্তের পরিধি </a:t>
                </a:r>
                <a:r>
                  <a:rPr lang="bn-BD" sz="2400" dirty="0"/>
                  <a:t>20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বৃত্তের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−−</m:t>
                    </m:r>
                  </m:oMath>
                </a14:m>
                <a:endParaRPr lang="bn-BD" sz="24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( i)  ব্যাসার্ধ  </a:t>
                </a:r>
                <a:r>
                  <a:rPr lang="bn-BD" sz="2400" dirty="0" smtClean="0"/>
                  <a:t>10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r>
                  <a:rPr lang="bn-BD" sz="2400" dirty="0" smtClean="0"/>
                  <a:t>  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(ii)   ক্ষেত্রফল </a:t>
                </a:r>
                <a:r>
                  <a:rPr lang="bn-BD" sz="2400" dirty="0" smtClean="0"/>
                  <a:t>100 </a:t>
                </a:r>
                <a14:m>
                  <m:oMath xmlns:m="http://schemas.openxmlformats.org/officeDocument/2006/math">
                    <m:r>
                      <a:rPr lang="bn-BD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্গ</m:t>
                    </m:r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r>
                  <a:rPr lang="bn-BD" sz="2400" dirty="0" smtClean="0"/>
                  <a:t>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(iii) পরিধির এক পঞ্চমাংশ  </a:t>
                </a:r>
                <a:r>
                  <a:rPr lang="bn-BD" sz="2400" dirty="0" smtClean="0"/>
                  <a:t>4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4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সঠিক ?</a:t>
                </a: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(ক)    i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ii  (খ)  i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iii   (গ) ii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iii   (ঘ)    i ,ii ও iii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89" y="3193563"/>
                <a:ext cx="9575075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1142" t="-2941" b="-6618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63440" y="124915"/>
            <a:ext cx="2756263" cy="7660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flipH="1">
            <a:off x="313509" y="1238401"/>
            <a:ext cx="640079" cy="954107"/>
          </a:xfrm>
          <a:prstGeom prst="flowChartDelay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/>
          <p:cNvSpPr/>
          <p:nvPr/>
        </p:nvSpPr>
        <p:spPr>
          <a:xfrm flipH="1">
            <a:off x="313507" y="3591375"/>
            <a:ext cx="640079" cy="954107"/>
          </a:xfrm>
          <a:prstGeom prst="flowChartDelay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lay 9"/>
          <p:cNvSpPr/>
          <p:nvPr/>
        </p:nvSpPr>
        <p:spPr>
          <a:xfrm flipH="1">
            <a:off x="313507" y="2226777"/>
            <a:ext cx="640079" cy="954107"/>
          </a:xfrm>
          <a:prstGeom prst="flowChartDelay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535887" y="891007"/>
            <a:ext cx="1985553" cy="1954691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 জন্য নিচের বক্সে দাগ নং এ ক্লিক করো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539" y="4959147"/>
            <a:ext cx="146957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EF4145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বক্স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7114" y="4989925"/>
            <a:ext cx="224028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 নং প্রশ্নের উত্তর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7394" y="4989925"/>
            <a:ext cx="224028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 নং প্রশ্নের উত্তর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7674" y="4975865"/>
            <a:ext cx="2380706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 নং প্রশ্নের উত্তর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05349" y="5513145"/>
            <a:ext cx="796834" cy="817253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50135" y="5509030"/>
            <a:ext cx="796834" cy="817253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40239" y="5543922"/>
            <a:ext cx="796834" cy="817253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65" y="0"/>
            <a:ext cx="4911635" cy="46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5760" y="4493623"/>
            <a:ext cx="11467013" cy="1754326"/>
          </a:xfrm>
          <a:prstGeom prst="rect">
            <a:avLst/>
          </a:prstGeom>
          <a:noFill/>
          <a:ln w="38100">
            <a:solidFill>
              <a:srgbClr val="BB7EE8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## মনে কর ,তোমার </a:t>
            </a:r>
            <a:r>
              <a:rPr lang="en-US" sz="3600" dirty="0" smtClean="0"/>
              <a:t>6</a:t>
            </a:r>
            <a:r>
              <a:rPr lang="bn-BD" sz="3600" dirty="0" smtClean="0"/>
              <a:t>0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সে.মি. ব্যাসার্ধের একটি বৃত্তাকার ফুলের বাগান আছে । তুমি তোমার বাগানের চারিদিকে বেড়া দিতে চাও। প্রতি মিটার বেড়া দিতে </a:t>
            </a:r>
            <a:r>
              <a:rPr lang="bn-BD" sz="3600" dirty="0" smtClean="0"/>
              <a:t>10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খরচ হলে বাগানের চারিদিকে বেড়া দিতে কত খরচ হবে নির্ণয় করো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5" y="1530421"/>
            <a:ext cx="2624678" cy="175195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318752" y="993647"/>
            <a:ext cx="2225739" cy="107354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8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8" b="21905"/>
          <a:stretch/>
        </p:blipFill>
        <p:spPr>
          <a:xfrm>
            <a:off x="738444" y="2137893"/>
            <a:ext cx="10751577" cy="39115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8" y="4770782"/>
            <a:ext cx="2319441" cy="15656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4770782"/>
            <a:ext cx="2239547" cy="15116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057927" y="386366"/>
            <a:ext cx="5267325" cy="1866900"/>
          </a:xfrm>
          <a:prstGeom prst="rect">
            <a:avLst/>
          </a:prstGeom>
          <a:noFill/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bn-BD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ধন্যবাদ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3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306" y="3823786"/>
            <a:ext cx="5360157" cy="20174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মাছুম বিল্লাহ</a:t>
            </a: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সরঃ দৌলতপুর মুহসিন মাধ্যমিক বিদ্যালয়,</a:t>
            </a: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দৌলতপুর , খুলনা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57266" y="551678"/>
            <a:ext cx="1433015" cy="3727045"/>
            <a:chOff x="5619463" y="796376"/>
            <a:chExt cx="1433015" cy="3727045"/>
          </a:xfrm>
        </p:grpSpPr>
        <p:sp>
          <p:nvSpPr>
            <p:cNvPr id="4" name="Oval 3"/>
            <p:cNvSpPr/>
            <p:nvPr/>
          </p:nvSpPr>
          <p:spPr>
            <a:xfrm>
              <a:off x="5619463" y="796376"/>
              <a:ext cx="1433015" cy="3727045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74305" y="1580769"/>
              <a:ext cx="72333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551572" y="3779139"/>
            <a:ext cx="2949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অধ্যায়ঃদশম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93" y="390861"/>
            <a:ext cx="2577599" cy="326681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4851" y="390861"/>
            <a:ext cx="3897445" cy="3320613"/>
            <a:chOff x="444851" y="390861"/>
            <a:chExt cx="3897445" cy="33206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51" y="390861"/>
              <a:ext cx="3897445" cy="2938517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7" t="61523" b="32762"/>
            <a:stretch/>
          </p:blipFill>
          <p:spPr>
            <a:xfrm>
              <a:off x="444851" y="3380639"/>
              <a:ext cx="3897445" cy="330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719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343" y="368673"/>
            <a:ext cx="61161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নিচের ছবি গুলো লক্ষ্য 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26" y="1230067"/>
            <a:ext cx="2767084" cy="2912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70" y="1154151"/>
            <a:ext cx="2988860" cy="298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666" y="4405269"/>
            <a:ext cx="353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বিন্দু নির্দিষ্ট পথে ঘুরছে।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154151"/>
            <a:ext cx="3302758" cy="3345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4438" y="3974382"/>
            <a:ext cx="3508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নির্দিষ্ট পথ বরাবর রঙ পরিবর্তন 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618" y="4209536"/>
            <a:ext cx="3138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পাখাগুলো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পথ বরাবর ঘুরছে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882" y="5365762"/>
            <a:ext cx="703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এই নির্দিষ্ট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পথকে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বলে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1241" y="5296639"/>
            <a:ext cx="103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3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1887" y="450601"/>
            <a:ext cx="609939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নিচের চিত্রটি লক্ষ্য 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89110" y="1774209"/>
            <a:ext cx="2961564" cy="2975211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84644" y="1869743"/>
            <a:ext cx="750627" cy="70968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1455" y="2102373"/>
            <a:ext cx="5402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বিন্দুটি বৃত্তের যে পথ বরাবর ঘুরছে সেই পথের সম্পূর্ণ দৈর্ঘ্যকে বলে 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3310" y="3140753"/>
            <a:ext cx="287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পরিধি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4444" y="3795313"/>
            <a:ext cx="4416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দৈর্ঘ্য ও প্রস্থ গুণ করা হলে বৃত্তের কি পাওয়া যায়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0968" y="4880760"/>
            <a:ext cx="287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809189" y="5403980"/>
            <a:ext cx="971026" cy="1170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10439656" y="5403979"/>
            <a:ext cx="971026" cy="1170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10722991" y="193227"/>
            <a:ext cx="971026" cy="1170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599495" y="193227"/>
            <a:ext cx="971026" cy="11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9 -0.0588 C 0.14597 -0.0588 0.1987 0.03588 0.1987 0.15324 C 0.1987 0.27013 0.14597 0.36527 0.08099 0.36527 C 0.01615 0.36527 -0.03632 0.27013 -0.03632 0.15324 C -0.03632 0.03588 0.01615 -0.0588 0.08099 -0.0588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975212" y="327546"/>
            <a:ext cx="4804012" cy="1828800"/>
          </a:xfrm>
          <a:prstGeom prst="cloud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3201" y="2511187"/>
            <a:ext cx="5692461" cy="2802816"/>
            <a:chOff x="2743201" y="2511187"/>
            <a:chExt cx="5692461" cy="28028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2" r="17052"/>
            <a:stretch/>
          </p:blipFill>
          <p:spPr>
            <a:xfrm>
              <a:off x="4080680" y="2511187"/>
              <a:ext cx="2593076" cy="2285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43201" y="4606117"/>
              <a:ext cx="5692461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 ক্ষেত্রফল ও পরিধি নির্ণয়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809189" y="5403980"/>
            <a:ext cx="971026" cy="1170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596987" y="261464"/>
            <a:ext cx="971026" cy="1170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10593623" y="261465"/>
            <a:ext cx="971026" cy="1170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10577814" y="5403980"/>
            <a:ext cx="971026" cy="11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6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50423" y="2155372"/>
            <a:ext cx="6871063" cy="2995749"/>
            <a:chOff x="1789611" y="2181497"/>
            <a:chExt cx="6871063" cy="2995749"/>
          </a:xfrm>
        </p:grpSpPr>
        <p:grpSp>
          <p:nvGrpSpPr>
            <p:cNvPr id="6" name="Group 5"/>
            <p:cNvGrpSpPr/>
            <p:nvPr/>
          </p:nvGrpSpPr>
          <p:grpSpPr>
            <a:xfrm>
              <a:off x="1789611" y="2181497"/>
              <a:ext cx="692332" cy="796835"/>
              <a:chOff x="3840479" y="2625634"/>
              <a:chExt cx="744584" cy="888279"/>
            </a:xfrm>
          </p:grpSpPr>
          <p:sp>
            <p:nvSpPr>
              <p:cNvPr id="2" name="Isosceles Triangle 1"/>
              <p:cNvSpPr/>
              <p:nvPr/>
            </p:nvSpPr>
            <p:spPr>
              <a:xfrm rot="10800000">
                <a:off x="3840480" y="2625634"/>
                <a:ext cx="744583" cy="705395"/>
              </a:xfrm>
              <a:prstGeom prst="triangl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lay 3"/>
              <p:cNvSpPr/>
              <p:nvPr/>
            </p:nvSpPr>
            <p:spPr>
              <a:xfrm rot="5400000">
                <a:off x="3877573" y="2806423"/>
                <a:ext cx="670396" cy="744583"/>
              </a:xfrm>
              <a:prstGeom prst="flowChartDelay">
                <a:avLst/>
              </a:prstGeom>
              <a:solidFill>
                <a:srgbClr val="BB7EE8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89611" y="3272491"/>
              <a:ext cx="692332" cy="796835"/>
              <a:chOff x="3840479" y="2625634"/>
              <a:chExt cx="744584" cy="888279"/>
            </a:xfrm>
          </p:grpSpPr>
          <p:sp>
            <p:nvSpPr>
              <p:cNvPr id="10" name="Isosceles Triangle 9"/>
              <p:cNvSpPr/>
              <p:nvPr/>
            </p:nvSpPr>
            <p:spPr>
              <a:xfrm rot="10800000">
                <a:off x="3840480" y="2625634"/>
                <a:ext cx="744583" cy="705395"/>
              </a:xfrm>
              <a:prstGeom prst="triangl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Delay 10"/>
              <p:cNvSpPr/>
              <p:nvPr/>
            </p:nvSpPr>
            <p:spPr>
              <a:xfrm rot="5400000">
                <a:off x="3877573" y="2806423"/>
                <a:ext cx="670396" cy="744583"/>
              </a:xfrm>
              <a:prstGeom prst="flowChartDelay">
                <a:avLst/>
              </a:prstGeom>
              <a:solidFill>
                <a:srgbClr val="BB7EE8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89611" y="4380411"/>
              <a:ext cx="692332" cy="796835"/>
              <a:chOff x="3840479" y="2625634"/>
              <a:chExt cx="744584" cy="888279"/>
            </a:xfrm>
          </p:grpSpPr>
          <p:sp>
            <p:nvSpPr>
              <p:cNvPr id="13" name="Isosceles Triangle 12"/>
              <p:cNvSpPr/>
              <p:nvPr/>
            </p:nvSpPr>
            <p:spPr>
              <a:xfrm rot="10800000">
                <a:off x="3840480" y="2625634"/>
                <a:ext cx="744583" cy="705395"/>
              </a:xfrm>
              <a:prstGeom prst="triangl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13"/>
              <p:cNvSpPr/>
              <p:nvPr/>
            </p:nvSpPr>
            <p:spPr>
              <a:xfrm rot="5400000">
                <a:off x="3877573" y="2806423"/>
                <a:ext cx="670396" cy="744583"/>
              </a:xfrm>
              <a:prstGeom prst="flowChartDelay">
                <a:avLst/>
              </a:prstGeom>
              <a:solidFill>
                <a:srgbClr val="BB7EE8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481943" y="2205269"/>
                  <a:ext cx="6178731" cy="64633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পাই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bn-BD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bn-BD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𝜋</m:t>
                          </m:r>
                        </m:e>
                      </m:d>
                    </m:oMath>
                  </a14:m>
                  <a:r>
                    <a:rPr lang="bn-BD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এর ধারণা ব্যাখ্যা করতে পারবে ।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1943" y="2205269"/>
                  <a:ext cx="6178731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647" t="-9821" r="-2059" b="-32143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481943" y="3289417"/>
              <a:ext cx="6178731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 ক্ষেত্রফল নির্ণয় করতে পারবে 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81942" y="4406047"/>
              <a:ext cx="6178731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 পরিসীমা নির্ণয় করতে পারবে 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10477754" y="5151121"/>
            <a:ext cx="1192527" cy="1437273"/>
          </a:xfrm>
          <a:prstGeom prst="rect">
            <a:avLst/>
          </a:prstGeom>
        </p:spPr>
      </p:pic>
      <p:sp>
        <p:nvSpPr>
          <p:cNvPr id="5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2928531" y="328202"/>
            <a:ext cx="4961436" cy="116027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>
              <a:buNone/>
            </a:pPr>
            <a:r>
              <a:rPr lang="bn-BD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শিখনফল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10753860" y="285375"/>
            <a:ext cx="993695" cy="11976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785611" y="5702501"/>
            <a:ext cx="839148" cy="10113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559836" y="164585"/>
            <a:ext cx="839148" cy="10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6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80" y="1134195"/>
            <a:ext cx="1596789" cy="1555843"/>
            <a:chOff x="982638" y="1160061"/>
            <a:chExt cx="2006221" cy="1910686"/>
          </a:xfrm>
        </p:grpSpPr>
        <p:sp>
          <p:nvSpPr>
            <p:cNvPr id="2" name="Oval 1"/>
            <p:cNvSpPr/>
            <p:nvPr/>
          </p:nvSpPr>
          <p:spPr>
            <a:xfrm>
              <a:off x="982638" y="1160061"/>
              <a:ext cx="2006221" cy="1910686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917509" y="2053989"/>
              <a:ext cx="136478" cy="12283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63867" y="893068"/>
            <a:ext cx="2317845" cy="2138116"/>
            <a:chOff x="982638" y="1160061"/>
            <a:chExt cx="2006221" cy="1910686"/>
          </a:xfrm>
        </p:grpSpPr>
        <p:sp>
          <p:nvSpPr>
            <p:cNvPr id="6" name="Oval 5"/>
            <p:cNvSpPr/>
            <p:nvPr/>
          </p:nvSpPr>
          <p:spPr>
            <a:xfrm>
              <a:off x="982638" y="1160061"/>
              <a:ext cx="2006221" cy="1910686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EF4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17509" y="2053989"/>
              <a:ext cx="136478" cy="12283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94169" y="743443"/>
            <a:ext cx="2544173" cy="2468831"/>
            <a:chOff x="982638" y="1160061"/>
            <a:chExt cx="2006221" cy="1910686"/>
          </a:xfrm>
        </p:grpSpPr>
        <p:sp>
          <p:nvSpPr>
            <p:cNvPr id="9" name="Oval 8"/>
            <p:cNvSpPr/>
            <p:nvPr/>
          </p:nvSpPr>
          <p:spPr>
            <a:xfrm>
              <a:off x="982638" y="1160061"/>
              <a:ext cx="2006221" cy="1910686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EF4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17509" y="2053989"/>
              <a:ext cx="136478" cy="12283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3455" y="218111"/>
            <a:ext cx="974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ভিন্ন ব্যাসার্ধের তিনটি বৃত্ত আছে এবং এদের পরিধি মেপে নিচের টেবিল পূরন করোঃ-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5226" y="2869328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NikoshBAN" panose="02000000000000000000" pitchFamily="2" charset="0"/>
              </a:rPr>
              <a:t>2 </a:t>
            </a:r>
            <a:r>
              <a:rPr lang="bn-BD" dirty="0" smtClean="0">
                <a:cs typeface="NikoshBAN" panose="02000000000000000000" pitchFamily="2" charset="0"/>
              </a:rPr>
              <a:t>সে</a:t>
            </a:r>
            <a:r>
              <a:rPr lang="en-US" dirty="0" smtClean="0">
                <a:cs typeface="NikoshBAN" panose="02000000000000000000" pitchFamily="2" charset="0"/>
              </a:rPr>
              <a:t>.</a:t>
            </a:r>
            <a:r>
              <a:rPr lang="bn-BD" dirty="0" smtClean="0">
                <a:cs typeface="NikoshBAN" panose="02000000000000000000" pitchFamily="2" charset="0"/>
              </a:rPr>
              <a:t>মি</a:t>
            </a:r>
            <a:r>
              <a:rPr lang="en-US" dirty="0" smtClean="0">
                <a:cs typeface="NikoshBAN" panose="02000000000000000000" pitchFamily="2" charset="0"/>
              </a:rPr>
              <a:t>.</a:t>
            </a:r>
            <a:endParaRPr lang="en-US" dirty="0"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3728" y="3233694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NikoshBAN" panose="02000000000000000000" pitchFamily="2" charset="0"/>
              </a:rPr>
              <a:t>3</a:t>
            </a:r>
            <a:r>
              <a:rPr lang="en-US" dirty="0" smtClean="0">
                <a:cs typeface="NikoshBAN" panose="02000000000000000000" pitchFamily="2" charset="0"/>
              </a:rPr>
              <a:t> </a:t>
            </a:r>
            <a:r>
              <a:rPr lang="bn-BD" dirty="0" smtClean="0">
                <a:cs typeface="NikoshBAN" panose="02000000000000000000" pitchFamily="2" charset="0"/>
              </a:rPr>
              <a:t>সে</a:t>
            </a:r>
            <a:r>
              <a:rPr lang="en-US" dirty="0" smtClean="0">
                <a:cs typeface="NikoshBAN" panose="02000000000000000000" pitchFamily="2" charset="0"/>
              </a:rPr>
              <a:t>.</a:t>
            </a:r>
            <a:r>
              <a:rPr lang="bn-BD" dirty="0" smtClean="0">
                <a:cs typeface="NikoshBAN" panose="02000000000000000000" pitchFamily="2" charset="0"/>
              </a:rPr>
              <a:t>মি</a:t>
            </a:r>
            <a:r>
              <a:rPr lang="en-US" dirty="0" smtClean="0">
                <a:cs typeface="NikoshBAN" panose="02000000000000000000" pitchFamily="2" charset="0"/>
              </a:rPr>
              <a:t>.</a:t>
            </a:r>
            <a:endParaRPr lang="en-US" dirty="0"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2601" y="3212274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NikoshBAN" panose="02000000000000000000" pitchFamily="2" charset="0"/>
              </a:rPr>
              <a:t>4 </a:t>
            </a:r>
            <a:r>
              <a:rPr lang="bn-BD" dirty="0" smtClean="0">
                <a:cs typeface="NikoshBAN" panose="02000000000000000000" pitchFamily="2" charset="0"/>
              </a:rPr>
              <a:t>সে</a:t>
            </a:r>
            <a:r>
              <a:rPr lang="en-US" dirty="0" smtClean="0">
                <a:cs typeface="NikoshBAN" panose="02000000000000000000" pitchFamily="2" charset="0"/>
              </a:rPr>
              <a:t>.</a:t>
            </a:r>
            <a:r>
              <a:rPr lang="bn-BD" dirty="0" smtClean="0">
                <a:cs typeface="NikoshBAN" panose="02000000000000000000" pitchFamily="2" charset="0"/>
              </a:rPr>
              <a:t>মি</a:t>
            </a:r>
            <a:r>
              <a:rPr lang="en-US" dirty="0" smtClean="0">
                <a:cs typeface="NikoshBAN" panose="02000000000000000000" pitchFamily="2" charset="0"/>
              </a:rPr>
              <a:t>.</a:t>
            </a:r>
            <a:endParaRPr lang="en-US" dirty="0"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358320"/>
                  </p:ext>
                </p:extLst>
              </p:nvPr>
            </p:nvGraphicFramePr>
            <p:xfrm>
              <a:off x="312263" y="3569776"/>
              <a:ext cx="8632231" cy="1929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7168"/>
                    <a:gridCol w="1840791"/>
                    <a:gridCol w="1695849"/>
                    <a:gridCol w="1811801"/>
                    <a:gridCol w="2336622"/>
                  </a:tblGrid>
                  <a:tr h="649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b="0" dirty="0" smtClean="0">
                              <a:solidFill>
                                <a:schemeClr val="tx1"/>
                              </a:solidFill>
                            </a:rPr>
                            <a:t>বৃত্ত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dirty="0" smtClean="0">
                              <a:solidFill>
                                <a:schemeClr val="tx1"/>
                              </a:solidFill>
                            </a:rPr>
                            <a:t>ব্যসার্ধ (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r )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dirty="0" smtClean="0">
                              <a:solidFill>
                                <a:schemeClr val="tx1"/>
                              </a:solidFill>
                            </a:rPr>
                            <a:t>ব্যাস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( d=2r 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dirty="0" smtClean="0">
                              <a:solidFill>
                                <a:schemeClr val="tx1"/>
                              </a:solidFill>
                            </a:rPr>
                            <a:t>পরিধি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(c 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26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সে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মি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26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সে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মি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26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4 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সে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মি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358320"/>
                  </p:ext>
                </p:extLst>
              </p:nvPr>
            </p:nvGraphicFramePr>
            <p:xfrm>
              <a:off x="312263" y="3569776"/>
              <a:ext cx="8632231" cy="1929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7168"/>
                    <a:gridCol w="1840791"/>
                    <a:gridCol w="1695849"/>
                    <a:gridCol w="1811801"/>
                    <a:gridCol w="2336622"/>
                  </a:tblGrid>
                  <a:tr h="649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b="0" dirty="0" smtClean="0">
                              <a:solidFill>
                                <a:schemeClr val="tx1"/>
                              </a:solidFill>
                            </a:rPr>
                            <a:t>বৃত্ত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dirty="0" smtClean="0">
                              <a:solidFill>
                                <a:schemeClr val="tx1"/>
                              </a:solidFill>
                            </a:rPr>
                            <a:t>ব্যসার্ধ (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r )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dirty="0" smtClean="0">
                              <a:solidFill>
                                <a:schemeClr val="tx1"/>
                              </a:solidFill>
                            </a:rPr>
                            <a:t>ব্যাস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( d=2r 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dirty="0" smtClean="0">
                              <a:solidFill>
                                <a:schemeClr val="tx1"/>
                              </a:solidFill>
                            </a:rPr>
                            <a:t>পরিধি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(c 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69271" t="-5607" r="-521" b="-208411"/>
                          </a:stretch>
                        </a:blipFill>
                      </a:tcPr>
                    </a:tc>
                  </a:tr>
                  <a:tr h="426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সে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মি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26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সে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মি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26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</a:rPr>
                            <a:t>4 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সে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r>
                            <a:rPr lang="bn-BD" sz="2000" b="1" dirty="0" smtClean="0">
                              <a:cs typeface="NikoshBAN" panose="02000000000000000000" pitchFamily="2" charset="0"/>
                            </a:rPr>
                            <a:t>মি</a:t>
                          </a:r>
                          <a:r>
                            <a:rPr lang="en-US" sz="2000" b="1" dirty="0" smtClean="0">
                              <a:cs typeface="NikoshBAN" panose="02000000000000000000" pitchFamily="2" charset="0"/>
                            </a:rPr>
                            <a:t>.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314597" y="1134195"/>
                <a:ext cx="2743201" cy="49369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পাশের টেবিলে বৃত্তের পরিধি ও ব্যাসের অনুপাত ধ্রুব সংখ্যা । একে গ্রীক অক্ষর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BD" sz="24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 পাই ) দ্বারা প্রকাশ হয় ।</a:t>
                </a: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,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c= d</a:t>
                </a:r>
                <a:r>
                  <a:rPr lang="en-US" sz="28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 =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2r.</a:t>
                </a:r>
                <a:r>
                  <a:rPr lang="en-US" sz="28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c =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2</a:t>
                </a:r>
                <a:r>
                  <a:rPr lang="en-US" sz="28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 =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2</a:t>
                </a:r>
                <a:r>
                  <a:rPr lang="en-US" sz="28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597" y="1134195"/>
                <a:ext cx="2743201" cy="4936993"/>
              </a:xfrm>
              <a:prstGeom prst="rect">
                <a:avLst/>
              </a:prstGeom>
              <a:blipFill rotWithShape="0">
                <a:blip r:embed="rId3"/>
                <a:stretch>
                  <a:fillRect l="-2391" t="-366" r="-652"/>
                </a:stretch>
              </a:blipFill>
              <a:ln w="28575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99484"/>
              </p:ext>
            </p:extLst>
          </p:nvPr>
        </p:nvGraphicFramePr>
        <p:xfrm>
          <a:off x="3096654" y="4160973"/>
          <a:ext cx="58318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991"/>
                <a:gridCol w="1830217"/>
                <a:gridCol w="23216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সে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মি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12.5664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3.1416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80438"/>
              </p:ext>
            </p:extLst>
          </p:nvPr>
        </p:nvGraphicFramePr>
        <p:xfrm>
          <a:off x="3107603" y="4662670"/>
          <a:ext cx="583033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884"/>
                <a:gridCol w="1778336"/>
                <a:gridCol w="23711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সে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মি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37.6992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3.1416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34584"/>
              </p:ext>
            </p:extLst>
          </p:nvPr>
        </p:nvGraphicFramePr>
        <p:xfrm>
          <a:off x="3103067" y="5054958"/>
          <a:ext cx="584586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123"/>
                <a:gridCol w="1781734"/>
                <a:gridCol w="2358004"/>
              </a:tblGrid>
              <a:tr h="4390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সে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মি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NikoshBAN" panose="020000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50.2656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3.1416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94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6605" y="173623"/>
                <a:ext cx="35269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BD" sz="4000" dirty="0" smtClean="0">
                    <a:latin typeface="Niagara Solid" panose="04020502070702020202" pitchFamily="82" charset="0"/>
                  </a:rPr>
                  <a:t>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সম্পর্কিত তথ্যঃ</a:t>
                </a:r>
                <a:endParaRPr lang="en-US" sz="4000" dirty="0">
                  <a:latin typeface="Niagara Solid" panose="04020502070702020202" pitchFamily="8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605" y="173623"/>
                <a:ext cx="3526971" cy="707886"/>
              </a:xfrm>
              <a:prstGeom prst="rect">
                <a:avLst/>
              </a:prstGeom>
              <a:blipFill rotWithShape="0">
                <a:blip r:embed="rId2"/>
                <a:stretch>
                  <a:fillRect t="-19658" b="-37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05" y="2708681"/>
            <a:ext cx="3771011" cy="212119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2428" y="1353053"/>
                <a:ext cx="3177177" cy="1355628"/>
              </a:xfrm>
              <a:prstGeom prst="rect">
                <a:avLst/>
              </a:prstGeom>
              <a:solidFill>
                <a:srgbClr val="FF9900">
                  <a:alpha val="22000"/>
                </a:srgbClr>
              </a:solidFill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# ভারতীয় গণিতবিদ আর্যভট্র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আসন্ন মান নির্ণয়  করেছেন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62832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20000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 প্রায়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3.1416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28" y="1353053"/>
                <a:ext cx="3177177" cy="1355628"/>
              </a:xfrm>
              <a:prstGeom prst="rect">
                <a:avLst/>
              </a:prstGeom>
              <a:blipFill rotWithShape="0">
                <a:blip r:embed="rId4"/>
                <a:stretch>
                  <a:fillRect l="-1521" t="-1754" r="-4183" b="-3947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0616" y="1143691"/>
                <a:ext cx="3200398" cy="1569660"/>
              </a:xfrm>
              <a:prstGeom prst="rect">
                <a:avLst/>
              </a:prstGeom>
              <a:solidFill>
                <a:srgbClr val="FF9900">
                  <a:alpha val="24000"/>
                </a:srgbClr>
              </a:solidFill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গণিতবিদ শ্রীনিবাস রামানুজন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আসন্ন মান বের করেছেন যা দশমিকের পর মিলিয়ন ঘর </a:t>
                </a:r>
              </a:p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 সঠিক 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16" y="1143691"/>
                <a:ext cx="3200398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943" t="-1521" r="-3396" b="-6844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8837" y="4706614"/>
                <a:ext cx="2860768" cy="1528111"/>
              </a:xfrm>
              <a:prstGeom prst="rect">
                <a:avLst/>
              </a:prstGeom>
              <a:solidFill>
                <a:srgbClr val="FF9900">
                  <a:alpha val="22000"/>
                </a:srgbClr>
              </a:solidFill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আমদের দৈনন্দিন হিসাবের প্রয়োজনে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আসন্ন মান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ধরা হয় 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37" y="4706614"/>
                <a:ext cx="2860768" cy="1528111"/>
              </a:xfrm>
              <a:prstGeom prst="rect">
                <a:avLst/>
              </a:prstGeom>
              <a:blipFill rotWithShape="0">
                <a:blip r:embed="rId6"/>
                <a:stretch>
                  <a:fillRect l="-211" t="-2353" r="-2743" b="-392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40616" y="4829875"/>
                <a:ext cx="3200398" cy="1384995"/>
              </a:xfrm>
              <a:prstGeom prst="rect">
                <a:avLst/>
              </a:prstGeom>
              <a:solidFill>
                <a:srgbClr val="FF9900">
                  <a:alpha val="14000"/>
                </a:srgbClr>
              </a:solidFill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অমূলদ সংখ্যা ।</a:t>
                </a:r>
              </a:p>
              <a:p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16" y="4829875"/>
                <a:ext cx="3200398" cy="1384995"/>
              </a:xfrm>
              <a:prstGeom prst="rect">
                <a:avLst/>
              </a:prstGeom>
              <a:blipFill rotWithShape="0">
                <a:blip r:embed="rId7"/>
                <a:stretch>
                  <a:fillRect t="-2586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7" t="61523" b="32762"/>
          <a:stretch/>
        </p:blipFill>
        <p:spPr>
          <a:xfrm>
            <a:off x="3496131" y="716092"/>
            <a:ext cx="3897445" cy="1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4075" y="4176329"/>
                <a:ext cx="9812083" cy="584775"/>
              </a:xfrm>
              <a:prstGeom prst="rect">
                <a:avLst/>
              </a:prstGeom>
              <a:noFill/>
              <a:ln w="28575">
                <a:solidFill>
                  <a:srgbClr val="EF4145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/>
                  <a:t>10 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ব্যাসের কোনো বৃত্তের পরিধি নির্ণয় করো ।যেখানে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075" y="4176329"/>
                <a:ext cx="9812083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297" t="-12264" b="-26415"/>
                </a:stretch>
              </a:blipFill>
              <a:ln w="28575">
                <a:solidFill>
                  <a:srgbClr val="EF4145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6" t="12903" r="29313"/>
          <a:stretch/>
        </p:blipFill>
        <p:spPr>
          <a:xfrm>
            <a:off x="4750753" y="1969955"/>
            <a:ext cx="3446207" cy="1769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16675" y="3958047"/>
            <a:ext cx="10006885" cy="10333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>
            <a:off x="1416676" y="3970020"/>
            <a:ext cx="2776500" cy="1021340"/>
          </a:xfrm>
          <a:prstGeom prst="halfFrame">
            <a:avLst>
              <a:gd name="adj1" fmla="val 5195"/>
              <a:gd name="adj2" fmla="val 5195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9712326" y="3958047"/>
            <a:ext cx="1711234" cy="1021340"/>
          </a:xfrm>
          <a:prstGeom prst="halfFrame">
            <a:avLst>
              <a:gd name="adj1" fmla="val 5195"/>
              <a:gd name="adj2" fmla="val 519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568493" y="419990"/>
            <a:ext cx="3810725" cy="1400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bn-BD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একক কাজ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10878487" y="5743978"/>
            <a:ext cx="675884" cy="814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10988216" y="305603"/>
            <a:ext cx="675884" cy="8145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740791" y="215451"/>
            <a:ext cx="675884" cy="814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9428"/>
          <a:stretch/>
        </p:blipFill>
        <p:spPr>
          <a:xfrm>
            <a:off x="740791" y="5882156"/>
            <a:ext cx="675884" cy="8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7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593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 Math</vt:lpstr>
      <vt:lpstr>Impact</vt:lpstr>
      <vt:lpstr>Niagara Solid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Masum Billah</dc:creator>
  <cp:lastModifiedBy>Masum Billah</cp:lastModifiedBy>
  <cp:revision>107</cp:revision>
  <dcterms:created xsi:type="dcterms:W3CDTF">2021-04-23T07:42:24Z</dcterms:created>
  <dcterms:modified xsi:type="dcterms:W3CDTF">2021-04-26T07:20:47Z</dcterms:modified>
</cp:coreProperties>
</file>