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7" r:id="rId2"/>
    <p:sldId id="278" r:id="rId3"/>
    <p:sldId id="307" r:id="rId4"/>
    <p:sldId id="279" r:id="rId5"/>
    <p:sldId id="305" r:id="rId6"/>
    <p:sldId id="309" r:id="rId7"/>
    <p:sldId id="310" r:id="rId8"/>
    <p:sldId id="311" r:id="rId9"/>
    <p:sldId id="265" r:id="rId10"/>
    <p:sldId id="285" r:id="rId11"/>
    <p:sldId id="286" r:id="rId12"/>
    <p:sldId id="299" r:id="rId13"/>
    <p:sldId id="287" r:id="rId14"/>
    <p:sldId id="288" r:id="rId15"/>
    <p:sldId id="289" r:id="rId16"/>
    <p:sldId id="290" r:id="rId17"/>
    <p:sldId id="291" r:id="rId18"/>
    <p:sldId id="292" r:id="rId19"/>
    <p:sldId id="306" r:id="rId20"/>
    <p:sldId id="293" r:id="rId21"/>
    <p:sldId id="304" r:id="rId22"/>
    <p:sldId id="294" r:id="rId23"/>
    <p:sldId id="295" r:id="rId24"/>
    <p:sldId id="29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bon"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4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CBFF89-90C1-4C8D-B809-726C31F4816C}" type="datetimeFigureOut">
              <a:rPr lang="en-US" smtClean="0"/>
              <a:t>4/25/2021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GIBON DAS (ASST TEACHER).B.S.C SCHOOL,BARAKPUR,BAGERHAT.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4F4583-55FE-45B1-9091-8A83DEA8F73B}" type="slidenum">
              <a:rPr lang="en-US" smtClean="0"/>
              <a:t>‹#›</a:t>
            </a:fld>
            <a:endParaRPr lang="en-US" dirty="0"/>
          </a:p>
        </p:txBody>
      </p:sp>
    </p:spTree>
    <p:extLst>
      <p:ext uri="{BB962C8B-B14F-4D97-AF65-F5344CB8AC3E}">
        <p14:creationId xmlns:p14="http://schemas.microsoft.com/office/powerpoint/2010/main" val="17614834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E94C9-0D9A-4A0C-A092-22FB268B59A2}" type="datetimeFigureOut">
              <a:rPr lang="en-US" smtClean="0"/>
              <a:pPr/>
              <a:t>4/25/2021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GIBON DAS (ASST TEACHER).B.S.C SCHOOL,BARAKPUR,BAGERHAT.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0F47A-93F0-47B6-9E3F-3659E9141F43}" type="slidenum">
              <a:rPr lang="en-US" smtClean="0"/>
              <a:pPr/>
              <a:t>‹#›</a:t>
            </a:fld>
            <a:endParaRPr lang="en-US" dirty="0"/>
          </a:p>
        </p:txBody>
      </p:sp>
    </p:spTree>
    <p:extLst>
      <p:ext uri="{BB962C8B-B14F-4D97-AF65-F5344CB8AC3E}">
        <p14:creationId xmlns:p14="http://schemas.microsoft.com/office/powerpoint/2010/main" val="395727467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0F47A-93F0-47B6-9E3F-3659E9141F43}"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GIBON DAS (ASST TEACHER).B.S.C SCHOOL,BARAKPUR,BAGERHAT.</a:t>
            </a:r>
            <a:endParaRPr lang="en-US" dirty="0"/>
          </a:p>
        </p:txBody>
      </p:sp>
    </p:spTree>
    <p:extLst>
      <p:ext uri="{BB962C8B-B14F-4D97-AF65-F5344CB8AC3E}">
        <p14:creationId xmlns:p14="http://schemas.microsoft.com/office/powerpoint/2010/main" val="348003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0F47A-93F0-47B6-9E3F-3659E9141F43}"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GIBON DAS (ASST TEACHER).B.S.C SCHOOL,BARAKPUR,BAGERHAT.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6EE-8CD1-402D-805D-D4E026A45D64}" type="slidenum">
              <a:rPr lang="en-US" smtClean="0"/>
              <a:t>3</a:t>
            </a:fld>
            <a:endParaRPr lang="en-US"/>
          </a:p>
        </p:txBody>
      </p:sp>
    </p:spTree>
    <p:extLst>
      <p:ext uri="{BB962C8B-B14F-4D97-AF65-F5344CB8AC3E}">
        <p14:creationId xmlns:p14="http://schemas.microsoft.com/office/powerpoint/2010/main" val="422314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GIBON DAS (ASST TEACHER).B.S.C SCHOOL,BARAKPUR,BAGERHAT.</a:t>
            </a:r>
            <a:endParaRPr lang="en-US" dirty="0"/>
          </a:p>
        </p:txBody>
      </p:sp>
      <p:sp>
        <p:nvSpPr>
          <p:cNvPr id="5" name="Slide Number Placeholder 4"/>
          <p:cNvSpPr>
            <a:spLocks noGrp="1"/>
          </p:cNvSpPr>
          <p:nvPr>
            <p:ph type="sldNum" sz="quarter" idx="11"/>
          </p:nvPr>
        </p:nvSpPr>
        <p:spPr/>
        <p:txBody>
          <a:bodyPr/>
          <a:lstStyle/>
          <a:p>
            <a:fld id="{3670F47A-93F0-47B6-9E3F-3659E9141F43}" type="slidenum">
              <a:rPr lang="en-US" smtClean="0"/>
              <a:pPr/>
              <a:t>10</a:t>
            </a:fld>
            <a:endParaRPr lang="en-US" dirty="0"/>
          </a:p>
        </p:txBody>
      </p:sp>
    </p:spTree>
    <p:extLst>
      <p:ext uri="{BB962C8B-B14F-4D97-AF65-F5344CB8AC3E}">
        <p14:creationId xmlns:p14="http://schemas.microsoft.com/office/powerpoint/2010/main" val="422272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CA250-724B-4E53-AC5F-6C3D2A8C2FE9}"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65DEF-6464-44FC-B811-E35E8549A0F0}"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E8D57-1DB5-431E-AD5E-808EA53F416B}"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36A2B-AD3B-4CC0-B332-DEC4D6B4B326}"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62FA1-0E93-4B03-A64A-FAB5434D2396}"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51EB3-07AA-4A71-B4EE-C12866775BC1}"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63D5B-C36A-4E99-8AE4-EC31336C7098}" type="datetime1">
              <a:rPr lang="en-US" smtClean="0"/>
              <a:t>4/25/2021</a:t>
            </a:fld>
            <a:endParaRPr lang="en-US" dirty="0"/>
          </a:p>
        </p:txBody>
      </p:sp>
      <p:sp>
        <p:nvSpPr>
          <p:cNvPr id="8" name="Footer Placeholder 7"/>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9CF80-D876-497B-A2D9-F0FDF6C62C73}" type="datetime1">
              <a:rPr lang="en-US" smtClean="0"/>
              <a:t>4/25/2021</a:t>
            </a:fld>
            <a:endParaRPr lang="en-US" dirty="0"/>
          </a:p>
        </p:txBody>
      </p:sp>
      <p:sp>
        <p:nvSpPr>
          <p:cNvPr id="4" name="Footer Placeholder 3"/>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47AE6-E731-4AC8-BF86-B79967E6710F}" type="datetime1">
              <a:rPr lang="en-US" smtClean="0"/>
              <a:t>4/25/2021</a:t>
            </a:fld>
            <a:endParaRPr lang="en-US" dirty="0"/>
          </a:p>
        </p:txBody>
      </p:sp>
      <p:sp>
        <p:nvSpPr>
          <p:cNvPr id="3" name="Footer Placeholder 2"/>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5F34-7ADF-490C-A3F7-DD603F89F622}"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D8A13-0286-4A75-AD53-ABC20468CD09}"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00B0F0"/>
          </a:fgClr>
          <a:bgClr>
            <a:srgbClr val="FF0066"/>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B5E77-54E5-4ABF-9927-52767C7008AB}" type="datetime1">
              <a:rPr lang="en-US" smtClean="0"/>
              <a:t>4/25/2021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GIBON DAS (ASST TEACHER). B.S.C SECONDARY SCHOOL,BARAKPUR,BAGERHAT.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hashtag/%E0%A6%A6%E0%A7%8D%E0%A6%AC%E0%A6%BF%E0%A6%97%E0%A7%81?source=feed_text&amp;epa=HASHTAG&amp;__xts__%5b0%5d=68.ARDiBMg3jaSoulfk5KRDUqgT-W9GOnVg7otSj2MGTFNZHkXM6aD3l4W3yjW3L2UKmLafrQV1SjFRMVMLYwI7ZMy6_8QWRR3MrU76GFU0L3cJYmBlyuv2ayHUPfVRuGUc1Ddjn3W7AVvYXKdViPMIHM8cRipdozLTP5MdJmY01GDgGa4fFaReuhqzDLzdhPrQkoTHvfzj7ee6_DJeaBHBsilGpYrioecelp5nct0yeeEyUudWmlLN_QAGsDWbajC1SQ7JuujuneRQK7zY2ouCFzGH6f8Rh_Sy7Tvdb94WxV7wublH-kQpz_9hNKhfti3h5Qyek7pURSFWlQwwMwY&amp;__tn__=*NK-R" TargetMode="External"/><Relationship Id="rId2" Type="http://schemas.openxmlformats.org/officeDocument/2006/relationships/hyperlink" Target="https://www.facebook.com/hashtag/%E0%A6%A6%E0%A7%8D%E0%A6%AC%E0%A6%A8%E0%A7%8D%E0%A6%A6%E0%A7%8D%E0%A6%AC?source=feed_text&amp;epa=HASHTAG&amp;__xts__%5b0%5d=68.ARDiBMg3jaSoulfk5KRDUqgT-W9GOnVg7otSj2MGTFNZHkXM6aD3l4W3yjW3L2UKmLafrQV1SjFRMVMLYwI7ZMy6_8QWRR3MrU76GFU0L3cJYmBlyuv2ayHUPfVRuGUc1Ddjn3W7AVvYXKdViPMIHM8cRipdozLTP5MdJmY01GDgGa4fFaReuhqzDLzdhPrQkoTHvfzj7ee6_DJeaBHBsilGpYrioecelp5nct0yeeEyUudWmlLN_QAGsDWbajC1SQ7JuujuneRQK7zY2ouCFzGH6f8Rh_Sy7Tvdb94WxV7wublH-kQpz_9hNKhfti3h5Qyek7pURSFWlQwwMwY&amp;__tn__=*NK-R" TargetMode="External"/><Relationship Id="rId1" Type="http://schemas.openxmlformats.org/officeDocument/2006/relationships/slideLayout" Target="../slideLayouts/slideLayout7.xml"/><Relationship Id="rId6" Type="http://schemas.openxmlformats.org/officeDocument/2006/relationships/hyperlink" Target="https://www.facebook.com/hashtag/%E0%A6%85%E0%A6%AC%E0%A7%8D%E0%A6%AF%E0%A7%9F%E0%A7%80?source=feed_text&amp;epa=HASHTAG&amp;__xts__%5b0%5d=68.ARDiBMg3jaSoulfk5KRDUqgT-W9GOnVg7otSj2MGTFNZHkXM6aD3l4W3yjW3L2UKmLafrQV1SjFRMVMLYwI7ZMy6_8QWRR3MrU76GFU0L3cJYmBlyuv2ayHUPfVRuGUc1Ddjn3W7AVvYXKdViPMIHM8cRipdozLTP5MdJmY01GDgGa4fFaReuhqzDLzdhPrQkoTHvfzj7ee6_DJeaBHBsilGpYrioecelp5nct0yeeEyUudWmlLN_QAGsDWbajC1SQ7JuujuneRQK7zY2ouCFzGH6f8Rh_Sy7Tvdb94WxV7wublH-kQpz_9hNKhfti3h5Qyek7pURSFWlQwwMwY&amp;__tn__=*NK-R" TargetMode="External"/><Relationship Id="rId5" Type="http://schemas.openxmlformats.org/officeDocument/2006/relationships/hyperlink" Target="https://www.facebook.com/hashtag/%E0%A6%AC%E0%A6%B9%E0%A7%81%E0%A6%AC%E0%A7%8D%E0%A6%B0%E0%A7%80%E0%A6%B9%E0%A6%BF?source=feed_text&amp;epa=HASHTAG&amp;__xts__%5b0%5d=68.ARDiBMg3jaSoulfk5KRDUqgT-W9GOnVg7otSj2MGTFNZHkXM6aD3l4W3yjW3L2UKmLafrQV1SjFRMVMLYwI7ZMy6_8QWRR3MrU76GFU0L3cJYmBlyuv2ayHUPfVRuGUc1Ddjn3W7AVvYXKdViPMIHM8cRipdozLTP5MdJmY01GDgGa4fFaReuhqzDLzdhPrQkoTHvfzj7ee6_DJeaBHBsilGpYrioecelp5nct0yeeEyUudWmlLN_QAGsDWbajC1SQ7JuujuneRQK7zY2ouCFzGH6f8Rh_Sy7Tvdb94WxV7wublH-kQpz_9hNKhfti3h5Qyek7pURSFWlQwwMwY&amp;__tn__=*NK-R" TargetMode="External"/><Relationship Id="rId4" Type="http://schemas.openxmlformats.org/officeDocument/2006/relationships/hyperlink" Target="https://www.facebook.com/hashtag/%E0%A6%95%E0%A6%B0%E0%A7%8D%E0%A6%AE%E0%A6%A7%E0%A6%BE%E0%A6%B0%E0%A7%9F?source=feed_text&amp;epa=HASHTAG&amp;__xts__%5b0%5d=68.ARDiBMg3jaSoulfk5KRDUqgT-W9GOnVg7otSj2MGTFNZHkXM6aD3l4W3yjW3L2UKmLafrQV1SjFRMVMLYwI7ZMy6_8QWRR3MrU76GFU0L3cJYmBlyuv2ayHUPfVRuGUc1Ddjn3W7AVvYXKdViPMIHM8cRipdozLTP5MdJmY01GDgGa4fFaReuhqzDLzdhPrQkoTHvfzj7ee6_DJeaBHBsilGpYrioecelp5nct0yeeEyUudWmlLN_QAGsDWbajC1SQ7JuujuneRQK7zY2ouCFzGH6f8Rh_Sy7Tvdb94WxV7wublH-kQpz_9hNKhfti3h5Qyek7pURSFWlQwwMwY&amp;__tn__=*NK-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00B0F0"/>
          </a:fgClr>
          <a:bgClr>
            <a:srgbClr val="FF0066"/>
          </a:bgClr>
        </a:patt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EB0E47-7BE7-4155-BD3D-05B6BD146C2F}"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a:t>
            </a:r>
            <a:r>
              <a:rPr lang="en-US" dirty="0" smtClean="0"/>
              <a:t>SECONDARY </a:t>
            </a:r>
            <a:r>
              <a:rPr lang="en-US" dirty="0" smtClean="0"/>
              <a:t>SCHOOL,BARAKPUR,BAGERHAT.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dirty="0"/>
          </a:p>
        </p:txBody>
      </p:sp>
      <p:sp>
        <p:nvSpPr>
          <p:cNvPr id="8" name="TextBox 7"/>
          <p:cNvSpPr txBox="1"/>
          <p:nvPr/>
        </p:nvSpPr>
        <p:spPr>
          <a:xfrm>
            <a:off x="1866900" y="2362200"/>
            <a:ext cx="5410200" cy="1862048"/>
          </a:xfrm>
          <a:prstGeom prst="rect">
            <a:avLst/>
          </a:prstGeom>
          <a:noFill/>
        </p:spPr>
        <p:txBody>
          <a:bodyPr wrap="square" rtlCol="0">
            <a:spAutoFit/>
          </a:bodyPr>
          <a:lstStyle/>
          <a:p>
            <a:r>
              <a:rPr lang="en-US"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স্বাগতম</a:t>
            </a:r>
            <a:endParaRPr lang="en-US" sz="11500" dirty="0"/>
          </a:p>
        </p:txBody>
      </p:sp>
    </p:spTree>
    <p:extLst>
      <p:ext uri="{BB962C8B-B14F-4D97-AF65-F5344CB8AC3E}">
        <p14:creationId xmlns:p14="http://schemas.microsoft.com/office/powerpoint/2010/main" val="3270150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795" y="1345613"/>
            <a:ext cx="6238009" cy="861774"/>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১. সমানাধিকরণ </a:t>
            </a:r>
            <a:r>
              <a:rPr lang="as-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বহুব্রীহি</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a:t>
            </a:r>
            <a:endPar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endParaRPr>
          </a:p>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429491" y="3736873"/>
            <a:ext cx="8382000" cy="2246769"/>
          </a:xfrm>
          <a:prstGeom prst="rect">
            <a:avLst/>
          </a:prstGeom>
          <a:noFill/>
        </p:spPr>
        <p:txBody>
          <a:bodyPr wrap="square" rtlCol="0">
            <a:spAutoFit/>
          </a:bodyPr>
          <a:lstStyle/>
          <a:p>
            <a:pPr algn="just"/>
            <a:r>
              <a:rPr lang="as-IN" sz="2800" dirty="0" smtClean="0">
                <a:solidFill>
                  <a:srgbClr val="0070C0"/>
                </a:solidFill>
                <a:latin typeface="NikoshBAN" pitchFamily="2" charset="0"/>
                <a:cs typeface="NikoshBAN" pitchFamily="2" charset="0"/>
              </a:rPr>
              <a:t>যেমন</a:t>
            </a:r>
            <a:r>
              <a:rPr lang="en-US" sz="2800" dirty="0" smtClean="0">
                <a:solidFill>
                  <a:srgbClr val="0070C0"/>
                </a:solidFill>
                <a:latin typeface="NikoshBAN" pitchFamily="2" charset="0"/>
                <a:cs typeface="NikoshBAN" pitchFamily="2" charset="0"/>
              </a:rPr>
              <a:t>ঃ</a:t>
            </a:r>
          </a:p>
          <a:p>
            <a:pPr algn="just"/>
            <a:r>
              <a:rPr lang="en-US" sz="2800" dirty="0" smtClean="0">
                <a:latin typeface="NikoshBAN" pitchFamily="2" charset="0"/>
                <a:cs typeface="NikoshBAN" pitchFamily="2" charset="0"/>
              </a:rPr>
              <a:t>সমান উদর (মাতৃগর্ভ) </a:t>
            </a:r>
            <a:r>
              <a:rPr lang="en-US" sz="2800" dirty="0" err="1" smtClean="0">
                <a:latin typeface="NikoshBAN" pitchFamily="2" charset="0"/>
                <a:cs typeface="NikoshBAN" pitchFamily="2" charset="0"/>
              </a:rPr>
              <a:t>যার</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সহোদর</a:t>
            </a:r>
            <a:r>
              <a:rPr lang="en-US" sz="2800" dirty="0" smtClean="0">
                <a:latin typeface="NikoshBAN" pitchFamily="2" charset="0"/>
                <a:cs typeface="NikoshBAN" pitchFamily="2" charset="0"/>
              </a:rPr>
              <a:t>।</a:t>
            </a:r>
          </a:p>
          <a:p>
            <a:pPr algn="just"/>
            <a:r>
              <a:rPr lang="en-US" sz="2800" dirty="0" smtClean="0">
                <a:latin typeface="NikoshBAN" pitchFamily="2" charset="0"/>
                <a:cs typeface="NikoshBAN" pitchFamily="2" charset="0"/>
              </a:rPr>
              <a:t>  </a:t>
            </a:r>
          </a:p>
          <a:p>
            <a:pPr algn="just"/>
            <a:endParaRPr lang="as-IN" sz="2800" dirty="0" smtClean="0">
              <a:latin typeface="NikoshBAN" pitchFamily="2" charset="0"/>
              <a:cs typeface="NikoshBAN" pitchFamily="2" charset="0"/>
            </a:endParaRPr>
          </a:p>
          <a:p>
            <a:pPr algn="just"/>
            <a:endParaRPr lang="en-US" sz="2800" dirty="0"/>
          </a:p>
        </p:txBody>
      </p:sp>
      <p:sp>
        <p:nvSpPr>
          <p:cNvPr id="4" name="TextBox 3"/>
          <p:cNvSpPr txBox="1"/>
          <p:nvPr/>
        </p:nvSpPr>
        <p:spPr>
          <a:xfrm>
            <a:off x="1364673" y="241012"/>
            <a:ext cx="5867400" cy="58477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a:rPr>
              <a:t>বহুব্রীহি সমাসের শ্রেণি বিভাগ</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1517073" y="878832"/>
            <a:ext cx="5181600" cy="461665"/>
          </a:xfrm>
          <a:prstGeom prst="rect">
            <a:avLst/>
          </a:prstGeom>
          <a:noFill/>
        </p:spPr>
        <p:txBody>
          <a:bodyPr wrap="square" rtlCol="0">
            <a:spAutoFit/>
          </a:bodyPr>
          <a:lstStyle/>
          <a:p>
            <a:r>
              <a:rPr lang="en-US" sz="2400" dirty="0" smtClean="0">
                <a:latin typeface="NikoshBAN"/>
              </a:rPr>
              <a:t>বহুব্রীহি সমাস ৮ প্রকার। যথা-</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573" y="3388372"/>
            <a:ext cx="3124200" cy="2079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95299" y="2243317"/>
            <a:ext cx="8001000" cy="1815882"/>
          </a:xfrm>
          <a:prstGeom prst="rect">
            <a:avLst/>
          </a:prstGeom>
          <a:noFill/>
        </p:spPr>
        <p:txBody>
          <a:bodyPr wrap="square" rtlCol="0">
            <a:spAutoFit/>
          </a:bodyPr>
          <a:lstStyle/>
          <a:p>
            <a:pPr algn="just"/>
            <a:r>
              <a:rPr lang="en-US" sz="2800" dirty="0">
                <a:latin typeface="NikoshBAN" pitchFamily="2" charset="0"/>
                <a:cs typeface="NikoshBAN" pitchFamily="2" charset="0"/>
              </a:rPr>
              <a:t>যে </a:t>
            </a:r>
            <a:r>
              <a:rPr lang="as-IN" sz="2800" u="sng" dirty="0">
                <a:latin typeface="NikoshBAN" pitchFamily="2" charset="0"/>
                <a:cs typeface="NikoshBAN" pitchFamily="2" charset="0"/>
              </a:rPr>
              <a:t>বহুব্রীহি</a:t>
            </a:r>
            <a:r>
              <a:rPr lang="en-US" sz="2800" u="sng" dirty="0">
                <a:latin typeface="NikoshBAN" pitchFamily="2" charset="0"/>
                <a:cs typeface="NikoshBAN" pitchFamily="2" charset="0"/>
              </a:rPr>
              <a:t> সমাসে</a:t>
            </a:r>
            <a:r>
              <a:rPr lang="as-IN" sz="2800" dirty="0">
                <a:latin typeface="NikoshBAN" pitchFamily="2" charset="0"/>
                <a:cs typeface="NikoshBAN" pitchFamily="2" charset="0"/>
              </a:rPr>
              <a:t> </a:t>
            </a:r>
            <a:r>
              <a:rPr lang="en-US" sz="2800" dirty="0">
                <a:latin typeface="NikoshBAN" pitchFamily="2" charset="0"/>
                <a:cs typeface="NikoshBAN" pitchFamily="2" charset="0"/>
              </a:rPr>
              <a:t>পূর্বপদ বিশেষণ এবং পরপদ বিশেষ্য</a:t>
            </a:r>
            <a:r>
              <a:rPr lang="as-IN" sz="2800" dirty="0">
                <a:latin typeface="NikoshBAN" pitchFamily="2" charset="0"/>
                <a:cs typeface="NikoshBAN" pitchFamily="2" charset="0"/>
              </a:rPr>
              <a:t> </a:t>
            </a:r>
            <a:r>
              <a:rPr lang="en-US" sz="2800" dirty="0">
                <a:latin typeface="NikoshBAN" pitchFamily="2" charset="0"/>
                <a:cs typeface="NikoshBAN" pitchFamily="2" charset="0"/>
              </a:rPr>
              <a:t> হয় বা পূর্বপদ ও পরপদে বিষেষণ বিশেষ্য কিংবা বিশেষ্য বিশেষণ</a:t>
            </a:r>
            <a:r>
              <a:rPr lang="as-IN" sz="2800" dirty="0">
                <a:latin typeface="NikoshBAN" pitchFamily="2" charset="0"/>
                <a:cs typeface="NikoshBAN" pitchFamily="2" charset="0"/>
              </a:rPr>
              <a:t> হ</a:t>
            </a:r>
            <a:r>
              <a:rPr lang="bn-IN" sz="2800" dirty="0">
                <a:latin typeface="NikoshBAN" pitchFamily="2" charset="0"/>
                <a:cs typeface="NikoshBAN" pitchFamily="2" charset="0"/>
              </a:rPr>
              <a:t>য়</a:t>
            </a:r>
            <a:r>
              <a:rPr lang="en-US" sz="2800" dirty="0">
                <a:latin typeface="NikoshBAN" pitchFamily="2" charset="0"/>
                <a:cs typeface="NikoshBAN" pitchFamily="2" charset="0"/>
              </a:rPr>
              <a:t> তাকে সমানাধিকরণ বহুব্রীহি সমাস বলে।</a:t>
            </a:r>
            <a:endParaRPr lang="en-US" sz="2800" dirty="0"/>
          </a:p>
        </p:txBody>
      </p:sp>
      <p:sp>
        <p:nvSpPr>
          <p:cNvPr id="8" name="Date Placeholder 7"/>
          <p:cNvSpPr>
            <a:spLocks noGrp="1"/>
          </p:cNvSpPr>
          <p:nvPr>
            <p:ph type="dt" sz="half" idx="10"/>
          </p:nvPr>
        </p:nvSpPr>
        <p:spPr/>
        <p:txBody>
          <a:bodyPr/>
          <a:lstStyle/>
          <a:p>
            <a:fld id="{1A9AFEC5-D8D2-4F57-A34F-5D11EFFEEF0D}" type="datetime1">
              <a:rPr lang="en-US" smtClean="0">
                <a:solidFill>
                  <a:srgbClr val="0070C0"/>
                </a:solidFill>
              </a:rPr>
              <a:t>4/25/2021</a:t>
            </a:fld>
            <a:endParaRPr lang="en-US" dirty="0">
              <a:solidFill>
                <a:srgbClr val="0070C0"/>
              </a:solidFill>
            </a:endParaRPr>
          </a:p>
        </p:txBody>
      </p:sp>
      <p:sp>
        <p:nvSpPr>
          <p:cNvPr id="9" name="Footer Placeholder 8"/>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10</a:t>
            </a:fld>
            <a:endParaRPr lang="en-US" dirty="0"/>
          </a:p>
        </p:txBody>
      </p:sp>
      <p:sp>
        <p:nvSpPr>
          <p:cNvPr id="11" name="TextBox 10"/>
          <p:cNvSpPr txBox="1"/>
          <p:nvPr/>
        </p:nvSpPr>
        <p:spPr>
          <a:xfrm>
            <a:off x="429491" y="4572000"/>
            <a:ext cx="3456709"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3775364" y="4598647"/>
            <a:ext cx="7620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উদর</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495299" y="5257800"/>
            <a:ext cx="3543301"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3775364" y="5258806"/>
            <a:ext cx="1253836"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সহোদর</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545521" y="5814593"/>
            <a:ext cx="4343400" cy="523220"/>
          </a:xfrm>
          <a:prstGeom prst="rect">
            <a:avLst/>
          </a:prstGeom>
          <a:noFill/>
        </p:spPr>
        <p:txBody>
          <a:bodyPr wrap="square" rtlCol="0">
            <a:spAutoFit/>
          </a:bodyPr>
          <a:lstStyle/>
          <a:p>
            <a:r>
              <a:rPr lang="en-US" sz="2800" dirty="0" err="1">
                <a:latin typeface="NikoshBAN" pitchFamily="2" charset="0"/>
                <a:cs typeface="NikoshBAN" pitchFamily="2" charset="0"/>
              </a:rPr>
              <a:t>এরুপ</a:t>
            </a:r>
            <a:r>
              <a:rPr lang="en-US" sz="2800" dirty="0">
                <a:latin typeface="NikoshBAN" pitchFamily="2" charset="0"/>
                <a:cs typeface="NikoshBAN" pitchFamily="2" charset="0"/>
              </a:rPr>
              <a:t> </a:t>
            </a:r>
            <a:r>
              <a:rPr lang="as-IN" sz="2800" dirty="0">
                <a:latin typeface="NikoshBAN" pitchFamily="2" charset="0"/>
                <a:cs typeface="NikoshBAN" pitchFamily="2" charset="0"/>
              </a:rPr>
              <a:t>উচ্চশির,</a:t>
            </a:r>
            <a:r>
              <a:rPr lang="en-US" sz="2800" dirty="0">
                <a:latin typeface="NikoshBAN" pitchFamily="2" charset="0"/>
                <a:cs typeface="NikoshBAN" pitchFamily="2" charset="0"/>
              </a:rPr>
              <a:t> </a:t>
            </a:r>
            <a:r>
              <a:rPr lang="as-IN" sz="2800" dirty="0">
                <a:latin typeface="NikoshBAN" pitchFamily="2" charset="0"/>
                <a:cs typeface="NikoshBAN" pitchFamily="2" charset="0"/>
              </a:rPr>
              <a:t>নীলকণ্ঠ</a:t>
            </a:r>
            <a:r>
              <a:rPr lang="bn-IN" sz="2800" dirty="0">
                <a:latin typeface="NikoshBAN" pitchFamily="2" charset="0"/>
                <a:cs typeface="NikoshBAN" pitchFamily="2" charset="0"/>
              </a:rPr>
              <a:t> </a:t>
            </a:r>
            <a:r>
              <a:rPr lang="en-US" sz="2800" dirty="0">
                <a:latin typeface="NikoshBAN" pitchFamily="2" charset="0"/>
                <a:cs typeface="NikoshBAN" pitchFamily="2" charset="0"/>
              </a:rPr>
              <a:t> </a:t>
            </a:r>
            <a:r>
              <a:rPr lang="as-IN" sz="2800" dirty="0">
                <a:latin typeface="NikoshBAN" pitchFamily="2" charset="0"/>
                <a:cs typeface="NikoshBAN" pitchFamily="2" charset="0"/>
              </a:rPr>
              <a:t>ইত্যাদি</a:t>
            </a:r>
            <a:endParaRPr lang="en-US" sz="2800" dirty="0"/>
          </a:p>
        </p:txBody>
      </p:sp>
    </p:spTree>
    <p:extLst>
      <p:ext uri="{BB962C8B-B14F-4D97-AF65-F5344CB8AC3E}">
        <p14:creationId xmlns:p14="http://schemas.microsoft.com/office/powerpoint/2010/main" val="1430565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21"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6858000" cy="584775"/>
          </a:xfrm>
          <a:prstGeom prst="rect">
            <a:avLst/>
          </a:prstGeom>
          <a:solidFill>
            <a:schemeClr val="bg1">
              <a:lumMod val="85000"/>
            </a:schemeClr>
          </a:solidFill>
        </p:spPr>
        <p:txBody>
          <a:bodyPr wrap="square" rtlCol="0">
            <a:spAutoFit/>
          </a:bodyPr>
          <a:lstStyle/>
          <a:p>
            <a:pPr algn="ctr"/>
            <a:r>
              <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২. ব্যাধিকরণ </a:t>
            </a:r>
            <a:r>
              <a:rPr lang="as-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বহুব্রীহি</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a:t>
            </a:r>
            <a:endPar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endParaRPr>
          </a:p>
        </p:txBody>
      </p:sp>
      <p:sp>
        <p:nvSpPr>
          <p:cNvPr id="3" name="TextBox 2"/>
          <p:cNvSpPr txBox="1"/>
          <p:nvPr/>
        </p:nvSpPr>
        <p:spPr>
          <a:xfrm>
            <a:off x="266700" y="2261175"/>
            <a:ext cx="8458200" cy="2246769"/>
          </a:xfrm>
          <a:prstGeom prst="rect">
            <a:avLst/>
          </a:prstGeom>
          <a:noFill/>
        </p:spPr>
        <p:txBody>
          <a:bodyPr wrap="square" rtlCol="0">
            <a:spAutoFit/>
          </a:bodyPr>
          <a:lstStyle/>
          <a:p>
            <a:pPr algn="just"/>
            <a:endParaRPr lang="en-US" sz="2800" dirty="0" smtClean="0">
              <a:latin typeface="NikoshBAN" pitchFamily="2" charset="0"/>
              <a:cs typeface="NikoshBAN" pitchFamily="2" charset="0"/>
            </a:endParaRPr>
          </a:p>
          <a:p>
            <a:pPr algn="just"/>
            <a:r>
              <a:rPr lang="as-IN" sz="2800" dirty="0" smtClean="0">
                <a:solidFill>
                  <a:srgbClr val="0070C0"/>
                </a:solidFill>
                <a:latin typeface="NikoshBAN" pitchFamily="2" charset="0"/>
                <a:cs typeface="NikoshBAN" pitchFamily="2" charset="0"/>
              </a:rPr>
              <a:t>যেমন</a:t>
            </a:r>
            <a:r>
              <a:rPr lang="en-US" sz="2800" dirty="0">
                <a:solidFill>
                  <a:srgbClr val="0070C0"/>
                </a:solidFill>
                <a:latin typeface="NikoshBAN" pitchFamily="2" charset="0"/>
                <a:cs typeface="NikoshBAN" pitchFamily="2" charset="0"/>
              </a:rPr>
              <a:t>ঃ</a:t>
            </a:r>
            <a:endParaRPr lang="en-US" sz="2800" dirty="0" smtClean="0">
              <a:solidFill>
                <a:srgbClr val="0070C0"/>
              </a:solidFill>
              <a:latin typeface="NikoshBAN" pitchFamily="2" charset="0"/>
              <a:cs typeface="NikoshBAN" pitchFamily="2" charset="0"/>
            </a:endParaRPr>
          </a:p>
          <a:p>
            <a:pPr algn="just"/>
            <a:r>
              <a:rPr lang="as-IN" sz="2800" dirty="0" smtClean="0">
                <a:latin typeface="NikoshBAN" pitchFamily="2" charset="0"/>
                <a:cs typeface="NikoshBAN" pitchFamily="2" charset="0"/>
              </a:rPr>
              <a:t>আশীতে  </a:t>
            </a:r>
            <a:r>
              <a:rPr lang="as-IN" sz="2800" dirty="0">
                <a:latin typeface="NikoshBAN" pitchFamily="2" charset="0"/>
                <a:cs typeface="NikoshBAN" pitchFamily="2" charset="0"/>
              </a:rPr>
              <a:t>বিষ </a:t>
            </a:r>
            <a:r>
              <a:rPr lang="as-IN" sz="2800" dirty="0" smtClean="0">
                <a:latin typeface="NikoshBAN" pitchFamily="2" charset="0"/>
                <a:cs typeface="NikoshBAN" pitchFamily="2" charset="0"/>
              </a:rPr>
              <a:t>যার</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 আশীবিষ</a:t>
            </a:r>
            <a:r>
              <a:rPr lang="en-US" sz="2800" dirty="0" smtClean="0">
                <a:latin typeface="NikoshBAN" pitchFamily="2" charset="0"/>
                <a:cs typeface="NikoshBAN" pitchFamily="2" charset="0"/>
              </a:rPr>
              <a:t>।</a:t>
            </a:r>
          </a:p>
          <a:p>
            <a:pPr algn="just"/>
            <a:endParaRPr lang="en-US" sz="2800" dirty="0">
              <a:latin typeface="NikoshBAN" pitchFamily="2" charset="0"/>
              <a:cs typeface="NikoshBAN" pitchFamily="2" charset="0"/>
            </a:endParaRP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578119"/>
            <a:ext cx="3352800" cy="2451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52400" y="1143000"/>
            <a:ext cx="8686800" cy="1815882"/>
          </a:xfrm>
          <a:prstGeom prst="rect">
            <a:avLst/>
          </a:prstGeom>
          <a:noFill/>
        </p:spPr>
        <p:txBody>
          <a:bodyPr wrap="square" rtlCol="0">
            <a:spAutoFit/>
          </a:bodyPr>
          <a:lstStyle/>
          <a:p>
            <a:pPr algn="just"/>
            <a:r>
              <a:rPr lang="en-US" sz="2800" dirty="0">
                <a:latin typeface="NikoshBAN" pitchFamily="2" charset="0"/>
                <a:cs typeface="NikoshBAN" pitchFamily="2" charset="0"/>
              </a:rPr>
              <a:t>পরপর অন্বিত দুটি বিশেষ্য পদে ব্যাধিকরণ সমাস হয়। অর্থাৎ </a:t>
            </a:r>
            <a:r>
              <a:rPr lang="as-IN" sz="2800" dirty="0">
                <a:latin typeface="NikoshBAN" pitchFamily="2" charset="0"/>
                <a:cs typeface="NikoshBAN" pitchFamily="2" charset="0"/>
              </a:rPr>
              <a:t>বহুব্রীহি সমাসের পূর্বপদ </a:t>
            </a:r>
            <a:r>
              <a:rPr lang="en-US" sz="2800" dirty="0">
                <a:latin typeface="NikoshBAN" pitchFamily="2" charset="0"/>
                <a:cs typeface="NikoshBAN" pitchFamily="2" charset="0"/>
              </a:rPr>
              <a:t>ও </a:t>
            </a:r>
            <a:r>
              <a:rPr lang="as-IN" sz="2800" dirty="0">
                <a:latin typeface="NikoshBAN" pitchFamily="2" charset="0"/>
                <a:cs typeface="NikoshBAN" pitchFamily="2" charset="0"/>
              </a:rPr>
              <a:t>পরপদ </a:t>
            </a:r>
            <a:r>
              <a:rPr lang="en-US" sz="2800" dirty="0">
                <a:latin typeface="NikoshBAN" pitchFamily="2" charset="0"/>
                <a:cs typeface="NikoshBAN" pitchFamily="2" charset="0"/>
              </a:rPr>
              <a:t>বিশেষ্য হলে</a:t>
            </a:r>
            <a:r>
              <a:rPr lang="as-IN" sz="2800" dirty="0">
                <a:latin typeface="NikoshBAN" pitchFamily="2" charset="0"/>
                <a:cs typeface="NikoshBAN" pitchFamily="2" charset="0"/>
              </a:rPr>
              <a:t> </a:t>
            </a:r>
            <a:r>
              <a:rPr lang="en-US" sz="2800" dirty="0">
                <a:latin typeface="NikoshBAN" pitchFamily="2" charset="0"/>
                <a:cs typeface="NikoshBAN" pitchFamily="2" charset="0"/>
              </a:rPr>
              <a:t>এবং এর যেকোনো একটি পদ ব্যাসবাক্যে অধিকরণ সম্পর্ক বোঝালে</a:t>
            </a:r>
            <a:r>
              <a:rPr lang="as-IN" sz="2800" dirty="0">
                <a:latin typeface="NikoshBAN" pitchFamily="2" charset="0"/>
                <a:cs typeface="NikoshBAN" pitchFamily="2" charset="0"/>
              </a:rPr>
              <a:t> তাকে </a:t>
            </a:r>
            <a:r>
              <a:rPr lang="as-IN" sz="2800" b="1" dirty="0">
                <a:latin typeface="NikoshBAN" pitchFamily="2" charset="0"/>
                <a:cs typeface="NikoshBAN" pitchFamily="2" charset="0"/>
              </a:rPr>
              <a:t>ব্যাধিকরণ বহুব্রীহি</a:t>
            </a:r>
            <a:r>
              <a:rPr lang="en-US" sz="2800" b="1" dirty="0">
                <a:latin typeface="NikoshBAN" pitchFamily="2" charset="0"/>
                <a:cs typeface="NikoshBAN" pitchFamily="2" charset="0"/>
              </a:rPr>
              <a:t> সমাস</a:t>
            </a:r>
            <a:r>
              <a:rPr lang="as-IN" sz="2800" dirty="0">
                <a:latin typeface="NikoshBAN" pitchFamily="2" charset="0"/>
                <a:cs typeface="NikoshBAN" pitchFamily="2" charset="0"/>
              </a:rPr>
              <a:t> বলে</a:t>
            </a:r>
            <a:r>
              <a:rPr lang="as-IN" sz="2800" dirty="0" smtClean="0">
                <a:latin typeface="NikoshBAN" pitchFamily="2" charset="0"/>
                <a:cs typeface="NikoshBAN" pitchFamily="2" charset="0"/>
              </a:rPr>
              <a:t>।</a:t>
            </a:r>
            <a:r>
              <a:rPr lang="en-US" sz="2800" dirty="0" smtClean="0">
                <a:latin typeface="NikoshBAN" pitchFamily="2" charset="0"/>
                <a:cs typeface="NikoshBAN" pitchFamily="2" charset="0"/>
              </a:rPr>
              <a:t> </a:t>
            </a:r>
            <a:endParaRPr lang="en-US" sz="2800" dirty="0"/>
          </a:p>
        </p:txBody>
      </p:sp>
      <p:sp>
        <p:nvSpPr>
          <p:cNvPr id="6" name="Date Placeholder 5"/>
          <p:cNvSpPr>
            <a:spLocks noGrp="1"/>
          </p:cNvSpPr>
          <p:nvPr>
            <p:ph type="dt" sz="half" idx="10"/>
          </p:nvPr>
        </p:nvSpPr>
        <p:spPr/>
        <p:txBody>
          <a:bodyPr/>
          <a:lstStyle/>
          <a:p>
            <a:fld id="{0B87A80F-5BBC-434E-BA3F-B6BF2C41931C}"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14" y="3613828"/>
            <a:ext cx="5387686" cy="1154744"/>
          </a:xfrm>
          <a:prstGeom prst="rect">
            <a:avLst/>
          </a:prstGeom>
        </p:spPr>
      </p:pic>
      <p:sp>
        <p:nvSpPr>
          <p:cNvPr id="11" name="TextBox 10"/>
          <p:cNvSpPr txBox="1"/>
          <p:nvPr/>
        </p:nvSpPr>
        <p:spPr>
          <a:xfrm>
            <a:off x="152400" y="4797070"/>
            <a:ext cx="3848100" cy="954107"/>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এখানে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বিশেষ্য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পদ</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endParaRPr lang="en-US" sz="2800" dirty="0"/>
          </a:p>
        </p:txBody>
      </p:sp>
      <p:sp>
        <p:nvSpPr>
          <p:cNvPr id="12" name="TextBox 11"/>
          <p:cNvSpPr txBox="1"/>
          <p:nvPr/>
        </p:nvSpPr>
        <p:spPr>
          <a:xfrm>
            <a:off x="3467100" y="4796088"/>
            <a:ext cx="12954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আশি,বিষ</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289214" y="5410200"/>
            <a:ext cx="4892386"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আশিবিষ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5486400" y="5410200"/>
            <a:ext cx="19812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বিশেষ্য</a:t>
            </a:r>
            <a:endParaRPr lang="en-US" sz="2800" dirty="0">
              <a:latin typeface="NikoshBAN" panose="02000000000000000000" pitchFamily="2" charset="0"/>
              <a:cs typeface="NikoshBAN" panose="02000000000000000000" pitchFamily="2" charset="0"/>
            </a:endParaRPr>
          </a:p>
        </p:txBody>
      </p:sp>
      <p:sp>
        <p:nvSpPr>
          <p:cNvPr id="16" name="TextBox 15"/>
          <p:cNvSpPr txBox="1"/>
          <p:nvPr/>
        </p:nvSpPr>
        <p:spPr>
          <a:xfrm>
            <a:off x="457200" y="5933420"/>
            <a:ext cx="82296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এরুপ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শুলপাণি,বীণাপানি,কথাসর্বস্ব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ইত্যাদি</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1309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barn(inVertical)">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073860"/>
            <a:ext cx="8077200" cy="3539430"/>
          </a:xfrm>
          <a:prstGeom prst="rect">
            <a:avLst/>
          </a:prstGeom>
          <a:noFill/>
        </p:spPr>
        <p:txBody>
          <a:bodyPr wrap="square" rtlCol="0">
            <a:spAutoFit/>
          </a:bodyPr>
          <a:lstStyle/>
          <a:p>
            <a:pPr algn="just"/>
            <a:endParaRPr lang="en-US" sz="2800" dirty="0" smtClean="0">
              <a:latin typeface="NikoshBAN" pitchFamily="2" charset="0"/>
              <a:cs typeface="NikoshBAN" pitchFamily="2" charset="0"/>
            </a:endParaRPr>
          </a:p>
          <a:p>
            <a:pPr algn="just"/>
            <a:endParaRPr lang="en-US" sz="2800" dirty="0">
              <a:latin typeface="NikoshBAN" pitchFamily="2" charset="0"/>
              <a:cs typeface="NikoshBAN" pitchFamily="2" charset="0"/>
            </a:endParaRPr>
          </a:p>
          <a:p>
            <a:pPr algn="just"/>
            <a:r>
              <a:rPr lang="as-IN" sz="2800" dirty="0" smtClean="0">
                <a:solidFill>
                  <a:srgbClr val="0070C0"/>
                </a:solidFill>
                <a:latin typeface="NikoshBAN" pitchFamily="2" charset="0"/>
                <a:cs typeface="NikoshBAN" pitchFamily="2" charset="0"/>
              </a:rPr>
              <a:t>যেমন</a:t>
            </a:r>
            <a:r>
              <a:rPr lang="en-US" sz="2800" dirty="0" smtClean="0">
                <a:solidFill>
                  <a:srgbClr val="0070C0"/>
                </a:solidFill>
                <a:latin typeface="NikoshBAN" pitchFamily="2" charset="0"/>
                <a:cs typeface="NikoshBAN" pitchFamily="2" charset="0"/>
              </a:rPr>
              <a:t>ঃ </a:t>
            </a:r>
            <a:r>
              <a:rPr lang="en-US" sz="2800" dirty="0" smtClean="0">
                <a:latin typeface="NikoshBAN" pitchFamily="2" charset="0"/>
                <a:cs typeface="NikoshBAN" pitchFamily="2" charset="0"/>
              </a:rPr>
              <a:t>ধামা ধরে যে = </a:t>
            </a:r>
            <a:r>
              <a:rPr lang="as-IN" sz="2800" dirty="0" smtClean="0">
                <a:latin typeface="NikoshBAN" pitchFamily="2" charset="0"/>
                <a:cs typeface="NikoshBAN" pitchFamily="2" charset="0"/>
              </a:rPr>
              <a:t>ধামাধরা </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চাটুকারিতা</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endParaRPr lang="en-US" sz="2800" dirty="0">
              <a:latin typeface="NikoshBAN" pitchFamily="2" charset="0"/>
              <a:cs typeface="NikoshBAN" pitchFamily="2" charset="0"/>
            </a:endParaRPr>
          </a:p>
          <a:p>
            <a:pPr algn="just"/>
            <a:r>
              <a:rPr lang="en-US" sz="2800" dirty="0" smtClean="0">
                <a:latin typeface="NikoshBAN" pitchFamily="2" charset="0"/>
                <a:cs typeface="NikoshBAN" pitchFamily="2" charset="0"/>
              </a:rPr>
              <a:t> </a:t>
            </a:r>
          </a:p>
          <a:p>
            <a:pPr algn="just"/>
            <a:endParaRPr lang="en-US" sz="2800" dirty="0">
              <a:latin typeface="NikoshBAN" pitchFamily="2" charset="0"/>
              <a:cs typeface="NikoshBAN" pitchFamily="2" charset="0"/>
            </a:endParaRPr>
          </a:p>
          <a:p>
            <a:pPr algn="just"/>
            <a:r>
              <a:rPr lang="en-US" sz="2800" dirty="0" smtClean="0">
                <a:latin typeface="NikoshBAN" pitchFamily="2" charset="0"/>
                <a:cs typeface="NikoshBAN" pitchFamily="2" charset="0"/>
              </a:rPr>
              <a:t> </a:t>
            </a:r>
          </a:p>
          <a:p>
            <a:pPr algn="just"/>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1941567"/>
            <a:ext cx="2724150" cy="272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838200" y="609600"/>
            <a:ext cx="7620000" cy="1815882"/>
          </a:xfrm>
          <a:prstGeom prst="rect">
            <a:avLst/>
          </a:prstGeom>
          <a:noFill/>
        </p:spPr>
        <p:txBody>
          <a:bodyPr wrap="square" rtlCol="0">
            <a:spAutoFit/>
          </a:bodyPr>
          <a:lstStyle/>
          <a:p>
            <a:pPr algn="just"/>
            <a:r>
              <a:rPr lang="en-US" sz="2800" dirty="0" err="1">
                <a:latin typeface="NikoshBAN" panose="02000000000000000000" pitchFamily="2" charset="0"/>
                <a:cs typeface="NikoshBAN" panose="02000000000000000000" pitchFamily="2" charset="0"/>
              </a:rPr>
              <a:t>বিঃদ্রঃ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পরপদ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কৃদন্ত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ব্যাধিকরণ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বহুব্রীহি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ধাতুর সাথে কৃৎ প্রত্য</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 যুক্ত হ</a:t>
            </a:r>
            <a:r>
              <a:rPr lang="en-US" sz="2800" dirty="0" err="1">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 গঠিত নামপদকে কৃদন্ত পদ 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যে </a:t>
            </a:r>
            <a:r>
              <a:rPr lang="as-IN" sz="2800" b="1" dirty="0">
                <a:latin typeface="NikoshBAN" panose="02000000000000000000" pitchFamily="2" charset="0"/>
                <a:cs typeface="NikoshBAN" panose="02000000000000000000" pitchFamily="2" charset="0"/>
              </a:rPr>
              <a:t>কৃদন্ত</a:t>
            </a:r>
            <a:r>
              <a:rPr lang="as-IN" sz="2800" dirty="0">
                <a:latin typeface="NikoshBAN" pitchFamily="2" charset="0"/>
                <a:cs typeface="NikoshBAN" pitchFamily="2" charset="0"/>
              </a:rPr>
              <a:t> পদ বিশেষণের কাজ করে তাকে </a:t>
            </a:r>
            <a:r>
              <a:rPr lang="as-IN" sz="2800" b="1" dirty="0">
                <a:latin typeface="NikoshBAN" panose="02000000000000000000" pitchFamily="2" charset="0"/>
                <a:cs typeface="NikoshBAN" panose="02000000000000000000" pitchFamily="2" charset="0"/>
              </a:rPr>
              <a:t>কৃদন্ত</a:t>
            </a:r>
            <a:r>
              <a:rPr lang="as-IN" sz="2800" dirty="0">
                <a:latin typeface="NikoshBAN" pitchFamily="2" charset="0"/>
                <a:cs typeface="NikoshBAN" pitchFamily="2" charset="0"/>
              </a:rPr>
              <a:t> বিশেষণ </a:t>
            </a:r>
            <a:r>
              <a:rPr lang="as-IN" sz="2800" b="1" dirty="0">
                <a:latin typeface="NikoshBAN" panose="02000000000000000000" pitchFamily="2" charset="0"/>
                <a:cs typeface="NikoshBAN" panose="02000000000000000000" pitchFamily="2" charset="0"/>
              </a:rPr>
              <a:t>বলে</a:t>
            </a:r>
            <a:r>
              <a:rPr lang="as-IN" sz="2800" dirty="0">
                <a:latin typeface="NikoshBAN" pitchFamily="2" charset="0"/>
                <a:cs typeface="NikoshBAN" pitchFamily="2" charset="0"/>
              </a:rPr>
              <a:t> </a:t>
            </a:r>
            <a:r>
              <a:rPr lang="en-US" sz="2800" dirty="0" smtClean="0">
                <a:latin typeface="NikoshBAN" pitchFamily="2" charset="0"/>
                <a:cs typeface="NikoshBAN" pitchFamily="2" charset="0"/>
              </a:rPr>
              <a:t>।</a:t>
            </a:r>
            <a:endParaRPr lang="en-US" sz="2800" dirty="0">
              <a:latin typeface="NikoshBAN" panose="02000000000000000000" pitchFamily="2" charset="0"/>
              <a:cs typeface="NikoshBAN" panose="02000000000000000000" pitchFamily="2" charset="0"/>
            </a:endParaRPr>
          </a:p>
          <a:p>
            <a:pPr algn="just"/>
            <a:r>
              <a:rPr lang="en-US" sz="2800" dirty="0" smtClean="0"/>
              <a:t> </a:t>
            </a:r>
            <a:endParaRPr lang="en-US" sz="2800" dirty="0"/>
          </a:p>
        </p:txBody>
      </p:sp>
      <p:sp>
        <p:nvSpPr>
          <p:cNvPr id="5" name="Date Placeholder 4"/>
          <p:cNvSpPr>
            <a:spLocks noGrp="1"/>
          </p:cNvSpPr>
          <p:nvPr>
            <p:ph type="dt" sz="half" idx="10"/>
          </p:nvPr>
        </p:nvSpPr>
        <p:spPr/>
        <p:txBody>
          <a:bodyPr/>
          <a:lstStyle/>
          <a:p>
            <a:fld id="{FB9C2024-6304-43B1-93ED-43DCC6F26794}"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TextBox 7"/>
          <p:cNvSpPr txBox="1"/>
          <p:nvPr/>
        </p:nvSpPr>
        <p:spPr>
          <a:xfrm>
            <a:off x="838200" y="3657600"/>
            <a:ext cx="45720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4648200" y="3657600"/>
            <a:ext cx="11430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কৃদন্ত</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661555" y="4989894"/>
            <a:ext cx="8077200" cy="1815882"/>
          </a:xfrm>
          <a:prstGeom prst="rect">
            <a:avLst/>
          </a:prstGeom>
          <a:noFill/>
        </p:spPr>
        <p:txBody>
          <a:bodyPr wrap="square" rtlCol="0">
            <a:spAutoFit/>
          </a:bodyPr>
          <a:lstStyle/>
          <a:p>
            <a:pPr algn="just"/>
            <a:r>
              <a:rPr lang="as-IN" sz="2800" dirty="0">
                <a:latin typeface="NikoshBAN" pitchFamily="2" charset="0"/>
                <a:cs typeface="NikoshBAN" pitchFamily="2" charset="0"/>
              </a:rPr>
              <a:t>অনুরূপভাবে-বোঁটাখসা</a:t>
            </a:r>
            <a:r>
              <a:rPr lang="en-US" sz="2800" dirty="0">
                <a:latin typeface="NikoshBAN" pitchFamily="2" charset="0"/>
                <a:cs typeface="NikoshBAN" pitchFamily="2" charset="0"/>
              </a:rPr>
              <a:t>,</a:t>
            </a:r>
            <a:r>
              <a:rPr lang="as-IN" sz="2800" dirty="0">
                <a:latin typeface="NikoshBAN" pitchFamily="2" charset="0"/>
                <a:cs typeface="NikoshBAN" pitchFamily="2" charset="0"/>
              </a:rPr>
              <a:t>ছা-পোষা,দুকানকা</a:t>
            </a:r>
            <a:r>
              <a:rPr lang="en-US" sz="2800" dirty="0" err="1">
                <a:latin typeface="NikoshBAN" pitchFamily="2" charset="0"/>
                <a:cs typeface="NikoshBAN" pitchFamily="2" charset="0"/>
              </a:rPr>
              <a:t>টা</a:t>
            </a:r>
            <a:r>
              <a:rPr lang="en-US" sz="2800" dirty="0">
                <a:latin typeface="NikoshBAN" pitchFamily="2" charset="0"/>
                <a:cs typeface="NikoshBAN" pitchFamily="2" charset="0"/>
              </a:rPr>
              <a:t>,</a:t>
            </a:r>
            <a:r>
              <a:rPr lang="as-IN" sz="2800" dirty="0">
                <a:latin typeface="NikoshBAN" pitchFamily="2" charset="0"/>
                <a:cs typeface="NikoshBAN" pitchFamily="2" charset="0"/>
              </a:rPr>
              <a:t>পা-চাটা,পাতা-চাটা, পাতাছেঁড়া, ইত্যাদি।</a:t>
            </a:r>
            <a:r>
              <a:rPr lang="en-US" sz="2800" dirty="0">
                <a:latin typeface="NikoshBAN" pitchFamily="2" charset="0"/>
                <a:cs typeface="NikoshBAN" pitchFamily="2" charset="0"/>
              </a:rPr>
              <a:t> </a:t>
            </a:r>
            <a:endParaRPr lang="as-IN" sz="2800" dirty="0">
              <a:latin typeface="NikoshBAN" pitchFamily="2" charset="0"/>
              <a:cs typeface="NikoshBAN" pitchFamily="2" charset="0"/>
            </a:endParaRPr>
          </a:p>
          <a:p>
            <a:pPr algn="just"/>
            <a:r>
              <a:rPr lang="en-US" sz="2800" dirty="0">
                <a:latin typeface="NikoshBAN" pitchFamily="2" charset="0"/>
                <a:cs typeface="NikoshBAN" pitchFamily="2" charset="0"/>
              </a:rPr>
              <a:t> </a:t>
            </a:r>
            <a:endParaRPr lang="as-IN" sz="2800" dirty="0">
              <a:latin typeface="NikoshBAN" pitchFamily="2" charset="0"/>
              <a:cs typeface="NikoshBAN" pitchFamily="2" charset="0"/>
            </a:endParaRPr>
          </a:p>
          <a:p>
            <a:endParaRPr lang="en-US" sz="2800" dirty="0"/>
          </a:p>
        </p:txBody>
      </p:sp>
    </p:spTree>
    <p:extLst>
      <p:ext uri="{BB962C8B-B14F-4D97-AF65-F5344CB8AC3E}">
        <p14:creationId xmlns:p14="http://schemas.microsoft.com/office/powerpoint/2010/main" val="850156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5857875" cy="584775"/>
          </a:xfrm>
          <a:prstGeom prst="rect">
            <a:avLst/>
          </a:prstGeom>
          <a:solidFill>
            <a:schemeClr val="bg1">
              <a:lumMod val="95000"/>
            </a:schemeClr>
          </a:solidFill>
        </p:spPr>
        <p:txBody>
          <a:bodyPr wrap="square" rtlCol="0">
            <a:spAutoFit/>
          </a:bodyPr>
          <a:lstStyle/>
          <a:p>
            <a:pPr algn="ctr"/>
            <a:r>
              <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৩. ব্যতিহার </a:t>
            </a:r>
            <a:r>
              <a:rPr lang="as-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বহুব্রীহি</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a:t>
            </a:r>
            <a:endPar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endParaRPr>
          </a:p>
        </p:txBody>
      </p:sp>
      <p:sp>
        <p:nvSpPr>
          <p:cNvPr id="3" name="TextBox 2"/>
          <p:cNvSpPr txBox="1"/>
          <p:nvPr/>
        </p:nvSpPr>
        <p:spPr>
          <a:xfrm>
            <a:off x="305666" y="2204087"/>
            <a:ext cx="8305800" cy="4832092"/>
          </a:xfrm>
          <a:prstGeom prst="rect">
            <a:avLst/>
          </a:prstGeom>
          <a:noFill/>
        </p:spPr>
        <p:txBody>
          <a:bodyPr wrap="square" rtlCol="0">
            <a:spAutoFit/>
          </a:bodyPr>
          <a:lstStyle/>
          <a:p>
            <a:pPr algn="just"/>
            <a:r>
              <a:rPr lang="as-IN" sz="2800" dirty="0" smtClean="0">
                <a:solidFill>
                  <a:srgbClr val="0070C0"/>
                </a:solidFill>
                <a:latin typeface="NikoshBAN" pitchFamily="2" charset="0"/>
                <a:cs typeface="NikoshBAN" pitchFamily="2" charset="0"/>
              </a:rPr>
              <a:t>যেমন</a:t>
            </a:r>
            <a:r>
              <a:rPr lang="en-US" sz="2800" dirty="0" smtClean="0">
                <a:solidFill>
                  <a:srgbClr val="0070C0"/>
                </a:solidFill>
                <a:latin typeface="NikoshBAN" pitchFamily="2" charset="0"/>
                <a:cs typeface="NikoshBAN" pitchFamily="2" charset="0"/>
              </a:rPr>
              <a:t>ঃ</a:t>
            </a:r>
          </a:p>
          <a:p>
            <a:pPr algn="just"/>
            <a:r>
              <a:rPr lang="en-US" sz="2800" dirty="0" smtClean="0">
                <a:latin typeface="NikoshBAN" pitchFamily="2" charset="0"/>
                <a:cs typeface="NikoshBAN" pitchFamily="2" charset="0"/>
              </a:rPr>
              <a:t>কোলে কোলে যে মিলন = কোলাকুলি</a:t>
            </a:r>
            <a:r>
              <a:rPr lang="as-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en-US" sz="2800" dirty="0" err="1" smtClean="0">
                <a:latin typeface="NikoshBAN" pitchFamily="2" charset="0"/>
                <a:cs typeface="NikoshBAN" pitchFamily="2" charset="0"/>
              </a:rPr>
              <a:t>এখানে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পূর্বপদ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‘আ’ </a:t>
            </a:r>
            <a:r>
              <a:rPr lang="en-US" sz="2800" dirty="0" err="1" smtClean="0">
                <a:latin typeface="NikoshBAN" pitchFamily="2" charset="0"/>
                <a:cs typeface="NikoshBAN" pitchFamily="2" charset="0"/>
              </a:rPr>
              <a:t>যুক্ত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p>
          <a:p>
            <a:pPr algn="just"/>
            <a:r>
              <a:rPr lang="en-US" sz="2800" dirty="0" err="1" smtClean="0">
                <a:latin typeface="NikoshBAN" pitchFamily="2" charset="0"/>
                <a:cs typeface="NikoshBAN" pitchFamily="2" charset="0"/>
              </a:rPr>
              <a:t>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পরপদে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ই’যুক্ত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অর্থা</a:t>
            </a:r>
            <a:r>
              <a:rPr lang="en-US" sz="2800" dirty="0" smtClean="0">
                <a:latin typeface="NikoshBAN" pitchFamily="2" charset="0"/>
                <a:cs typeface="NikoshBAN" pitchFamily="2" charset="0"/>
              </a:rPr>
              <a:t>ৎ </a:t>
            </a:r>
          </a:p>
          <a:p>
            <a:pPr algn="just"/>
            <a:r>
              <a:rPr lang="en-US" sz="2800" dirty="0" err="1" smtClean="0">
                <a:latin typeface="NikoshBAN" pitchFamily="2" charset="0"/>
                <a:cs typeface="NikoshBAN" pitchFamily="2" charset="0"/>
              </a:rPr>
              <a:t>কোলাকুলি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হয়েছে</a:t>
            </a:r>
            <a:r>
              <a:rPr lang="en-US" sz="2800" dirty="0" smtClean="0">
                <a:latin typeface="NikoshBAN" pitchFamily="2" charset="0"/>
                <a:cs typeface="NikoshBAN" pitchFamily="2" charset="0"/>
              </a:rPr>
              <a:t>। </a:t>
            </a:r>
          </a:p>
          <a:p>
            <a:pPr algn="just"/>
            <a:r>
              <a:rPr lang="en-US" sz="2400" dirty="0" err="1" smtClean="0">
                <a:latin typeface="NikoshBAN" panose="02000000000000000000" pitchFamily="2" charset="0"/>
                <a:cs typeface="NikoshBAN" panose="02000000000000000000" pitchFamily="2" charset="0"/>
              </a:rPr>
              <a:t>কোলাকুলি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 </a:t>
            </a:r>
            <a:r>
              <a:rPr lang="as-IN" sz="2400" dirty="0" smtClean="0">
                <a:latin typeface="NikoshBAN" panose="02000000000000000000" pitchFamily="2" charset="0"/>
                <a:cs typeface="NikoshBAN" panose="02000000000000000000" pitchFamily="2" charset="0"/>
              </a:rPr>
              <a:t>অবলম্বন </a:t>
            </a:r>
            <a:r>
              <a:rPr lang="as-IN" sz="2400" dirty="0">
                <a:latin typeface="NikoshBAN" panose="02000000000000000000" pitchFamily="2" charset="0"/>
                <a:cs typeface="NikoshBAN" panose="02000000000000000000" pitchFamily="2" charset="0"/>
              </a:rPr>
              <a:t>করা, বন্ধ, মানিয়া লওয়া, অন্তর্ভুক্ত করা, আলিঙ্গন, জড়ান, পরস্পর আলিঙ্গন করা, বন্ধন, বন্ধন করা, অভিষঙ্গ, আশ্লেষ, আলিঙ্গন করা, কোল, আঁকড়ান, সাগ্রহে গ্রহণ </a:t>
            </a:r>
            <a:r>
              <a:rPr lang="as-IN" sz="2400" dirty="0"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p>
          <a:p>
            <a:pPr algn="just"/>
            <a:r>
              <a:rPr lang="en-US" sz="2400" dirty="0" smtClean="0">
                <a:solidFill>
                  <a:srgbClr val="0070C0"/>
                </a:solidFill>
                <a:latin typeface="NikoshBAN" panose="02000000000000000000" pitchFamily="2" charset="0"/>
                <a:cs typeface="NikoshBAN" panose="02000000000000000000" pitchFamily="2" charset="0"/>
              </a:rPr>
              <a:t> </a:t>
            </a:r>
          </a:p>
          <a:p>
            <a:pPr algn="just"/>
            <a:endParaRPr lang="en-US" sz="2400" dirty="0">
              <a:solidFill>
                <a:srgbClr val="0070C0"/>
              </a:solidFill>
              <a:latin typeface="NikoshBAN" pitchFamily="2" charset="0"/>
              <a:cs typeface="NikoshBAN" pitchFamily="2" charset="0"/>
            </a:endParaRPr>
          </a:p>
          <a:p>
            <a:pPr algn="just"/>
            <a:endParaRPr lang="en-US" sz="2400" dirty="0" smtClean="0">
              <a:solidFill>
                <a:srgbClr val="0070C0"/>
              </a:solidFill>
              <a:latin typeface="NikoshBAN" pitchFamily="2" charset="0"/>
              <a:cs typeface="NikoshBAN" pitchFamily="2" charset="0"/>
            </a:endParaRPr>
          </a:p>
          <a:p>
            <a:pPr algn="just"/>
            <a:endParaRPr lang="en-US" sz="2400" dirty="0" smtClean="0">
              <a:solidFill>
                <a:srgbClr val="0070C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08051"/>
            <a:ext cx="2876550" cy="1895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57200" y="861580"/>
            <a:ext cx="8439150" cy="2246769"/>
          </a:xfrm>
          <a:prstGeom prst="rect">
            <a:avLst/>
          </a:prstGeom>
          <a:noFill/>
        </p:spPr>
        <p:txBody>
          <a:bodyPr wrap="square" rtlCol="0">
            <a:spAutoFit/>
          </a:bodyPr>
          <a:lstStyle/>
          <a:p>
            <a:pPr algn="just"/>
            <a:r>
              <a:rPr lang="en-US" sz="2800" dirty="0">
                <a:latin typeface="NikoshBAN" pitchFamily="2" charset="0"/>
                <a:cs typeface="NikoshBAN" pitchFamily="2" charset="0"/>
              </a:rPr>
              <a:t>যে </a:t>
            </a:r>
            <a:r>
              <a:rPr lang="as-IN" sz="2800" dirty="0">
                <a:latin typeface="NikoshBAN" pitchFamily="2" charset="0"/>
                <a:cs typeface="NikoshBAN" pitchFamily="2" charset="0"/>
              </a:rPr>
              <a:t>বহুব্রীহি</a:t>
            </a:r>
            <a:r>
              <a:rPr lang="en-US" sz="2800" dirty="0">
                <a:latin typeface="NikoshBAN" pitchFamily="2" charset="0"/>
                <a:cs typeface="NikoshBAN" pitchFamily="2" charset="0"/>
              </a:rPr>
              <a:t> সমাসে দুটি একরূপ বিশেষ্য দিয়ে এক জাতীয় কাজ বোঝায় তাকে ব্যতিহার বহুব্রীহি সমাস বলে। অর্থাৎ </a:t>
            </a:r>
            <a:r>
              <a:rPr lang="bn-IN" sz="2800" dirty="0">
                <a:latin typeface="NikoshBAN" pitchFamily="2" charset="0"/>
                <a:cs typeface="NikoshBAN" pitchFamily="2" charset="0"/>
              </a:rPr>
              <a:t>ক্রিয়ার</a:t>
            </a:r>
            <a:r>
              <a:rPr lang="as-IN" sz="2800" dirty="0">
                <a:latin typeface="NikoshBAN" pitchFamily="2" charset="0"/>
                <a:cs typeface="NikoshBAN" pitchFamily="2" charset="0"/>
              </a:rPr>
              <a:t> পারস্পরিক অর্থে </a:t>
            </a:r>
            <a:r>
              <a:rPr lang="as-IN" sz="2800" b="1" dirty="0">
                <a:latin typeface="NikoshBAN" pitchFamily="2" charset="0"/>
                <a:cs typeface="NikoshBAN" pitchFamily="2" charset="0"/>
              </a:rPr>
              <a:t>ব্যতিহার বহুব্রীহি</a:t>
            </a:r>
            <a:r>
              <a:rPr lang="as-IN" sz="2800" dirty="0">
                <a:latin typeface="NikoshBAN" pitchFamily="2" charset="0"/>
                <a:cs typeface="NikoshBAN" pitchFamily="2" charset="0"/>
              </a:rPr>
              <a:t> </a:t>
            </a:r>
            <a:r>
              <a:rPr lang="en-US" sz="2800" dirty="0">
                <a:latin typeface="NikoshBAN" pitchFamily="2" charset="0"/>
                <a:cs typeface="NikoshBAN" pitchFamily="2" charset="0"/>
              </a:rPr>
              <a:t>সমাস </a:t>
            </a:r>
            <a:r>
              <a:rPr lang="as-IN" sz="2800" dirty="0">
                <a:latin typeface="NikoshBAN" pitchFamily="2" charset="0"/>
                <a:cs typeface="NikoshBAN" pitchFamily="2" charset="0"/>
              </a:rPr>
              <a:t>হ</a:t>
            </a:r>
            <a:r>
              <a:rPr lang="bn-IN" sz="2800" dirty="0">
                <a:latin typeface="NikoshBAN" pitchFamily="2" charset="0"/>
                <a:cs typeface="NikoshBAN" pitchFamily="2" charset="0"/>
              </a:rPr>
              <a:t>য়</a:t>
            </a:r>
            <a:r>
              <a:rPr lang="as-IN" sz="2800" dirty="0">
                <a:latin typeface="NikoshBAN" pitchFamily="2" charset="0"/>
                <a:cs typeface="NikoshBAN" pitchFamily="2" charset="0"/>
              </a:rPr>
              <a:t>। এ সমাসে পূর্বপদে 'আ' এবং </a:t>
            </a:r>
            <a:r>
              <a:rPr lang="en-US" sz="2800" dirty="0">
                <a:latin typeface="NikoshBAN" pitchFamily="2" charset="0"/>
                <a:cs typeface="NikoshBAN" pitchFamily="2" charset="0"/>
              </a:rPr>
              <a:t>পর</a:t>
            </a:r>
            <a:r>
              <a:rPr lang="as-IN" sz="2800" dirty="0">
                <a:latin typeface="NikoshBAN" pitchFamily="2" charset="0"/>
                <a:cs typeface="NikoshBAN" pitchFamily="2" charset="0"/>
              </a:rPr>
              <a:t>পদে 'ই' যুক্ত হ</a:t>
            </a:r>
            <a:r>
              <a:rPr lang="bn-IN" sz="2800" dirty="0">
                <a:latin typeface="NikoshBAN" pitchFamily="2" charset="0"/>
                <a:cs typeface="NikoshBAN" pitchFamily="2" charset="0"/>
              </a:rPr>
              <a:t>য়</a:t>
            </a:r>
            <a:r>
              <a:rPr lang="as-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333D0FEC-4685-4B3E-968F-625A07241E0B}"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dirty="0"/>
          </a:p>
        </p:txBody>
      </p:sp>
      <p:sp>
        <p:nvSpPr>
          <p:cNvPr id="9" name="TextBox 8"/>
          <p:cNvSpPr txBox="1"/>
          <p:nvPr/>
        </p:nvSpPr>
        <p:spPr>
          <a:xfrm>
            <a:off x="261937" y="5507641"/>
            <a:ext cx="8686800" cy="1384995"/>
          </a:xfrm>
          <a:prstGeom prst="rect">
            <a:avLst/>
          </a:prstGeom>
          <a:noFill/>
        </p:spPr>
        <p:txBody>
          <a:bodyPr wrap="square" rtlCol="0">
            <a:spAutoFit/>
          </a:bodyPr>
          <a:lstStyle/>
          <a:p>
            <a:r>
              <a:rPr lang="as-IN" sz="2800" dirty="0">
                <a:latin typeface="NikoshBAN" pitchFamily="2" charset="0"/>
                <a:cs typeface="NikoshBAN" pitchFamily="2" charset="0"/>
              </a:rPr>
              <a:t>এরূপ-কানাকানি</a:t>
            </a:r>
            <a:r>
              <a:rPr lang="en-US" sz="2800" dirty="0">
                <a:latin typeface="NikoshBAN" pitchFamily="2" charset="0"/>
                <a:cs typeface="NikoshBAN" pitchFamily="2" charset="0"/>
              </a:rPr>
              <a:t>, </a:t>
            </a:r>
            <a:r>
              <a:rPr lang="as-IN" sz="2800" dirty="0">
                <a:latin typeface="NikoshBAN" pitchFamily="2" charset="0"/>
                <a:cs typeface="NikoshBAN" pitchFamily="2" charset="0"/>
              </a:rPr>
              <a:t> চুলাচুলি, কাড়াকাড়ি, গালাগালি, দেখাদেখি, লাঠালাঠি, হাসাহাসি, গুঁতাগুঁতি, ঘুষাঘুষি ইত্যাদি</a:t>
            </a:r>
            <a:endParaRPr lang="en-US" sz="2800" dirty="0"/>
          </a:p>
          <a:p>
            <a:endParaRPr lang="en-US" sz="2800" dirty="0"/>
          </a:p>
        </p:txBody>
      </p:sp>
    </p:spTree>
    <p:extLst>
      <p:ext uri="{BB962C8B-B14F-4D97-AF65-F5344CB8AC3E}">
        <p14:creationId xmlns:p14="http://schemas.microsoft.com/office/powerpoint/2010/main" val="2937958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727" y="243614"/>
            <a:ext cx="5278582" cy="584775"/>
          </a:xfrm>
          <a:prstGeom prst="rect">
            <a:avLst/>
          </a:prstGeom>
          <a:solidFill>
            <a:schemeClr val="bg1">
              <a:lumMod val="85000"/>
            </a:schemeClr>
          </a:solidFill>
        </p:spPr>
        <p:txBody>
          <a:bodyPr wrap="square" rtlCol="0">
            <a:spAutoFit/>
          </a:bodyPr>
          <a:lstStyle/>
          <a:p>
            <a:r>
              <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৪.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নঞর্থক</a:t>
            </a:r>
            <a:r>
              <a:rPr lang="as-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বহুব্রীহি</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a:t>
            </a:r>
            <a:endPar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endParaRPr>
          </a:p>
        </p:txBody>
      </p:sp>
      <p:sp>
        <p:nvSpPr>
          <p:cNvPr id="3" name="TextBox 2"/>
          <p:cNvSpPr txBox="1"/>
          <p:nvPr/>
        </p:nvSpPr>
        <p:spPr>
          <a:xfrm>
            <a:off x="325582" y="3238513"/>
            <a:ext cx="8534400" cy="3200876"/>
          </a:xfrm>
          <a:prstGeom prst="rect">
            <a:avLst/>
          </a:prstGeom>
          <a:noFill/>
        </p:spPr>
        <p:txBody>
          <a:bodyPr wrap="square" rtlCol="0">
            <a:spAutoFit/>
          </a:bodyPr>
          <a:lstStyle/>
          <a:p>
            <a:pPr algn="just"/>
            <a:endParaRPr lang="en-US" sz="2800" dirty="0">
              <a:latin typeface="NikoshBAN" pitchFamily="2" charset="0"/>
              <a:cs typeface="NikoshBAN" pitchFamily="2" charset="0"/>
            </a:endParaRPr>
          </a:p>
          <a:p>
            <a:pPr algn="just"/>
            <a:endParaRPr lang="en-US" sz="2400" dirty="0" smtClean="0">
              <a:latin typeface="NikoshBAN" pitchFamily="2" charset="0"/>
              <a:cs typeface="NikoshBAN" pitchFamily="2" charset="0"/>
            </a:endParaRPr>
          </a:p>
          <a:p>
            <a:pPr algn="just"/>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algn="just"/>
            <a:r>
              <a:rPr lang="as-IN" sz="2400" dirty="0" smtClean="0">
                <a:solidFill>
                  <a:srgbClr val="00B050"/>
                </a:solidFill>
                <a:latin typeface="NikoshBAN" pitchFamily="2" charset="0"/>
                <a:cs typeface="NikoshBAN" pitchFamily="2" charset="0"/>
              </a:rPr>
              <a:t>যেমন</a:t>
            </a:r>
            <a:r>
              <a:rPr lang="en-US" sz="2400" dirty="0" smtClean="0">
                <a:solidFill>
                  <a:srgbClr val="00B050"/>
                </a:solidFill>
                <a:latin typeface="NikoshBAN" pitchFamily="2" charset="0"/>
                <a:cs typeface="NikoshBAN" pitchFamily="2" charset="0"/>
              </a:rPr>
              <a:t>ঃ </a:t>
            </a:r>
            <a:r>
              <a:rPr lang="as-IN" sz="2400" dirty="0" smtClean="0">
                <a:latin typeface="NikoshBAN" pitchFamily="2" charset="0"/>
                <a:cs typeface="NikoshBAN" pitchFamily="2" charset="0"/>
              </a:rPr>
              <a:t>ন (নাই) জ্ঞান যার= অজ্ঞান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বেহুশ</a:t>
            </a:r>
            <a:r>
              <a:rPr lang="en-US" sz="2400" dirty="0" smtClean="0">
                <a:latin typeface="NikoshBAN" pitchFamily="2" charset="0"/>
                <a:cs typeface="NikoshBAN" pitchFamily="2" charset="0"/>
              </a:rPr>
              <a:t>)</a:t>
            </a:r>
          </a:p>
          <a:p>
            <a:pPr algn="just"/>
            <a:endParaRPr lang="en-US" sz="2800" dirty="0">
              <a:latin typeface="NikoshBAN" pitchFamily="2" charset="0"/>
              <a:cs typeface="NikoshBAN" pitchFamily="2" charset="0"/>
            </a:endParaRPr>
          </a:p>
          <a:p>
            <a:pPr algn="just"/>
            <a:r>
              <a:rPr lang="as-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a:p>
            <a:pPr algn="just"/>
            <a:r>
              <a:rPr lang="en-US" dirty="0" smtClean="0">
                <a:latin typeface="NikoshBAN" pitchFamily="2" charset="0"/>
                <a:cs typeface="NikoshBAN" pitchFamily="2" charset="0"/>
              </a:rPr>
              <a:t> </a:t>
            </a:r>
            <a:endParaRPr lang="bn-IN"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071" y="3955346"/>
            <a:ext cx="2276475" cy="2401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25582" y="853905"/>
            <a:ext cx="8458200" cy="5693866"/>
          </a:xfrm>
          <a:prstGeom prst="rect">
            <a:avLst/>
          </a:prstGeom>
          <a:noFill/>
        </p:spPr>
        <p:txBody>
          <a:bodyPr wrap="square" rtlCol="0">
            <a:spAutoFit/>
          </a:bodyPr>
          <a:lstStyle/>
          <a:p>
            <a:pPr algn="just"/>
            <a:r>
              <a:rPr lang="en-US" sz="2800" dirty="0">
                <a:latin typeface="NikoshBAN" pitchFamily="2" charset="0"/>
                <a:cs typeface="NikoshBAN" pitchFamily="2" charset="0"/>
              </a:rPr>
              <a:t>নঞর্থক অব্যয় পদের সঙ্গে বিশেষ্য পদের বহুব্রীহি সমাস হলে তাকে নঞর্থক বহুব্রীহি সমাস বলে। অর্থাৎ</a:t>
            </a:r>
            <a:r>
              <a:rPr lang="as-IN" sz="2800" dirty="0">
                <a:latin typeface="NikoshBAN" pitchFamily="2" charset="0"/>
                <a:cs typeface="NikoshBAN" pitchFamily="2" charset="0"/>
              </a:rPr>
              <a:t>বিশেষ্য পূর্বপদের আগে নঞ্ (না অর্থবোধক) অব্য</a:t>
            </a:r>
            <a:r>
              <a:rPr lang="bn-IN" sz="2800" dirty="0">
                <a:latin typeface="NikoshBAN" pitchFamily="2" charset="0"/>
                <a:cs typeface="NikoshBAN" pitchFamily="2" charset="0"/>
              </a:rPr>
              <a:t>য়</a:t>
            </a:r>
            <a:r>
              <a:rPr lang="as-IN" sz="2800" dirty="0">
                <a:latin typeface="NikoshBAN" pitchFamily="2" charset="0"/>
                <a:cs typeface="NikoshBAN" pitchFamily="2" charset="0"/>
              </a:rPr>
              <a:t> যোগ করে বহুব্রীহি সমাস করা হলে তাকে </a:t>
            </a:r>
            <a:r>
              <a:rPr lang="as-IN" sz="2800" b="1" dirty="0">
                <a:latin typeface="NikoshBAN" pitchFamily="2" charset="0"/>
                <a:cs typeface="NikoshBAN" pitchFamily="2" charset="0"/>
              </a:rPr>
              <a:t>নঞ্ বহুব্রীহি</a:t>
            </a:r>
            <a:r>
              <a:rPr lang="as-IN" sz="2800" dirty="0">
                <a:latin typeface="NikoshBAN" pitchFamily="2" charset="0"/>
                <a:cs typeface="NikoshBAN" pitchFamily="2" charset="0"/>
              </a:rPr>
              <a:t> বলে। নঞ্ বহুব্রীহি সমাসে সাধিত পদটি বিশেষণ </a:t>
            </a:r>
            <a:r>
              <a:rPr lang="as-IN" sz="2800" dirty="0" smtClean="0">
                <a:latin typeface="NikoshBAN" pitchFamily="2" charset="0"/>
                <a:cs typeface="NikoshBAN" pitchFamily="2" charset="0"/>
              </a:rPr>
              <a:t>হ</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a:t>
            </a:r>
            <a:endParaRPr lang="en-US" sz="2800" dirty="0" smtClean="0">
              <a:latin typeface="NikoshBAN" pitchFamily="2" charset="0"/>
              <a:cs typeface="NikoshBAN" pitchFamily="2" charset="0"/>
            </a:endParaRPr>
          </a:p>
          <a:p>
            <a:pPr lvl="0" algn="just"/>
            <a:r>
              <a:rPr lang="en-US" sz="2800" dirty="0" err="1" smtClean="0">
                <a:latin typeface="NikoshBAN" pitchFamily="2" charset="0"/>
                <a:cs typeface="NikoshBAN" pitchFamily="2" charset="0"/>
              </a:rPr>
              <a:t>নঞর্থক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শব্দের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অর্থ</a:t>
            </a:r>
            <a:r>
              <a:rPr lang="en-US" sz="2800" dirty="0" smtClean="0">
                <a:latin typeface="NikoshBAN" pitchFamily="2" charset="0"/>
                <a:cs typeface="NikoshBAN" pitchFamily="2" charset="0"/>
              </a:rPr>
              <a:t> -</a:t>
            </a:r>
            <a:r>
              <a:rPr lang="bn-IN" altLang="en-US" sz="2800" dirty="0">
                <a:latin typeface="NikoshBAN" panose="02000000000000000000" pitchFamily="2" charset="0"/>
                <a:cs typeface="NikoshBAN" panose="02000000000000000000" pitchFamily="2" charset="0"/>
              </a:rPr>
              <a:t>অস্বীকারমূলক</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অস্বীকৃতিপূর্ণ</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সম্পর্কশূন্যতাসূচক</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অভাববোধক</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নাধর্মী</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নাস্তিবাচক</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অভাবাত্মক</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অস্বীকৃতিসূচক</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না</a:t>
            </a:r>
            <a:r>
              <a:rPr lang="en-US" altLang="en-US" sz="2800" dirty="0">
                <a:latin typeface="NikoshBAN" panose="02000000000000000000" pitchFamily="2" charset="0"/>
                <a:cs typeface="NikoshBAN" panose="02000000000000000000" pitchFamily="2" charset="0"/>
              </a:rPr>
              <a:t>-</a:t>
            </a:r>
            <a:r>
              <a:rPr lang="bn-IN" altLang="en-US" sz="2800" dirty="0">
                <a:latin typeface="NikoshBAN" panose="02000000000000000000" pitchFamily="2" charset="0"/>
                <a:cs typeface="NikoshBAN" panose="02000000000000000000" pitchFamily="2" charset="0"/>
              </a:rPr>
              <a:t>সূচক</a:t>
            </a:r>
            <a:r>
              <a:rPr lang="en-US" altLang="en-US" sz="2800" dirty="0">
                <a:latin typeface="NikoshBAN" panose="02000000000000000000" pitchFamily="2" charset="0"/>
                <a:cs typeface="NikoshBAN" panose="02000000000000000000" pitchFamily="2" charset="0"/>
              </a:rPr>
              <a:t>, </a:t>
            </a:r>
            <a:r>
              <a:rPr lang="bn-IN" altLang="en-US" sz="2800" b="1" dirty="0">
                <a:latin typeface="NikoshBAN" panose="02000000000000000000" pitchFamily="2" charset="0"/>
                <a:cs typeface="NikoshBAN" panose="02000000000000000000" pitchFamily="2" charset="0"/>
              </a:rPr>
              <a:t>নঞর্থক</a:t>
            </a:r>
            <a:r>
              <a:rPr lang="en-US" altLang="en-US" sz="2800" dirty="0">
                <a:latin typeface="NikoshBAN" panose="02000000000000000000" pitchFamily="2" charset="0"/>
                <a:cs typeface="NikoshBAN" panose="02000000000000000000" pitchFamily="2" charset="0"/>
              </a:rPr>
              <a:t>, </a:t>
            </a:r>
            <a:r>
              <a:rPr lang="bn-IN" altLang="en-US" sz="2800" dirty="0" smtClean="0">
                <a:latin typeface="NikoshBAN" panose="02000000000000000000" pitchFamily="2" charset="0"/>
                <a:cs typeface="NikoshBAN" panose="02000000000000000000" pitchFamily="2" charset="0"/>
              </a:rPr>
              <a:t>নিষ্ক্রি</a:t>
            </a:r>
            <a:r>
              <a:rPr lang="en-US" altLang="en-US" sz="2800" dirty="0" smtClean="0">
                <a:latin typeface="NikoshBAN" panose="02000000000000000000" pitchFamily="2" charset="0"/>
                <a:cs typeface="NikoshBAN" panose="02000000000000000000" pitchFamily="2" charset="0"/>
              </a:rPr>
              <a:t>য়</a:t>
            </a:r>
            <a:r>
              <a:rPr lang="bn-IN" altLang="en-US" sz="2800" dirty="0" smtClean="0">
                <a:latin typeface="NikoshBAN" panose="02000000000000000000" pitchFamily="2" charset="0"/>
                <a:cs typeface="NikoshBAN" panose="02000000000000000000" pitchFamily="2" charset="0"/>
              </a:rPr>
              <a:t>তাসূচক</a:t>
            </a:r>
            <a:r>
              <a:rPr lang="en-US" altLang="en-US" sz="2800" dirty="0" smtClean="0">
                <a:latin typeface="NikoshBAN" panose="02000000000000000000" pitchFamily="2" charset="0"/>
                <a:cs typeface="NikoshBAN" panose="02000000000000000000" pitchFamily="2" charset="0"/>
              </a:rPr>
              <a:t> </a:t>
            </a:r>
            <a:r>
              <a:rPr lang="en-US" altLang="en-US" sz="2800" dirty="0" err="1" smtClean="0">
                <a:latin typeface="NikoshBAN" panose="02000000000000000000" pitchFamily="2" charset="0"/>
                <a:cs typeface="NikoshBAN" panose="02000000000000000000" pitchFamily="2" charset="0"/>
              </a:rPr>
              <a:t>ইত্যাদি</a:t>
            </a:r>
            <a:r>
              <a:rPr lang="en-US" altLang="en-US" sz="2800" dirty="0" smtClean="0">
                <a:latin typeface="NikoshBAN" panose="02000000000000000000" pitchFamily="2" charset="0"/>
                <a:cs typeface="NikoshBAN" panose="02000000000000000000" pitchFamily="2" charset="0"/>
              </a:rPr>
              <a:t>।</a:t>
            </a:r>
            <a:endParaRPr lang="en-US" altLang="en-US" sz="2800" dirty="0">
              <a:latin typeface="NikoshBAN" panose="02000000000000000000" pitchFamily="2" charset="0"/>
              <a:cs typeface="NikoshBAN" panose="02000000000000000000" pitchFamily="2" charset="0"/>
            </a:endParaRPr>
          </a:p>
          <a:p>
            <a:pPr algn="just"/>
            <a:endParaRPr lang="en-US" sz="2800" dirty="0" smtClean="0">
              <a:latin typeface="NikoshBAN" pitchFamily="2" charset="0"/>
              <a:cs typeface="NikoshBAN" pitchFamily="2" charset="0"/>
            </a:endParaRPr>
          </a:p>
          <a:p>
            <a:pPr algn="just"/>
            <a:r>
              <a:rPr lang="en-US" sz="2800" dirty="0" smtClean="0">
                <a:latin typeface="NikoshBAN" pitchFamily="2" charset="0"/>
                <a:cs typeface="NikoshBAN" pitchFamily="2" charset="0"/>
              </a:rPr>
              <a:t> </a:t>
            </a:r>
          </a:p>
          <a:p>
            <a:pPr algn="just"/>
            <a:endParaRPr lang="en-US" sz="2800" dirty="0">
              <a:latin typeface="NikoshBAN" pitchFamily="2" charset="0"/>
              <a:cs typeface="NikoshBAN" pitchFamily="2" charset="0"/>
            </a:endParaRPr>
          </a:p>
          <a:p>
            <a:pPr algn="just"/>
            <a:r>
              <a:rPr lang="en-US" sz="2800" dirty="0" smtClean="0"/>
              <a:t> </a:t>
            </a:r>
          </a:p>
          <a:p>
            <a:pPr algn="just"/>
            <a:endParaRPr lang="en-US" sz="2800" dirty="0"/>
          </a:p>
          <a:p>
            <a:pPr algn="just"/>
            <a:endParaRPr lang="en-US" sz="2800" dirty="0"/>
          </a:p>
        </p:txBody>
      </p:sp>
      <p:sp>
        <p:nvSpPr>
          <p:cNvPr id="6" name="Date Placeholder 5"/>
          <p:cNvSpPr>
            <a:spLocks noGrp="1"/>
          </p:cNvSpPr>
          <p:nvPr>
            <p:ph type="dt" sz="half" idx="10"/>
          </p:nvPr>
        </p:nvSpPr>
        <p:spPr/>
        <p:txBody>
          <a:bodyPr/>
          <a:lstStyle/>
          <a:p>
            <a:fld id="{C7E7136D-B9FA-4A42-9B6F-FED796847CC1}"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dirty="0"/>
          </a:p>
        </p:txBody>
      </p:sp>
      <p:sp>
        <p:nvSpPr>
          <p:cNvPr id="9" name="TextBox 8"/>
          <p:cNvSpPr txBox="1"/>
          <p:nvPr/>
        </p:nvSpPr>
        <p:spPr>
          <a:xfrm>
            <a:off x="457200" y="5334000"/>
            <a:ext cx="4648200" cy="523220"/>
          </a:xfrm>
          <a:prstGeom prst="rect">
            <a:avLst/>
          </a:prstGeom>
          <a:noFill/>
        </p:spPr>
        <p:txBody>
          <a:bodyPr wrap="square" rtlCol="0">
            <a:spAutoFit/>
          </a:bodyPr>
          <a:lstStyle/>
          <a:p>
            <a:r>
              <a:rPr lang="en-US" sz="2800" dirty="0" err="1">
                <a:latin typeface="NikoshBAN" pitchFamily="2" charset="0"/>
                <a:cs typeface="NikoshBAN" pitchFamily="2" charset="0"/>
              </a:rPr>
              <a:t>এরুপ</a:t>
            </a:r>
            <a:r>
              <a:rPr lang="en-US" sz="2800" dirty="0">
                <a:latin typeface="NikoshBAN" pitchFamily="2" charset="0"/>
                <a:cs typeface="NikoshBAN" pitchFamily="2" charset="0"/>
              </a:rPr>
              <a:t>-</a:t>
            </a:r>
            <a:r>
              <a:rPr lang="as-IN" sz="2800" dirty="0">
                <a:latin typeface="NikoshBAN" pitchFamily="2" charset="0"/>
                <a:cs typeface="NikoshBAN" pitchFamily="2" charset="0"/>
              </a:rPr>
              <a:t> নির্ভুল</a:t>
            </a:r>
            <a:r>
              <a:rPr lang="en-US" sz="2800" dirty="0">
                <a:latin typeface="NikoshBAN" pitchFamily="2" charset="0"/>
                <a:cs typeface="NikoshBAN" pitchFamily="2" charset="0"/>
              </a:rPr>
              <a:t>,</a:t>
            </a:r>
            <a:r>
              <a:rPr lang="en-US" sz="2800" dirty="0" err="1">
                <a:latin typeface="NikoshBAN" pitchFamily="2" charset="0"/>
                <a:cs typeface="NikoshBAN" pitchFamily="2" charset="0"/>
              </a:rPr>
              <a:t>অজানা,ইত্যাদি</a:t>
            </a:r>
            <a:r>
              <a:rPr lang="en-US" sz="2800" dirty="0">
                <a:latin typeface="NikoshBAN" pitchFamily="2" charset="0"/>
                <a:cs typeface="NikoshBAN" pitchFamily="2" charset="0"/>
              </a:rPr>
              <a:t>।</a:t>
            </a:r>
            <a:endParaRPr lang="en-US" sz="2800" dirty="0"/>
          </a:p>
        </p:txBody>
      </p:sp>
    </p:spTree>
    <p:extLst>
      <p:ext uri="{BB962C8B-B14F-4D97-AF65-F5344CB8AC3E}">
        <p14:creationId xmlns:p14="http://schemas.microsoft.com/office/powerpoint/2010/main" val="3274465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228600"/>
            <a:ext cx="5943600" cy="646331"/>
          </a:xfrm>
          <a:prstGeom prst="rect">
            <a:avLst/>
          </a:prstGeom>
          <a:solidFill>
            <a:schemeClr val="bg1">
              <a:lumMod val="95000"/>
            </a:schemeClr>
          </a:solidFill>
        </p:spPr>
        <p:txBody>
          <a:bodyPr wrap="square" rtlCol="0">
            <a:spAutoFit/>
          </a:bodyPr>
          <a:lstStyle/>
          <a:p>
            <a:r>
              <a:rPr lang="as-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৫. মধ্যপদলোপী বহুব্রীহি</a:t>
            </a:r>
          </a:p>
        </p:txBody>
      </p:sp>
      <p:sp>
        <p:nvSpPr>
          <p:cNvPr id="3" name="TextBox 2"/>
          <p:cNvSpPr txBox="1"/>
          <p:nvPr/>
        </p:nvSpPr>
        <p:spPr>
          <a:xfrm>
            <a:off x="266700" y="1307336"/>
            <a:ext cx="8534400" cy="4401205"/>
          </a:xfrm>
          <a:prstGeom prst="rect">
            <a:avLst/>
          </a:prstGeom>
          <a:noFill/>
        </p:spPr>
        <p:txBody>
          <a:bodyPr wrap="square" rtlCol="0">
            <a:spAutoFit/>
          </a:bodyPr>
          <a:lstStyle/>
          <a:p>
            <a:pPr algn="just"/>
            <a:endParaRPr lang="en-US" sz="2800" dirty="0" smtClean="0">
              <a:solidFill>
                <a:srgbClr val="00B0F0"/>
              </a:solidFill>
              <a:latin typeface="NikoshBAN" pitchFamily="2" charset="0"/>
              <a:cs typeface="NikoshBAN" pitchFamily="2" charset="0"/>
            </a:endParaRPr>
          </a:p>
          <a:p>
            <a:pPr algn="just"/>
            <a:endParaRPr lang="en-US" sz="2800" dirty="0" smtClean="0">
              <a:solidFill>
                <a:srgbClr val="00B0F0"/>
              </a:solidFill>
              <a:latin typeface="NikoshBAN" pitchFamily="2" charset="0"/>
              <a:cs typeface="NikoshBAN" pitchFamily="2" charset="0"/>
            </a:endParaRPr>
          </a:p>
          <a:p>
            <a:pPr algn="just"/>
            <a:r>
              <a:rPr lang="as-IN" sz="2800" dirty="0" smtClean="0">
                <a:solidFill>
                  <a:srgbClr val="00B0F0"/>
                </a:solidFill>
                <a:latin typeface="NikoshBAN" pitchFamily="2" charset="0"/>
                <a:cs typeface="NikoshBAN" pitchFamily="2" charset="0"/>
              </a:rPr>
              <a:t>যেমন</a:t>
            </a:r>
            <a:r>
              <a:rPr lang="en-US" sz="2800" dirty="0">
                <a:solidFill>
                  <a:srgbClr val="00B0F0"/>
                </a:solidFill>
                <a:latin typeface="NikoshBAN" pitchFamily="2" charset="0"/>
                <a:cs typeface="NikoshBAN" pitchFamily="2" charset="0"/>
              </a:rPr>
              <a:t>ঃ</a:t>
            </a:r>
          </a:p>
          <a:p>
            <a:pPr algn="just"/>
            <a:r>
              <a:rPr lang="as-IN" sz="2800" dirty="0" smtClean="0">
                <a:latin typeface="NikoshBAN" pitchFamily="2" charset="0"/>
                <a:cs typeface="NikoshBAN" pitchFamily="2" charset="0"/>
              </a:rPr>
              <a:t>হাতে খ</a:t>
            </a:r>
            <a:r>
              <a:rPr lang="en-US" sz="2800" dirty="0" err="1" smtClean="0">
                <a:latin typeface="NikoshBAN" pitchFamily="2" charset="0"/>
                <a:cs typeface="NikoshBAN" pitchFamily="2" charset="0"/>
              </a:rPr>
              <a:t>ড়ি</a:t>
            </a:r>
            <a:r>
              <a:rPr lang="as-IN" sz="2800" dirty="0" smtClean="0">
                <a:latin typeface="NikoshBAN" pitchFamily="2" charset="0"/>
                <a:cs typeface="NikoshBAN" pitchFamily="2" charset="0"/>
              </a:rPr>
              <a:t> দেও</a:t>
            </a:r>
            <a:r>
              <a:rPr lang="en-US" sz="2800" dirty="0" err="1" smtClean="0">
                <a:latin typeface="NikoshBAN" pitchFamily="2" charset="0"/>
                <a:cs typeface="NikoshBAN" pitchFamily="2" charset="0"/>
              </a:rPr>
              <a:t>য়া</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হ</a:t>
            </a:r>
            <a:r>
              <a:rPr lang="en-US" sz="2800" dirty="0" smtClean="0">
                <a:latin typeface="NikoshBAN" pitchFamily="2" charset="0"/>
                <a:cs typeface="NikoshBAN" pitchFamily="2" charset="0"/>
              </a:rPr>
              <a:t>য় </a:t>
            </a:r>
            <a:r>
              <a:rPr lang="as-IN" sz="2800" dirty="0" smtClean="0">
                <a:latin typeface="NikoshBAN" pitchFamily="2" charset="0"/>
                <a:cs typeface="NikoshBAN" pitchFamily="2" charset="0"/>
              </a:rPr>
              <a:t>যে </a:t>
            </a:r>
            <a:r>
              <a:rPr lang="as-IN" sz="2800" dirty="0">
                <a:latin typeface="NikoshBAN" pitchFamily="2" charset="0"/>
                <a:cs typeface="NikoshBAN" pitchFamily="2" charset="0"/>
              </a:rPr>
              <a:t>অনুষ্ঠানে= </a:t>
            </a:r>
            <a:endParaRPr lang="en-US" sz="2800" dirty="0" smtClean="0">
              <a:latin typeface="NikoshBAN" pitchFamily="2" charset="0"/>
              <a:cs typeface="NikoshBAN" pitchFamily="2" charset="0"/>
            </a:endParaRPr>
          </a:p>
          <a:p>
            <a:pPr algn="just"/>
            <a:r>
              <a:rPr lang="as-IN" sz="2800" dirty="0" smtClean="0">
                <a:latin typeface="NikoshBAN" pitchFamily="2" charset="0"/>
                <a:cs typeface="NikoshBAN" pitchFamily="2" charset="0"/>
              </a:rPr>
              <a:t>হাতেখ</a:t>
            </a:r>
            <a:r>
              <a:rPr lang="en-US" sz="2800" dirty="0" err="1" smtClean="0">
                <a:latin typeface="NikoshBAN" pitchFamily="2" charset="0"/>
                <a:cs typeface="NikoshBAN" pitchFamily="2" charset="0"/>
              </a:rPr>
              <a:t>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en-US" sz="2800" dirty="0" err="1" smtClean="0">
                <a:latin typeface="NikoshBAN" pitchFamily="2" charset="0"/>
                <a:cs typeface="NikoshBAN" pitchFamily="2" charset="0"/>
              </a:rPr>
              <a:t>এখানে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ব্যাখ্যামূলক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পদ</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দেও</a:t>
            </a:r>
            <a:r>
              <a:rPr lang="en-US" sz="2800" dirty="0" err="1">
                <a:latin typeface="NikoshBAN" pitchFamily="2" charset="0"/>
                <a:cs typeface="NikoshBAN" pitchFamily="2" charset="0"/>
              </a:rPr>
              <a:t>য়া</a:t>
            </a:r>
            <a:r>
              <a:rPr lang="en-US" sz="2800" dirty="0">
                <a:latin typeface="NikoshBAN" pitchFamily="2" charset="0"/>
                <a:cs typeface="NikoshBAN" pitchFamily="2" charset="0"/>
              </a:rPr>
              <a:t> </a:t>
            </a:r>
            <a:r>
              <a:rPr lang="as-IN" sz="2800" dirty="0">
                <a:latin typeface="NikoshBAN" pitchFamily="2" charset="0"/>
                <a:cs typeface="NikoshBAN" pitchFamily="2" charset="0"/>
              </a:rPr>
              <a:t>হ</a:t>
            </a:r>
            <a:r>
              <a:rPr lang="en-US" sz="2800" dirty="0">
                <a:latin typeface="NikoshBAN" pitchFamily="2" charset="0"/>
                <a:cs typeface="NikoshBAN" pitchFamily="2" charset="0"/>
              </a:rPr>
              <a:t>য় </a:t>
            </a:r>
            <a:r>
              <a:rPr lang="as-IN" sz="2800" dirty="0">
                <a:latin typeface="NikoshBAN" pitchFamily="2" charset="0"/>
                <a:cs typeface="NikoshBAN" pitchFamily="2" charset="0"/>
              </a:rPr>
              <a:t>যে </a:t>
            </a:r>
            <a:r>
              <a:rPr lang="as-IN" sz="2800" dirty="0" smtClean="0">
                <a:latin typeface="NikoshBAN" pitchFamily="2" charset="0"/>
                <a:cs typeface="NikoshBAN" pitchFamily="2" charset="0"/>
              </a:rPr>
              <a:t>অনুষ্ঠানে</a:t>
            </a:r>
            <a:r>
              <a:rPr lang="en-US" sz="2800" dirty="0" smtClean="0">
                <a:latin typeface="NikoshBAN" pitchFamily="2" charset="0"/>
                <a:cs typeface="NikoshBAN" pitchFamily="2" charset="0"/>
              </a:rPr>
              <a:t>’</a:t>
            </a:r>
          </a:p>
          <a:p>
            <a:pPr algn="just"/>
            <a:r>
              <a:rPr lang="en-US" sz="2800" dirty="0" err="1" smtClean="0">
                <a:latin typeface="NikoshBAN" pitchFamily="2" charset="0"/>
                <a:cs typeface="NikoshBAN" pitchFamily="2" charset="0"/>
              </a:rPr>
              <a:t>লোপ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সমস্ত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হাতেখড়ি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হয়েছে</a:t>
            </a:r>
            <a:r>
              <a:rPr lang="en-US" sz="2800" dirty="0" smtClean="0">
                <a:latin typeface="NikoshBAN" pitchFamily="2" charset="0"/>
                <a:cs typeface="NikoshBAN" pitchFamily="2" charset="0"/>
              </a:rPr>
              <a:t>।</a:t>
            </a:r>
          </a:p>
          <a:p>
            <a:pPr algn="just"/>
            <a:endParaRPr lang="en-US" sz="2800" dirty="0">
              <a:solidFill>
                <a:srgbClr val="00B0F0"/>
              </a:solidFill>
              <a:latin typeface="NikoshBAN" pitchFamily="2" charset="0"/>
              <a:cs typeface="NikoshBAN" pitchFamily="2" charset="0"/>
            </a:endParaRPr>
          </a:p>
          <a:p>
            <a:pPr algn="just"/>
            <a:endParaRPr lang="en-US" sz="2800" dirty="0">
              <a:solidFill>
                <a:srgbClr val="00B0F0"/>
              </a:solidFill>
              <a:latin typeface="NikoshBAN" pitchFamily="2" charset="0"/>
              <a:cs typeface="NikoshBAN" pitchFamily="2" charset="0"/>
            </a:endParaRPr>
          </a:p>
          <a:p>
            <a:pPr algn="just"/>
            <a:r>
              <a:rPr lang="en-US" sz="2800" dirty="0" smtClean="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898541"/>
            <a:ext cx="3171684"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68037" y="990600"/>
            <a:ext cx="7931727" cy="1815882"/>
          </a:xfrm>
          <a:prstGeom prst="rect">
            <a:avLst/>
          </a:prstGeom>
          <a:noFill/>
        </p:spPr>
        <p:txBody>
          <a:bodyPr wrap="square" rtlCol="0">
            <a:spAutoFit/>
          </a:bodyPr>
          <a:lstStyle/>
          <a:p>
            <a:pPr algn="just"/>
            <a:r>
              <a:rPr lang="en-US" sz="2800" dirty="0">
                <a:latin typeface="NikoshBAN" pitchFamily="2" charset="0"/>
                <a:cs typeface="NikoshBAN" pitchFamily="2" charset="0"/>
              </a:rPr>
              <a:t>ব্যাসবাক্যের মধ্যবতী বা ব্যাখ্যামূলক মধ্যপদ লোপ পেয়ে যে বহুব্রীহি সমাস হয়</a:t>
            </a:r>
            <a:r>
              <a:rPr lang="as-IN" sz="2800" dirty="0">
                <a:latin typeface="NikoshBAN" pitchFamily="2" charset="0"/>
                <a:cs typeface="NikoshBAN" pitchFamily="2" charset="0"/>
              </a:rPr>
              <a:t> তাকে </a:t>
            </a:r>
            <a:r>
              <a:rPr lang="as-IN" sz="2800" b="1" dirty="0">
                <a:latin typeface="NikoshBAN" pitchFamily="2" charset="0"/>
                <a:cs typeface="NikoshBAN" pitchFamily="2" charset="0"/>
              </a:rPr>
              <a:t>মধ্যপদলোপী বহুব্রীহি</a:t>
            </a:r>
            <a:r>
              <a:rPr lang="as-IN" sz="2800" dirty="0">
                <a:latin typeface="NikoshBAN" pitchFamily="2" charset="0"/>
                <a:cs typeface="NikoshBAN" pitchFamily="2" charset="0"/>
              </a:rPr>
              <a:t> বলে। </a:t>
            </a:r>
            <a:endParaRPr lang="en-US" sz="2800" dirty="0">
              <a:latin typeface="NikoshBAN" pitchFamily="2" charset="0"/>
              <a:cs typeface="NikoshBAN" pitchFamily="2" charset="0"/>
            </a:endParaRPr>
          </a:p>
          <a:p>
            <a:pPr algn="just"/>
            <a:r>
              <a:rPr lang="en-US" sz="2800" dirty="0" smtClean="0"/>
              <a:t> </a:t>
            </a:r>
            <a:endParaRPr lang="en-US" sz="2800" dirty="0"/>
          </a:p>
        </p:txBody>
      </p:sp>
      <p:sp>
        <p:nvSpPr>
          <p:cNvPr id="6" name="Date Placeholder 5"/>
          <p:cNvSpPr>
            <a:spLocks noGrp="1"/>
          </p:cNvSpPr>
          <p:nvPr>
            <p:ph type="dt" sz="half" idx="10"/>
          </p:nvPr>
        </p:nvSpPr>
        <p:spPr/>
        <p:txBody>
          <a:bodyPr/>
          <a:lstStyle/>
          <a:p>
            <a:fld id="{6B9A94FC-7109-4BF8-87F0-491425DCC2EE}"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dirty="0"/>
          </a:p>
        </p:txBody>
      </p:sp>
      <p:sp>
        <p:nvSpPr>
          <p:cNvPr id="9" name="TextBox 8"/>
          <p:cNvSpPr txBox="1"/>
          <p:nvPr/>
        </p:nvSpPr>
        <p:spPr>
          <a:xfrm>
            <a:off x="457200" y="4724400"/>
            <a:ext cx="4724400" cy="954107"/>
          </a:xfrm>
          <a:prstGeom prst="rect">
            <a:avLst/>
          </a:prstGeom>
          <a:noFill/>
        </p:spPr>
        <p:txBody>
          <a:bodyPr wrap="square" rtlCol="0">
            <a:spAutoFit/>
          </a:bodyPr>
          <a:lstStyle/>
          <a:p>
            <a:r>
              <a:rPr lang="en-US" sz="2800" dirty="0">
                <a:latin typeface="NikoshBAN" pitchFamily="2" charset="0"/>
                <a:cs typeface="NikoshBAN" pitchFamily="2" charset="0"/>
              </a:rPr>
              <a:t>এ</a:t>
            </a:r>
            <a:r>
              <a:rPr lang="as-IN" sz="2800" dirty="0">
                <a:latin typeface="NikoshBAN" pitchFamily="2" charset="0"/>
                <a:cs typeface="NikoshBAN" pitchFamily="2" charset="0"/>
              </a:rPr>
              <a:t>রূপ-বি</a:t>
            </a:r>
            <a:r>
              <a:rPr lang="en-US" sz="2800" dirty="0" err="1">
                <a:latin typeface="NikoshBAN" pitchFamily="2" charset="0"/>
                <a:cs typeface="NikoshBAN" pitchFamily="2" charset="0"/>
              </a:rPr>
              <a:t>ড়াল</a:t>
            </a:r>
            <a:r>
              <a:rPr lang="en-US" sz="2800" dirty="0">
                <a:latin typeface="NikoshBAN" pitchFamily="2" charset="0"/>
                <a:cs typeface="NikoshBAN" pitchFamily="2" charset="0"/>
              </a:rPr>
              <a:t> </a:t>
            </a:r>
            <a:r>
              <a:rPr lang="as-IN" sz="2800" dirty="0">
                <a:latin typeface="NikoshBAN" pitchFamily="2" charset="0"/>
                <a:cs typeface="NikoshBAN" pitchFamily="2" charset="0"/>
              </a:rPr>
              <a:t>চোখী</a:t>
            </a:r>
            <a:r>
              <a:rPr lang="en-US" sz="2800" dirty="0">
                <a:latin typeface="NikoshBAN" pitchFamily="2" charset="0"/>
                <a:cs typeface="NikoshBAN" pitchFamily="2" charset="0"/>
              </a:rPr>
              <a:t>,</a:t>
            </a:r>
            <a:r>
              <a:rPr lang="en-US" sz="2800" dirty="0" err="1">
                <a:latin typeface="NikoshBAN" pitchFamily="2" charset="0"/>
                <a:cs typeface="NikoshBAN" pitchFamily="2" charset="0"/>
              </a:rPr>
              <a:t>সোনামুখ</a:t>
            </a:r>
            <a:r>
              <a:rPr lang="as-IN" sz="2800" dirty="0">
                <a:latin typeface="NikoshBAN" pitchFamily="2" charset="0"/>
                <a:cs typeface="NikoshBAN" pitchFamily="2" charset="0"/>
              </a:rPr>
              <a:t> ইত্যাদি।</a:t>
            </a:r>
            <a:r>
              <a:rPr lang="en-US" sz="2800" dirty="0">
                <a:latin typeface="NikoshBAN" pitchFamily="2" charset="0"/>
                <a:cs typeface="NikoshBAN" pitchFamily="2" charset="0"/>
              </a:rPr>
              <a:t> </a:t>
            </a:r>
            <a:r>
              <a:rPr lang="as-IN" sz="2800" dirty="0">
                <a:latin typeface="NikoshBAN" pitchFamily="2" charset="0"/>
                <a:cs typeface="NikoshBAN" pitchFamily="2" charset="0"/>
              </a:rPr>
              <a:t> </a:t>
            </a:r>
          </a:p>
          <a:p>
            <a:endParaRPr lang="en-US" sz="2800" dirty="0"/>
          </a:p>
        </p:txBody>
      </p:sp>
    </p:spTree>
    <p:extLst>
      <p:ext uri="{BB962C8B-B14F-4D97-AF65-F5344CB8AC3E}">
        <p14:creationId xmlns:p14="http://schemas.microsoft.com/office/powerpoint/2010/main" val="3535145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32510"/>
            <a:ext cx="6400800" cy="646331"/>
          </a:xfrm>
          <a:prstGeom prst="rect">
            <a:avLst/>
          </a:prstGeom>
          <a:solidFill>
            <a:schemeClr val="bg1">
              <a:lumMod val="95000"/>
            </a:schemeClr>
          </a:solidFill>
        </p:spPr>
        <p:txBody>
          <a:bodyPr wrap="square" rtlCol="0">
            <a:spAutoFit/>
          </a:bodyPr>
          <a:lstStyle/>
          <a:p>
            <a:r>
              <a:rPr lang="as-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৬. </a:t>
            </a:r>
            <a:r>
              <a:rPr lang="bn-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প্রত্যয়ান্ত </a:t>
            </a:r>
            <a:r>
              <a:rPr lang="as-I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বহুব্রীহি</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a:t>
            </a:r>
            <a:endParaRPr lang="as-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endParaRPr>
          </a:p>
        </p:txBody>
      </p:sp>
      <p:sp>
        <p:nvSpPr>
          <p:cNvPr id="3" name="TextBox 2"/>
          <p:cNvSpPr txBox="1"/>
          <p:nvPr/>
        </p:nvSpPr>
        <p:spPr>
          <a:xfrm>
            <a:off x="304800" y="3612932"/>
            <a:ext cx="8382000" cy="2677656"/>
          </a:xfrm>
          <a:prstGeom prst="rect">
            <a:avLst/>
          </a:prstGeom>
          <a:noFill/>
        </p:spPr>
        <p:txBody>
          <a:bodyPr wrap="square" rtlCol="0">
            <a:spAutoFit/>
          </a:bodyPr>
          <a:lstStyle/>
          <a:p>
            <a:pPr algn="just"/>
            <a:r>
              <a:rPr lang="as-IN" sz="2800" dirty="0" smtClean="0">
                <a:solidFill>
                  <a:srgbClr val="00B0F0"/>
                </a:solidFill>
                <a:latin typeface="NikoshBAN" pitchFamily="2" charset="0"/>
                <a:cs typeface="NikoshBAN" pitchFamily="2" charset="0"/>
              </a:rPr>
              <a:t>যেমন</a:t>
            </a:r>
            <a:r>
              <a:rPr lang="en-US" sz="2800" dirty="0" smtClean="0">
                <a:solidFill>
                  <a:srgbClr val="00B0F0"/>
                </a:solidFill>
                <a:latin typeface="NikoshBAN" pitchFamily="2" charset="0"/>
                <a:cs typeface="NikoshBAN" pitchFamily="2" charset="0"/>
              </a:rPr>
              <a:t>ঃ</a:t>
            </a:r>
          </a:p>
          <a:p>
            <a:pPr algn="just"/>
            <a:endParaRPr lang="en-US" sz="2800" dirty="0" smtClean="0">
              <a:solidFill>
                <a:srgbClr val="00B0F0"/>
              </a:solidFill>
              <a:latin typeface="NikoshBAN" pitchFamily="2" charset="0"/>
              <a:cs typeface="NikoshBAN" pitchFamily="2" charset="0"/>
            </a:endParaRPr>
          </a:p>
          <a:p>
            <a:pPr algn="just"/>
            <a:r>
              <a:rPr lang="as-IN" sz="2800" dirty="0" smtClean="0">
                <a:latin typeface="NikoshBAN" pitchFamily="2" charset="0"/>
                <a:cs typeface="NikoshBAN" pitchFamily="2" charset="0"/>
              </a:rPr>
              <a:t>এক </a:t>
            </a:r>
            <a:r>
              <a:rPr lang="as-IN" sz="2800" dirty="0">
                <a:latin typeface="NikoshBAN" pitchFamily="2" charset="0"/>
                <a:cs typeface="NikoshBAN" pitchFamily="2" charset="0"/>
              </a:rPr>
              <a:t>দিকে চোখ (দৃষ্টি) যার= </a:t>
            </a:r>
            <a:endParaRPr lang="en-US" sz="2800" dirty="0" smtClean="0">
              <a:latin typeface="NikoshBAN" pitchFamily="2" charset="0"/>
              <a:cs typeface="NikoshBAN" pitchFamily="2" charset="0"/>
            </a:endParaRPr>
          </a:p>
          <a:p>
            <a:pPr algn="just"/>
            <a:r>
              <a:rPr lang="as-IN" sz="2800" dirty="0" smtClean="0">
                <a:latin typeface="NikoshBAN" pitchFamily="2" charset="0"/>
                <a:cs typeface="NikoshBAN" pitchFamily="2" charset="0"/>
              </a:rPr>
              <a:t>একচোখা </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পক্ষপাতিত্ব</a:t>
            </a:r>
            <a:r>
              <a:rPr lang="en-US" sz="2800" dirty="0" smtClean="0">
                <a:latin typeface="NikoshBAN" pitchFamily="2" charset="0"/>
                <a:cs typeface="NikoshBAN" pitchFamily="2" charset="0"/>
              </a:rPr>
              <a:t>)  </a:t>
            </a:r>
          </a:p>
          <a:p>
            <a:pPr algn="just"/>
            <a:endParaRPr lang="en-US" sz="2800" dirty="0">
              <a:latin typeface="NikoshBAN" pitchFamily="2" charset="0"/>
              <a:cs typeface="NikoshBAN" pitchFamily="2" charset="0"/>
            </a:endParaRPr>
          </a:p>
          <a:p>
            <a:pPr algn="just"/>
            <a:endParaRPr lang="en-US" sz="2800" dirty="0" smtClean="0">
              <a:solidFill>
                <a:srgbClr val="00B0F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372" y="3285935"/>
            <a:ext cx="4204855" cy="2677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28600" y="1371600"/>
            <a:ext cx="8534400" cy="2677656"/>
          </a:xfrm>
          <a:prstGeom prst="rect">
            <a:avLst/>
          </a:prstGeom>
          <a:noFill/>
        </p:spPr>
        <p:txBody>
          <a:bodyPr wrap="square" rtlCol="0">
            <a:spAutoFit/>
          </a:bodyPr>
          <a:lstStyle/>
          <a:p>
            <a:pPr algn="just"/>
            <a:r>
              <a:rPr lang="as-IN" sz="2800" dirty="0">
                <a:latin typeface="NikoshBAN" pitchFamily="2" charset="0"/>
                <a:cs typeface="NikoshBAN" pitchFamily="2" charset="0"/>
              </a:rPr>
              <a:t>যে বহুব্রীহি সমাসের সমস্তপদে আ, এ, ও ইত্যাদি প্রত্য</a:t>
            </a:r>
            <a:r>
              <a:rPr lang="bn-IN" sz="2800" dirty="0">
                <a:latin typeface="NikoshBAN" pitchFamily="2" charset="0"/>
                <a:cs typeface="NikoshBAN" pitchFamily="2" charset="0"/>
              </a:rPr>
              <a:t>য়</a:t>
            </a:r>
            <a:r>
              <a:rPr lang="as-IN" sz="2800" dirty="0">
                <a:latin typeface="NikoshBAN" pitchFamily="2" charset="0"/>
                <a:cs typeface="NikoshBAN" pitchFamily="2" charset="0"/>
              </a:rPr>
              <a:t> যুক্ত </a:t>
            </a:r>
            <a:r>
              <a:rPr lang="as-IN" sz="2800" dirty="0" smtClean="0">
                <a:latin typeface="NikoshBAN" pitchFamily="2" charset="0"/>
                <a:cs typeface="NikoshBAN" pitchFamily="2" charset="0"/>
              </a:rPr>
              <a:t>হ</a:t>
            </a:r>
            <a:r>
              <a:rPr lang="en-US" sz="2800" dirty="0" smtClean="0">
                <a:latin typeface="NikoshBAN" pitchFamily="2" charset="0"/>
                <a:cs typeface="NikoshBAN" pitchFamily="2" charset="0"/>
              </a:rPr>
              <a:t>য় </a:t>
            </a:r>
            <a:r>
              <a:rPr lang="as-IN" sz="2800" dirty="0" smtClean="0">
                <a:latin typeface="NikoshBAN" pitchFamily="2" charset="0"/>
                <a:cs typeface="NikoshBAN" pitchFamily="2" charset="0"/>
              </a:rPr>
              <a:t>তাকে</a:t>
            </a:r>
            <a:r>
              <a:rPr lang="bn-IN" sz="2800" dirty="0" smtClean="0">
                <a:latin typeface="NikoshBAN" pitchFamily="2" charset="0"/>
                <a:cs typeface="NikoshBAN" pitchFamily="2" charset="0"/>
              </a:rPr>
              <a:t> </a:t>
            </a:r>
            <a:r>
              <a:rPr lang="bn-IN" sz="2800" u="sng" dirty="0">
                <a:solidFill>
                  <a:srgbClr val="00B050"/>
                </a:solidFill>
                <a:latin typeface="NikoshBAN" pitchFamily="2" charset="0"/>
                <a:cs typeface="NikoshBAN" pitchFamily="2" charset="0"/>
              </a:rPr>
              <a:t>প্রত্যয়ান্ত </a:t>
            </a:r>
            <a:r>
              <a:rPr lang="as-IN" sz="2800" b="1" dirty="0">
                <a:solidFill>
                  <a:srgbClr val="00B050"/>
                </a:solidFill>
                <a:latin typeface="NikoshBAN" pitchFamily="2" charset="0"/>
                <a:cs typeface="NikoshBAN" pitchFamily="2" charset="0"/>
              </a:rPr>
              <a:t> </a:t>
            </a:r>
            <a:r>
              <a:rPr lang="as-IN" sz="2800" b="1" dirty="0">
                <a:latin typeface="NikoshBAN" pitchFamily="2" charset="0"/>
                <a:cs typeface="NikoshBAN" pitchFamily="2" charset="0"/>
              </a:rPr>
              <a:t>বহুব্রীহি</a:t>
            </a:r>
            <a:r>
              <a:rPr lang="as-IN" sz="2800" dirty="0">
                <a:latin typeface="NikoshBAN" pitchFamily="2" charset="0"/>
                <a:cs typeface="NikoshBAN" pitchFamily="2" charset="0"/>
              </a:rPr>
              <a:t> বলা হ</a:t>
            </a:r>
            <a:r>
              <a:rPr lang="bn-IN" sz="2800" dirty="0">
                <a:latin typeface="NikoshBAN" pitchFamily="2" charset="0"/>
                <a:cs typeface="NikoshBAN" pitchFamily="2" charset="0"/>
              </a:rPr>
              <a:t>য়</a:t>
            </a:r>
            <a:r>
              <a:rPr lang="as-IN" sz="2800" dirty="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as-IN" sz="2800" dirty="0">
                <a:latin typeface="NikoshBAN" panose="02000000000000000000" pitchFamily="2" charset="0"/>
                <a:cs typeface="NikoshBAN" panose="02000000000000000000" pitchFamily="2" charset="0"/>
              </a:rPr>
              <a:t>মূল শব্দ বা মৌলিক শব্দের সঙ্গে যে শব্দাংশ যুক্ত </a:t>
            </a:r>
            <a:r>
              <a:rPr lang="as-IN" sz="2800" dirty="0" smtClean="0">
                <a:latin typeface="NikoshBAN" panose="02000000000000000000" pitchFamily="2" charset="0"/>
                <a:cs typeface="NikoshBAN" panose="02000000000000000000" pitchFamily="2" charset="0"/>
              </a:rPr>
              <a:t>হ</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নতুন নামপদ সৃষ্টি করে তাকেই </a:t>
            </a:r>
            <a:r>
              <a:rPr lang="as-IN" sz="2800" b="1" dirty="0" smtClean="0">
                <a:latin typeface="NikoshBAN" panose="02000000000000000000" pitchFamily="2" charset="0"/>
                <a:cs typeface="NikoshBAN" panose="02000000000000000000" pitchFamily="2" charset="0"/>
              </a:rPr>
              <a:t>প্রত্য</a:t>
            </a:r>
            <a:r>
              <a:rPr lang="en-US" sz="2800" b="1" dirty="0" smtClean="0">
                <a:latin typeface="NikoshBAN" panose="02000000000000000000" pitchFamily="2" charset="0"/>
                <a:cs typeface="NikoshBAN" panose="02000000000000000000" pitchFamily="2" charset="0"/>
              </a:rPr>
              <a:t>য়</a:t>
            </a:r>
            <a:r>
              <a:rPr lang="as-IN" sz="2800" b="1" dirty="0" smtClean="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বলে</a:t>
            </a:r>
            <a:r>
              <a:rPr lang="as-IN" sz="2800" dirty="0" smtClean="0">
                <a:latin typeface="NikoshBAN" panose="02000000000000000000" pitchFamily="2" charset="0"/>
                <a:cs typeface="NikoshBAN" panose="02000000000000000000" pitchFamily="2" charset="0"/>
              </a:rPr>
              <a:t>। প্রত্য</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as-IN" sz="2800" dirty="0" smtClean="0">
                <a:latin typeface="NikoshBAN" panose="02000000000000000000" pitchFamily="2" charset="0"/>
                <a:cs typeface="NikoshBAN" panose="02000000000000000000" pitchFamily="2" charset="0"/>
              </a:rPr>
              <a:t>গে </a:t>
            </a:r>
            <a:r>
              <a:rPr lang="as-IN" sz="2800" dirty="0">
                <a:latin typeface="NikoshBAN" panose="02000000000000000000" pitchFamily="2" charset="0"/>
                <a:cs typeface="NikoshBAN" panose="02000000000000000000" pitchFamily="2" charset="0"/>
              </a:rPr>
              <a:t>গঠিত বহুব্রীহি </a:t>
            </a:r>
            <a:r>
              <a:rPr lang="as-IN" sz="2800" dirty="0" smtClean="0">
                <a:latin typeface="NikoshBAN" pitchFamily="2" charset="0"/>
                <a:cs typeface="NikoshBAN" pitchFamily="2" charset="0"/>
              </a:rPr>
              <a:t>সমাস</a:t>
            </a:r>
            <a:r>
              <a:rPr lang="en-US" sz="2800" dirty="0" err="1" smtClean="0">
                <a:latin typeface="NikoshBAN" pitchFamily="2" charset="0"/>
                <a:cs typeface="NikoshBAN" pitchFamily="2" charset="0"/>
              </a:rPr>
              <a:t>কে</a:t>
            </a:r>
            <a:r>
              <a:rPr lang="as-IN" sz="2800" dirty="0" smtClean="0">
                <a:latin typeface="NikoshBAN" panose="02000000000000000000" pitchFamily="2" charset="0"/>
                <a:cs typeface="NikoshBAN" panose="02000000000000000000" pitchFamily="2" charset="0"/>
              </a:rPr>
              <a:t> </a:t>
            </a:r>
            <a:r>
              <a:rPr lang="bn-IN" sz="2800" u="sng" dirty="0">
                <a:solidFill>
                  <a:srgbClr val="00B050"/>
                </a:solidFill>
                <a:latin typeface="NikoshBAN" pitchFamily="2" charset="0"/>
                <a:cs typeface="NikoshBAN" pitchFamily="2" charset="0"/>
              </a:rPr>
              <a:t>প্রত্যয়ান্ত </a:t>
            </a:r>
            <a:r>
              <a:rPr lang="as-IN" sz="2800" b="1" dirty="0">
                <a:latin typeface="NikoshBAN" pitchFamily="2" charset="0"/>
                <a:cs typeface="NikoshBAN" pitchFamily="2" charset="0"/>
              </a:rPr>
              <a:t> বহুব্রীহি</a:t>
            </a:r>
            <a:r>
              <a:rPr lang="as-IN" sz="2800" dirty="0">
                <a:latin typeface="NikoshBAN" pitchFamily="2" charset="0"/>
                <a:cs typeface="NikoshBAN" pitchFamily="2" charset="0"/>
              </a:rPr>
              <a:t> বলা হ</a:t>
            </a:r>
            <a:r>
              <a:rPr lang="bn-IN" sz="2800" dirty="0">
                <a:latin typeface="NikoshBAN" pitchFamily="2" charset="0"/>
                <a:cs typeface="NikoshBAN" pitchFamily="2" charset="0"/>
              </a:rPr>
              <a:t>য়</a:t>
            </a:r>
            <a:r>
              <a:rPr lang="as-IN" sz="2800" dirty="0">
                <a:latin typeface="NikoshBAN" pitchFamily="2" charset="0"/>
                <a:cs typeface="NikoshBAN" pitchFamily="2" charset="0"/>
              </a:rPr>
              <a:t>। </a:t>
            </a:r>
            <a:r>
              <a:rPr lang="as-IN" sz="2800" dirty="0" smtClean="0">
                <a:latin typeface="NikoshBAN" panose="02000000000000000000" pitchFamily="2" charset="0"/>
                <a:cs typeface="NikoshBAN" panose="02000000000000000000" pitchFamily="2" charset="0"/>
              </a:rPr>
              <a:t>। </a:t>
            </a:r>
            <a:endParaRPr lang="en-US" sz="2800" dirty="0">
              <a:latin typeface="NikoshBAN" pitchFamily="2" charset="0"/>
              <a:cs typeface="NikoshBAN" pitchFamily="2" charset="0"/>
            </a:endParaRPr>
          </a:p>
          <a:p>
            <a:pPr algn="just"/>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p:txBody>
          <a:bodyPr/>
          <a:lstStyle/>
          <a:p>
            <a:fld id="{EFA09EF5-AA20-4854-8348-0070F4BF1450}"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dirty="0"/>
          </a:p>
        </p:txBody>
      </p:sp>
      <p:sp>
        <p:nvSpPr>
          <p:cNvPr id="9" name="TextBox 8"/>
          <p:cNvSpPr txBox="1"/>
          <p:nvPr/>
        </p:nvSpPr>
        <p:spPr>
          <a:xfrm>
            <a:off x="457200" y="5879782"/>
            <a:ext cx="4648200" cy="523220"/>
          </a:xfrm>
          <a:prstGeom prst="rect">
            <a:avLst/>
          </a:prstGeom>
          <a:noFill/>
        </p:spPr>
        <p:txBody>
          <a:bodyPr wrap="square" rtlCol="0">
            <a:spAutoFit/>
          </a:bodyPr>
          <a:lstStyle/>
          <a:p>
            <a:pPr algn="just"/>
            <a:r>
              <a:rPr lang="as-IN" sz="2800" dirty="0">
                <a:latin typeface="NikoshBAN" pitchFamily="2" charset="0"/>
                <a:cs typeface="NikoshBAN" pitchFamily="2" charset="0"/>
              </a:rPr>
              <a:t>এরূপ-ঘরমুখো</a:t>
            </a:r>
            <a:r>
              <a:rPr lang="en-US" sz="2800" dirty="0">
                <a:latin typeface="NikoshBAN" pitchFamily="2" charset="0"/>
                <a:cs typeface="NikoshBAN" pitchFamily="2" charset="0"/>
              </a:rPr>
              <a:t>,</a:t>
            </a:r>
            <a:r>
              <a:rPr lang="as-IN" sz="2800" dirty="0">
                <a:latin typeface="NikoshBAN" pitchFamily="2" charset="0"/>
                <a:cs typeface="NikoshBAN" pitchFamily="2" charset="0"/>
              </a:rPr>
              <a:t> দোটানা, </a:t>
            </a:r>
            <a:r>
              <a:rPr lang="as-IN" sz="2800" dirty="0" smtClean="0">
                <a:latin typeface="NikoshBAN" pitchFamily="2" charset="0"/>
                <a:cs typeface="NikoshBAN" pitchFamily="2" charset="0"/>
              </a:rPr>
              <a:t>দোমনা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ইত্যাদি</a:t>
            </a:r>
            <a:r>
              <a:rPr lang="en-US" sz="2800" dirty="0" smtClean="0">
                <a:latin typeface="NikoshBAN" pitchFamily="2" charset="0"/>
                <a:cs typeface="NikoshBAN" pitchFamily="2" charset="0"/>
              </a:rPr>
              <a:t>।</a:t>
            </a:r>
            <a:endParaRPr lang="as-IN" sz="2800" dirty="0">
              <a:latin typeface="NikoshBAN" pitchFamily="2" charset="0"/>
              <a:cs typeface="NikoshBAN" pitchFamily="2" charset="0"/>
            </a:endParaRPr>
          </a:p>
        </p:txBody>
      </p:sp>
    </p:spTree>
    <p:extLst>
      <p:ext uri="{BB962C8B-B14F-4D97-AF65-F5344CB8AC3E}">
        <p14:creationId xmlns:p14="http://schemas.microsoft.com/office/powerpoint/2010/main" val="4145334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191" y="152400"/>
            <a:ext cx="5715000" cy="646331"/>
          </a:xfrm>
          <a:prstGeom prst="rect">
            <a:avLst/>
          </a:prstGeom>
          <a:solidFill>
            <a:schemeClr val="bg1">
              <a:lumMod val="95000"/>
            </a:schemeClr>
          </a:solidFill>
        </p:spPr>
        <p:txBody>
          <a:bodyPr wrap="square" rtlCol="0">
            <a:spAutoFit/>
          </a:bodyPr>
          <a:lstStyle/>
          <a:p>
            <a:r>
              <a:rPr lang="as-IN" sz="3600" b="1" dirty="0">
                <a:latin typeface="NikoshBAN" pitchFamily="2" charset="0"/>
                <a:cs typeface="NikoshBAN" pitchFamily="2" charset="0"/>
              </a:rPr>
              <a:t>৭</a:t>
            </a:r>
            <a:r>
              <a:rPr lang="as-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অলুক </a:t>
            </a:r>
            <a:r>
              <a:rPr lang="as-I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বহুব্রীহি</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 </a:t>
            </a:r>
            <a:endParaRPr lang="as-IN" sz="3600" b="1" dirty="0">
              <a:latin typeface="NikoshBAN" pitchFamily="2" charset="0"/>
              <a:cs typeface="NikoshBAN" pitchFamily="2" charset="0"/>
            </a:endParaRPr>
          </a:p>
        </p:txBody>
      </p:sp>
      <p:sp>
        <p:nvSpPr>
          <p:cNvPr id="3" name="TextBox 2"/>
          <p:cNvSpPr txBox="1"/>
          <p:nvPr/>
        </p:nvSpPr>
        <p:spPr>
          <a:xfrm>
            <a:off x="422564" y="2590800"/>
            <a:ext cx="8382000" cy="3539430"/>
          </a:xfrm>
          <a:prstGeom prst="rect">
            <a:avLst/>
          </a:prstGeom>
          <a:noFill/>
        </p:spPr>
        <p:txBody>
          <a:bodyPr wrap="square" rtlCol="0">
            <a:spAutoFit/>
          </a:bodyPr>
          <a:lstStyle/>
          <a:p>
            <a:pPr algn="just"/>
            <a:r>
              <a:rPr lang="as-IN" sz="2800" dirty="0" smtClean="0">
                <a:solidFill>
                  <a:srgbClr val="00B0F0"/>
                </a:solidFill>
                <a:latin typeface="NikoshBAN" pitchFamily="2" charset="0"/>
                <a:cs typeface="NikoshBAN" pitchFamily="2" charset="0"/>
              </a:rPr>
              <a:t>যেমন</a:t>
            </a:r>
            <a:r>
              <a:rPr lang="en-US" sz="2800" dirty="0" smtClean="0">
                <a:solidFill>
                  <a:srgbClr val="00B0F0"/>
                </a:solidFill>
                <a:latin typeface="NikoshBAN" pitchFamily="2" charset="0"/>
                <a:cs typeface="NikoshBAN" pitchFamily="2" charset="0"/>
              </a:rPr>
              <a:t>ঃ</a:t>
            </a:r>
          </a:p>
          <a:p>
            <a:pPr algn="just"/>
            <a:endParaRPr lang="en-US" sz="2800" dirty="0" smtClean="0">
              <a:solidFill>
                <a:srgbClr val="00B0F0"/>
              </a:solidFill>
              <a:latin typeface="NikoshBAN" pitchFamily="2" charset="0"/>
              <a:cs typeface="NikoshBAN" pitchFamily="2" charset="0"/>
            </a:endParaRPr>
          </a:p>
          <a:p>
            <a:pPr algn="just"/>
            <a:r>
              <a:rPr lang="en-US" sz="2800" dirty="0" smtClean="0">
                <a:latin typeface="NikoshBAN" pitchFamily="2" charset="0"/>
                <a:cs typeface="NikoshBAN" pitchFamily="2" charset="0"/>
              </a:rPr>
              <a:t>গায়ে হলুদ দেওয়া হয় যে অনুষ্ঠানে = </a:t>
            </a:r>
          </a:p>
          <a:p>
            <a:pPr algn="just"/>
            <a:r>
              <a:rPr lang="en-US" sz="2800" dirty="0" err="1" smtClean="0">
                <a:latin typeface="NikoshBAN" pitchFamily="2" charset="0"/>
                <a:cs typeface="NikoshBAN" pitchFamily="2" charset="0"/>
              </a:rPr>
              <a:t>গায়ে-হলুদ</a:t>
            </a:r>
            <a:r>
              <a:rPr lang="en-US" sz="2800" dirty="0" smtClean="0">
                <a:latin typeface="NikoshBAN" pitchFamily="2" charset="0"/>
                <a:cs typeface="NikoshBAN" pitchFamily="2" charset="0"/>
              </a:rPr>
              <a:t> (</a:t>
            </a:r>
            <a:r>
              <a:rPr lang="as-IN" dirty="0"/>
              <a:t>বিবাহকালীন </a:t>
            </a:r>
            <a:r>
              <a:rPr lang="as-IN" dirty="0" smtClean="0"/>
              <a:t>অনুষ্ঠান</a:t>
            </a:r>
            <a:r>
              <a:rPr lang="en-US" dirty="0" smtClean="0"/>
              <a:t>)</a:t>
            </a:r>
            <a:r>
              <a:rPr lang="en-US" sz="2800" dirty="0" smtClean="0">
                <a:latin typeface="NikoshBAN" pitchFamily="2" charset="0"/>
                <a:cs typeface="NikoshBAN" pitchFamily="2" charset="0"/>
              </a:rPr>
              <a:t>। </a:t>
            </a:r>
          </a:p>
          <a:p>
            <a:pPr algn="just"/>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পূর্বপদ‘গায়ে-হলুদ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পরপদ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গায়ে-হলুদ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পূর্বপদ</a:t>
            </a:r>
            <a:r>
              <a:rPr lang="en-US" sz="2800" dirty="0" smtClean="0">
                <a:latin typeface="NikoshBAN" pitchFamily="2" charset="0"/>
                <a:cs typeface="NikoshBAN" pitchFamily="2" charset="0"/>
              </a:rPr>
              <a:t> অ </a:t>
            </a:r>
            <a:r>
              <a:rPr lang="en-US" sz="2800" dirty="0" err="1" smtClean="0">
                <a:latin typeface="NikoshBAN" pitchFamily="2" charset="0"/>
                <a:cs typeface="NikoshBAN" pitchFamily="2" charset="0"/>
              </a:rPr>
              <a:t>পরপদে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পাইনি</a:t>
            </a:r>
            <a:r>
              <a:rPr lang="en-US" sz="2800" dirty="0" smtClean="0">
                <a:latin typeface="NikoshBAN" pitchFamily="2" charset="0"/>
                <a:cs typeface="NikoshBAN" pitchFamily="2" charset="0"/>
              </a:rPr>
              <a:t>।</a:t>
            </a:r>
          </a:p>
          <a:p>
            <a:pPr algn="just"/>
            <a:endParaRPr lang="en-US" sz="2800" dirty="0">
              <a:solidFill>
                <a:srgbClr val="00B0F0"/>
              </a:solidFill>
              <a:latin typeface="NikoshBAN" pitchFamily="2" charset="0"/>
              <a:cs typeface="NikoshBAN" pitchFamily="2" charset="0"/>
            </a:endParaRPr>
          </a:p>
          <a:p>
            <a:pPr algn="just"/>
            <a:endParaRPr lang="en-US" sz="2800" dirty="0" smtClean="0">
              <a:solidFill>
                <a:srgbClr val="00B0F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091" y="2561963"/>
            <a:ext cx="2362200" cy="1786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09600" y="1027331"/>
            <a:ext cx="8001000" cy="2677656"/>
          </a:xfrm>
          <a:prstGeom prst="rect">
            <a:avLst/>
          </a:prstGeom>
          <a:noFill/>
        </p:spPr>
        <p:txBody>
          <a:bodyPr wrap="square" rtlCol="0">
            <a:spAutoFit/>
          </a:bodyPr>
          <a:lstStyle/>
          <a:p>
            <a:pPr algn="just"/>
            <a:r>
              <a:rPr lang="en-US" sz="2800" dirty="0" err="1">
                <a:latin typeface="NikoshBAN" pitchFamily="2" charset="0"/>
                <a:cs typeface="NikoshBAN" pitchFamily="2" charset="0"/>
              </a:rPr>
              <a:t>পূর্ব</a:t>
            </a:r>
            <a:r>
              <a:rPr lang="as-IN" sz="2800" dirty="0">
                <a:latin typeface="NikoshBAN" pitchFamily="2" charset="0"/>
                <a:cs typeface="NikoshBAN" pitchFamily="2" charset="0"/>
              </a:rPr>
              <a:t>পদের </a:t>
            </a:r>
            <a:r>
              <a:rPr lang="en-US" sz="2800" dirty="0">
                <a:latin typeface="NikoshBAN" pitchFamily="2" charset="0"/>
                <a:cs typeface="NikoshBAN" pitchFamily="2" charset="0"/>
              </a:rPr>
              <a:t>বিভক্তি লোপ না পেয়ে </a:t>
            </a:r>
            <a:r>
              <a:rPr lang="as-IN" sz="2800" dirty="0">
                <a:latin typeface="NikoshBAN" pitchFamily="2" charset="0"/>
                <a:cs typeface="NikoshBAN" pitchFamily="2" charset="0"/>
              </a:rPr>
              <a:t>যে বহুব্রীহি সমাস</a:t>
            </a:r>
            <a:r>
              <a:rPr lang="en-US" sz="2800" dirty="0">
                <a:latin typeface="NikoshBAN" pitchFamily="2" charset="0"/>
                <a:cs typeface="NikoshBAN" pitchFamily="2" charset="0"/>
              </a:rPr>
              <a:t> হয় </a:t>
            </a:r>
            <a:r>
              <a:rPr lang="as-IN" sz="2800" dirty="0">
                <a:latin typeface="NikoshBAN" pitchFamily="2" charset="0"/>
                <a:cs typeface="NikoshBAN" pitchFamily="2" charset="0"/>
              </a:rPr>
              <a:t>তাকে </a:t>
            </a:r>
            <a:r>
              <a:rPr lang="as-IN" sz="2800" b="1" dirty="0">
                <a:latin typeface="NikoshBAN" pitchFamily="2" charset="0"/>
                <a:cs typeface="NikoshBAN" pitchFamily="2" charset="0"/>
              </a:rPr>
              <a:t>অলুক বহুব্রীহি</a:t>
            </a:r>
            <a:r>
              <a:rPr lang="en-US" sz="2800" b="1" dirty="0">
                <a:latin typeface="NikoshBAN" pitchFamily="2" charset="0"/>
                <a:cs typeface="NikoshBAN" pitchFamily="2" charset="0"/>
              </a:rPr>
              <a:t> সমাস</a:t>
            </a:r>
            <a:r>
              <a:rPr lang="as-IN" sz="2800" dirty="0">
                <a:latin typeface="NikoshBAN" pitchFamily="2" charset="0"/>
                <a:cs typeface="NikoshBAN" pitchFamily="2" charset="0"/>
              </a:rPr>
              <a:t> বলে। অলুক বহুব্রীহি সমাসে সমস্ত পদটি বিশেষণ হ</a:t>
            </a:r>
            <a:r>
              <a:rPr lang="bn-IN" sz="2800" dirty="0">
                <a:latin typeface="NikoshBAN" pitchFamily="2" charset="0"/>
                <a:cs typeface="NikoshBAN" pitchFamily="2" charset="0"/>
              </a:rPr>
              <a:t>য়</a:t>
            </a:r>
            <a:r>
              <a:rPr lang="as-IN" sz="2800" dirty="0" smtClean="0">
                <a:latin typeface="NikoshBAN" pitchFamily="2" charset="0"/>
                <a:cs typeface="NikoshBAN" pitchFamily="2" charset="0"/>
              </a:rPr>
              <a:t>।</a:t>
            </a:r>
            <a:endParaRPr lang="en-US" sz="2800" dirty="0" smtClean="0">
              <a:latin typeface="NikoshBAN" pitchFamily="2" charset="0"/>
              <a:cs typeface="NikoshBAN" pitchFamily="2" charset="0"/>
            </a:endParaRPr>
          </a:p>
          <a:p>
            <a:r>
              <a:rPr lang="en-US" sz="2800" dirty="0" err="1" smtClean="0">
                <a:latin typeface="NikoshBAN" panose="02000000000000000000" pitchFamily="2" charset="0"/>
                <a:cs typeface="NikoshBAN" panose="02000000000000000000" pitchFamily="2" charset="0"/>
              </a:rPr>
              <a:t>অলুক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লোপহীন</a:t>
            </a:r>
            <a:r>
              <a:rPr lang="as-IN" sz="2800" dirty="0">
                <a:latin typeface="NikoshBAN" panose="02000000000000000000" pitchFamily="2" charset="0"/>
                <a:cs typeface="NikoshBAN" panose="02000000000000000000" pitchFamily="2" charset="0"/>
              </a:rPr>
              <a:t>, লোপ </a:t>
            </a:r>
            <a:r>
              <a:rPr lang="as-IN" sz="2800" dirty="0" smtClean="0">
                <a:latin typeface="NikoshBAN" panose="02000000000000000000" pitchFamily="2" charset="0"/>
                <a:cs typeface="NikoshBAN" panose="02000000000000000000" pitchFamily="2" charset="0"/>
              </a:rPr>
              <a:t>পা</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 এমন।</a:t>
            </a:r>
          </a:p>
          <a:p>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smtClean="0">
                <a:latin typeface="NikoshBAN" pitchFamily="2" charset="0"/>
                <a:cs typeface="NikoshBAN" pitchFamily="2" charset="0"/>
              </a:rPr>
              <a:t> </a:t>
            </a:r>
            <a:endParaRPr lang="en-US" sz="2800" dirty="0">
              <a:latin typeface="NikoshBAN" pitchFamily="2" charset="0"/>
              <a:cs typeface="NikoshBAN" pitchFamily="2" charset="0"/>
            </a:endParaRPr>
          </a:p>
          <a:p>
            <a:pPr algn="just"/>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p:txBody>
          <a:bodyPr/>
          <a:lstStyle/>
          <a:p>
            <a:fld id="{91058D09-10F5-444D-A3D7-99D53CBB467A}"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dirty="0"/>
          </a:p>
        </p:txBody>
      </p:sp>
      <p:sp>
        <p:nvSpPr>
          <p:cNvPr id="9" name="TextBox 8"/>
          <p:cNvSpPr txBox="1"/>
          <p:nvPr/>
        </p:nvSpPr>
        <p:spPr>
          <a:xfrm>
            <a:off x="422564" y="5452223"/>
            <a:ext cx="8458200" cy="1384995"/>
          </a:xfrm>
          <a:prstGeom prst="rect">
            <a:avLst/>
          </a:prstGeom>
          <a:noFill/>
        </p:spPr>
        <p:txBody>
          <a:bodyPr wrap="square" rtlCol="0">
            <a:spAutoFit/>
          </a:bodyPr>
          <a:lstStyle/>
          <a:p>
            <a:r>
              <a:rPr lang="as-IN" sz="2800" dirty="0">
                <a:latin typeface="NikoshBAN" pitchFamily="2" charset="0"/>
                <a:cs typeface="NikoshBAN" pitchFamily="2" charset="0"/>
              </a:rPr>
              <a:t>এরূপ- মাথা</a:t>
            </a:r>
            <a:r>
              <a:rPr lang="bn-IN" sz="2800" dirty="0">
                <a:latin typeface="NikoshBAN" pitchFamily="2" charset="0"/>
                <a:cs typeface="NikoshBAN" pitchFamily="2" charset="0"/>
              </a:rPr>
              <a:t>য়</a:t>
            </a:r>
            <a:r>
              <a:rPr lang="as-IN" sz="2800" dirty="0">
                <a:latin typeface="NikoshBAN" pitchFamily="2" charset="0"/>
                <a:cs typeface="NikoshBAN" pitchFamily="2" charset="0"/>
              </a:rPr>
              <a:t>পাগড়ি,গলা</a:t>
            </a:r>
            <a:r>
              <a:rPr lang="bn-IN" sz="2800" dirty="0">
                <a:latin typeface="NikoshBAN" pitchFamily="2" charset="0"/>
                <a:cs typeface="NikoshBAN" pitchFamily="2" charset="0"/>
              </a:rPr>
              <a:t>য়</a:t>
            </a:r>
            <a:r>
              <a:rPr lang="as-IN" sz="2800" dirty="0">
                <a:latin typeface="NikoshBAN" pitchFamily="2" charset="0"/>
                <a:cs typeface="NikoshBAN" pitchFamily="2" charset="0"/>
              </a:rPr>
              <a:t>গাম</a:t>
            </a:r>
            <a:r>
              <a:rPr lang="en-US" sz="2800" dirty="0" err="1">
                <a:latin typeface="NikoshBAN" pitchFamily="2" charset="0"/>
                <a:cs typeface="NikoshBAN" pitchFamily="2" charset="0"/>
              </a:rPr>
              <a:t>ছা</a:t>
            </a:r>
            <a:r>
              <a:rPr lang="en-US" sz="2800" dirty="0">
                <a:latin typeface="NikoshBAN" pitchFamily="2" charset="0"/>
                <a:cs typeface="NikoshBAN" pitchFamily="2" charset="0"/>
              </a:rPr>
              <a:t>,</a:t>
            </a:r>
            <a:r>
              <a:rPr lang="as-IN" sz="2800" dirty="0">
                <a:latin typeface="NikoshBAN" pitchFamily="2" charset="0"/>
                <a:cs typeface="NikoshBAN" pitchFamily="2" charset="0"/>
              </a:rPr>
              <a:t>হাতে-ছ</a:t>
            </a:r>
            <a:r>
              <a:rPr lang="bn-IN" sz="2800" dirty="0">
                <a:latin typeface="NikoshBAN" pitchFamily="2" charset="0"/>
                <a:cs typeface="NikoshBAN" pitchFamily="2" charset="0"/>
              </a:rPr>
              <a:t>ড়ি</a:t>
            </a:r>
            <a:r>
              <a:rPr lang="en-US" sz="2800" dirty="0">
                <a:latin typeface="NikoshBAN" pitchFamily="2" charset="0"/>
                <a:cs typeface="NikoshBAN" pitchFamily="2" charset="0"/>
              </a:rPr>
              <a:t>,</a:t>
            </a:r>
            <a:r>
              <a:rPr lang="as-IN" sz="2800" dirty="0">
                <a:latin typeface="NikoshBAN" pitchFamily="2" charset="0"/>
                <a:cs typeface="NikoshBAN" pitchFamily="2" charset="0"/>
              </a:rPr>
              <a:t>গা</a:t>
            </a:r>
            <a:r>
              <a:rPr lang="bn-IN" sz="2800" dirty="0">
                <a:latin typeface="NikoshBAN" pitchFamily="2" charset="0"/>
                <a:cs typeface="NikoshBAN" pitchFamily="2" charset="0"/>
              </a:rPr>
              <a:t>য়ে</a:t>
            </a:r>
            <a:r>
              <a:rPr lang="as-IN" sz="2800" dirty="0">
                <a:latin typeface="NikoshBAN" pitchFamily="2" charset="0"/>
                <a:cs typeface="NikoshBAN" pitchFamily="2" charset="0"/>
              </a:rPr>
              <a:t>-পড়া, হাতে-বে</a:t>
            </a:r>
            <a:r>
              <a:rPr lang="bn-IN" sz="2800" dirty="0">
                <a:latin typeface="NikoshBAN" pitchFamily="2" charset="0"/>
                <a:cs typeface="NikoshBAN" pitchFamily="2" charset="0"/>
              </a:rPr>
              <a:t>ড়ি</a:t>
            </a:r>
            <a:r>
              <a:rPr lang="as-IN" sz="2800" dirty="0">
                <a:latin typeface="NikoshBAN" pitchFamily="2" charset="0"/>
                <a:cs typeface="NikoshBAN" pitchFamily="2" charset="0"/>
              </a:rPr>
              <a:t>, মাথা</a:t>
            </a:r>
            <a:r>
              <a:rPr lang="bn-IN" sz="2800" dirty="0">
                <a:latin typeface="NikoshBAN" pitchFamily="2" charset="0"/>
                <a:cs typeface="NikoshBAN" pitchFamily="2" charset="0"/>
              </a:rPr>
              <a:t>য়</a:t>
            </a:r>
            <a:r>
              <a:rPr lang="as-IN" sz="2800" dirty="0">
                <a:latin typeface="NikoshBAN" pitchFamily="2" charset="0"/>
                <a:cs typeface="NikoshBAN" pitchFamily="2" charset="0"/>
              </a:rPr>
              <a:t>-ছাতা, মুখে-ভাত, কানে-খাটো ইত্যাদি।</a:t>
            </a:r>
            <a:r>
              <a:rPr lang="en-US" sz="2800" dirty="0">
                <a:latin typeface="NikoshBAN" pitchFamily="2" charset="0"/>
                <a:cs typeface="NikoshBAN" pitchFamily="2" charset="0"/>
              </a:rPr>
              <a:t> </a:t>
            </a:r>
            <a:endParaRPr lang="as-IN" sz="2800" dirty="0">
              <a:latin typeface="NikoshBAN" pitchFamily="2" charset="0"/>
              <a:cs typeface="NikoshBAN" pitchFamily="2" charset="0"/>
            </a:endParaRPr>
          </a:p>
          <a:p>
            <a:endParaRPr lang="en-US" sz="2800" dirty="0"/>
          </a:p>
        </p:txBody>
      </p:sp>
    </p:spTree>
    <p:extLst>
      <p:ext uri="{BB962C8B-B14F-4D97-AF65-F5344CB8AC3E}">
        <p14:creationId xmlns:p14="http://schemas.microsoft.com/office/powerpoint/2010/main" val="2584124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6705600" cy="646331"/>
          </a:xfrm>
          <a:prstGeom prst="rect">
            <a:avLst/>
          </a:prstGeom>
          <a:solidFill>
            <a:schemeClr val="bg1">
              <a:lumMod val="95000"/>
            </a:schemeClr>
          </a:solidFill>
        </p:spPr>
        <p:txBody>
          <a:bodyPr wrap="square" rtlCol="0">
            <a:spAutoFit/>
          </a:bodyPr>
          <a:lstStyle/>
          <a:p>
            <a:r>
              <a:rPr lang="as-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৮. সংখ্যাবাচক </a:t>
            </a:r>
            <a:r>
              <a:rPr lang="as-I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বহুব্রীহি</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সমাস</a:t>
            </a:r>
            <a:endParaRPr lang="as-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endParaRPr>
          </a:p>
        </p:txBody>
      </p:sp>
      <p:sp>
        <p:nvSpPr>
          <p:cNvPr id="3" name="TextBox 2"/>
          <p:cNvSpPr txBox="1"/>
          <p:nvPr/>
        </p:nvSpPr>
        <p:spPr>
          <a:xfrm>
            <a:off x="602673" y="1935272"/>
            <a:ext cx="8084127" cy="3539430"/>
          </a:xfrm>
          <a:prstGeom prst="rect">
            <a:avLst/>
          </a:prstGeom>
          <a:noFill/>
        </p:spPr>
        <p:txBody>
          <a:bodyPr wrap="square" rtlCol="0">
            <a:spAutoFit/>
          </a:bodyPr>
          <a:lstStyle/>
          <a:p>
            <a:pPr algn="just"/>
            <a:r>
              <a:rPr lang="en-US" sz="2800" dirty="0" smtClean="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a:p>
            <a:pPr algn="just"/>
            <a:r>
              <a:rPr lang="as-IN" sz="2800" dirty="0" smtClean="0">
                <a:solidFill>
                  <a:srgbClr val="00B0F0"/>
                </a:solidFill>
                <a:latin typeface="NikoshBAN" pitchFamily="2" charset="0"/>
                <a:cs typeface="NikoshBAN" pitchFamily="2" charset="0"/>
              </a:rPr>
              <a:t>যেমন</a:t>
            </a:r>
            <a:r>
              <a:rPr lang="en-US" sz="2800" dirty="0">
                <a:solidFill>
                  <a:srgbClr val="00B0F0"/>
                </a:solidFill>
                <a:latin typeface="NikoshBAN" pitchFamily="2" charset="0"/>
                <a:cs typeface="NikoshBAN" pitchFamily="2" charset="0"/>
              </a:rPr>
              <a:t>ঃ</a:t>
            </a:r>
            <a:endParaRPr lang="en-US" sz="2800" dirty="0" smtClean="0">
              <a:solidFill>
                <a:srgbClr val="00B0F0"/>
              </a:solidFill>
              <a:latin typeface="NikoshBAN" pitchFamily="2" charset="0"/>
              <a:cs typeface="NikoshBAN" pitchFamily="2" charset="0"/>
            </a:endParaRPr>
          </a:p>
          <a:p>
            <a:pPr algn="just"/>
            <a:r>
              <a:rPr lang="as-IN" sz="2800" dirty="0" smtClean="0">
                <a:latin typeface="NikoshBAN" pitchFamily="2" charset="0"/>
                <a:cs typeface="NikoshBAN" pitchFamily="2" charset="0"/>
              </a:rPr>
              <a:t>চৌ </a:t>
            </a:r>
            <a:r>
              <a:rPr lang="as-IN" sz="2800" dirty="0">
                <a:latin typeface="NikoshBAN" pitchFamily="2" charset="0"/>
                <a:cs typeface="NikoshBAN" pitchFamily="2" charset="0"/>
              </a:rPr>
              <a:t>(চার) চাল যে ঘরের</a:t>
            </a:r>
            <a:r>
              <a:rPr lang="as-IN" sz="2800" dirty="0" smtClean="0">
                <a:latin typeface="NikoshBAN" pitchFamily="2" charset="0"/>
                <a:cs typeface="NikoshBAN" pitchFamily="2" charset="0"/>
              </a:rPr>
              <a:t>=</a:t>
            </a:r>
            <a:endParaRPr lang="en-US" sz="2800" dirty="0" smtClean="0">
              <a:latin typeface="NikoshBAN" pitchFamily="2" charset="0"/>
              <a:cs typeface="NikoshBAN" pitchFamily="2" charset="0"/>
            </a:endParaRPr>
          </a:p>
          <a:p>
            <a:pPr algn="just"/>
            <a:r>
              <a:rPr lang="as-IN" sz="2800" dirty="0" smtClean="0">
                <a:latin typeface="NikoshBAN" pitchFamily="2" charset="0"/>
                <a:cs typeface="NikoshBAN" pitchFamily="2" charset="0"/>
              </a:rPr>
              <a:t> চৌচালা</a:t>
            </a:r>
            <a:r>
              <a:rPr lang="en-US" sz="2800" dirty="0" smtClean="0">
                <a:latin typeface="NikoshBAN" pitchFamily="2" charset="0"/>
                <a:cs typeface="NikoshBAN" pitchFamily="2" charset="0"/>
              </a:rPr>
              <a:t> (</a:t>
            </a:r>
            <a:r>
              <a:rPr lang="as-IN" sz="2800" dirty="0" smtClean="0">
                <a:latin typeface="NikoshBAN" panose="02000000000000000000" pitchFamily="2" charset="0"/>
                <a:cs typeface="NikoshBAN" panose="02000000000000000000" pitchFamily="2" charset="0"/>
              </a:rPr>
              <a:t>চারচালা</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বিশিষ্ট ঘর</a:t>
            </a:r>
            <a:r>
              <a:rPr lang="en-US" sz="2800" dirty="0">
                <a:latin typeface="NikoshBAN" panose="02000000000000000000" pitchFamily="2" charset="0"/>
                <a:cs typeface="NikoshBAN" panose="02000000000000000000" pitchFamily="2" charset="0"/>
              </a:rPr>
              <a:t>)</a:t>
            </a:r>
            <a:r>
              <a:rPr lang="as-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endParaRPr lang="en-US" sz="2800" dirty="0" smtClean="0">
              <a:solidFill>
                <a:srgbClr val="00B0F0"/>
              </a:solidFill>
              <a:latin typeface="NikoshBAN" pitchFamily="2" charset="0"/>
              <a:cs typeface="NikoshBAN" pitchFamily="2" charset="0"/>
            </a:endParaRPr>
          </a:p>
          <a:p>
            <a:pPr algn="just"/>
            <a:r>
              <a:rPr lang="en-US" sz="2800" dirty="0" smtClean="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a:p>
            <a:pPr algn="just"/>
            <a:endParaRPr lang="en-US" sz="2800" dirty="0" smtClean="0">
              <a:solidFill>
                <a:srgbClr val="00B0F0"/>
              </a:solidFill>
              <a:latin typeface="NikoshBAN" pitchFamily="2" charset="0"/>
              <a:cs typeface="NikoshBAN" pitchFamily="2" charset="0"/>
            </a:endParaRPr>
          </a:p>
          <a:p>
            <a:pPr algn="just"/>
            <a:endParaRPr lang="en-US" sz="2800" dirty="0" smtClean="0">
              <a:solidFill>
                <a:srgbClr val="00B0F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9" y="1906437"/>
            <a:ext cx="4599709"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706582" y="1027331"/>
            <a:ext cx="7779327" cy="1815882"/>
          </a:xfrm>
          <a:prstGeom prst="rect">
            <a:avLst/>
          </a:prstGeom>
          <a:noFill/>
        </p:spPr>
        <p:txBody>
          <a:bodyPr wrap="square" rtlCol="0">
            <a:spAutoFit/>
          </a:bodyPr>
          <a:lstStyle/>
          <a:p>
            <a:pPr algn="just"/>
            <a:r>
              <a:rPr lang="as-IN" sz="2800" dirty="0">
                <a:latin typeface="NikoshBAN" pitchFamily="2" charset="0"/>
                <a:cs typeface="NikoshBAN" pitchFamily="2" charset="0"/>
              </a:rPr>
              <a:t>পূর্বপদ সংখ্যাবাচক এবং পরপদ বিশেষ্য হলে এবং সমস্তপদটি বিশেষণ বোঝালে তাকে </a:t>
            </a:r>
            <a:r>
              <a:rPr lang="as-IN" sz="2800" b="1" dirty="0">
                <a:latin typeface="NikoshBAN" pitchFamily="2" charset="0"/>
                <a:cs typeface="NikoshBAN" pitchFamily="2" charset="0"/>
              </a:rPr>
              <a:t>সংখ্যাবাচক বহুব্রীহি</a:t>
            </a:r>
            <a:r>
              <a:rPr lang="en-US" sz="2800" b="1" dirty="0">
                <a:latin typeface="NikoshBAN" pitchFamily="2" charset="0"/>
                <a:cs typeface="NikoshBAN" pitchFamily="2" charset="0"/>
              </a:rPr>
              <a:t> </a:t>
            </a:r>
            <a:r>
              <a:rPr lang="en-US" sz="2800" dirty="0">
                <a:latin typeface="NikoshBAN" pitchFamily="2" charset="0"/>
                <a:cs typeface="NikoshBAN" pitchFamily="2" charset="0"/>
              </a:rPr>
              <a:t>সমাস </a:t>
            </a:r>
            <a:r>
              <a:rPr lang="as-IN" sz="2800" dirty="0">
                <a:latin typeface="NikoshBAN" pitchFamily="2" charset="0"/>
                <a:cs typeface="NikoshBAN" pitchFamily="2" charset="0"/>
              </a:rPr>
              <a:t>বলা </a:t>
            </a:r>
            <a:r>
              <a:rPr lang="as-IN" sz="2800" dirty="0" smtClean="0">
                <a:latin typeface="NikoshBAN" pitchFamily="2" charset="0"/>
                <a:cs typeface="NikoshBAN" pitchFamily="2" charset="0"/>
              </a:rPr>
              <a:t>হ</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এ সমাসে সমস্তপদে 'আ', 'ই' </a:t>
            </a:r>
            <a:r>
              <a:rPr lang="en-US" sz="2800" dirty="0" err="1" smtClean="0">
                <a:latin typeface="NikoshBAN" pitchFamily="2" charset="0"/>
                <a:cs typeface="NikoshBAN" pitchFamily="2" charset="0"/>
              </a:rPr>
              <a:t>বা</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'ঈ' যুক্ত </a:t>
            </a:r>
            <a:r>
              <a:rPr lang="as-IN" sz="2800" dirty="0" smtClean="0">
                <a:latin typeface="NikoshBAN" pitchFamily="2" charset="0"/>
                <a:cs typeface="NikoshBAN" pitchFamily="2" charset="0"/>
              </a:rPr>
              <a:t>হ</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a:p>
            <a:pPr algn="just"/>
            <a:r>
              <a:rPr lang="en-US" sz="2800" dirty="0" smtClean="0"/>
              <a:t> </a:t>
            </a:r>
            <a:endParaRPr lang="en-US" sz="2800" dirty="0"/>
          </a:p>
        </p:txBody>
      </p:sp>
      <p:sp>
        <p:nvSpPr>
          <p:cNvPr id="6" name="Date Placeholder 5"/>
          <p:cNvSpPr>
            <a:spLocks noGrp="1"/>
          </p:cNvSpPr>
          <p:nvPr>
            <p:ph type="dt" sz="half" idx="10"/>
          </p:nvPr>
        </p:nvSpPr>
        <p:spPr/>
        <p:txBody>
          <a:bodyPr/>
          <a:lstStyle/>
          <a:p>
            <a:fld id="{4BB52DD2-1A50-4D52-82B2-D1C7A3C9A688}"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dirty="0"/>
          </a:p>
        </p:txBody>
      </p:sp>
      <p:sp>
        <p:nvSpPr>
          <p:cNvPr id="9" name="TextBox 8"/>
          <p:cNvSpPr txBox="1"/>
          <p:nvPr/>
        </p:nvSpPr>
        <p:spPr>
          <a:xfrm>
            <a:off x="114300" y="4441957"/>
            <a:ext cx="49530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সংখ্যাবাচক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কোনটি</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5011882" y="4444645"/>
            <a:ext cx="36576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চৌচালা</a:t>
            </a:r>
            <a:r>
              <a:rPr lang="en-US" sz="2800" dirty="0" smtClean="0">
                <a:latin typeface="NikoshBAN" panose="02000000000000000000" pitchFamily="2" charset="0"/>
                <a:cs typeface="NikoshBAN" panose="02000000000000000000" pitchFamily="2" charset="0"/>
              </a:rPr>
              <a:t> = ৪ </a:t>
            </a:r>
            <a:r>
              <a:rPr lang="en-US" sz="2800" dirty="0" err="1" smtClean="0">
                <a:latin typeface="NikoshBAN" panose="02000000000000000000" pitchFamily="2" charset="0"/>
                <a:cs typeface="NikoshBAN" panose="02000000000000000000" pitchFamily="2" charset="0"/>
              </a:rPr>
              <a:t>চাল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107373" y="4928947"/>
            <a:ext cx="767541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কোনটি</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4495800" y="4910819"/>
            <a:ext cx="2566556"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ঘর</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316923" y="5584805"/>
            <a:ext cx="7256318" cy="954107"/>
          </a:xfrm>
          <a:prstGeom prst="rect">
            <a:avLst/>
          </a:prstGeom>
          <a:noFill/>
        </p:spPr>
        <p:txBody>
          <a:bodyPr wrap="square" rtlCol="0">
            <a:spAutoFit/>
          </a:bodyPr>
          <a:lstStyle/>
          <a:p>
            <a:r>
              <a:rPr lang="as-IN" sz="2800" dirty="0">
                <a:latin typeface="NikoshBAN" pitchFamily="2" charset="0"/>
                <a:cs typeface="NikoshBAN" pitchFamily="2" charset="0"/>
              </a:rPr>
              <a:t>এরূপ- চারহাতি, দশগজি</a:t>
            </a:r>
            <a:r>
              <a:rPr lang="en-US" sz="2800" dirty="0">
                <a:latin typeface="NikoshBAN" pitchFamily="2" charset="0"/>
                <a:cs typeface="NikoshBAN" pitchFamily="2" charset="0"/>
              </a:rPr>
              <a:t>,</a:t>
            </a:r>
            <a:r>
              <a:rPr lang="as-IN" sz="2800" dirty="0">
                <a:latin typeface="NikoshBAN" pitchFamily="2" charset="0"/>
                <a:cs typeface="NikoshBAN" pitchFamily="2" charset="0"/>
              </a:rPr>
              <a:t>তেপা</a:t>
            </a:r>
            <a:r>
              <a:rPr lang="bn-IN" sz="2800" dirty="0">
                <a:latin typeface="NikoshBAN" pitchFamily="2" charset="0"/>
                <a:cs typeface="NikoshBAN" pitchFamily="2" charset="0"/>
              </a:rPr>
              <a:t>য়া</a:t>
            </a:r>
            <a:r>
              <a:rPr lang="as-IN" sz="2800" dirty="0">
                <a:latin typeface="NikoshBAN" pitchFamily="2" charset="0"/>
                <a:cs typeface="NikoshBAN" pitchFamily="2" charset="0"/>
              </a:rPr>
              <a:t> ইত্যাদি।</a:t>
            </a:r>
          </a:p>
          <a:p>
            <a:endParaRPr lang="en-US" sz="2800" dirty="0"/>
          </a:p>
        </p:txBody>
      </p:sp>
    </p:spTree>
    <p:extLst>
      <p:ext uri="{BB962C8B-B14F-4D97-AF65-F5344CB8AC3E}">
        <p14:creationId xmlns:p14="http://schemas.microsoft.com/office/powerpoint/2010/main" val="3655397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anim calcmode="lin" valueType="num">
                                      <p:cBhvr>
                                        <p:cTn id="3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1000"/>
                                        <p:tgtEl>
                                          <p:spTgt spid="12">
                                            <p:txEl>
                                              <p:pRg st="0" end="0"/>
                                            </p:txEl>
                                          </p:spTgt>
                                        </p:tgtEl>
                                      </p:cBhvr>
                                    </p:animEffect>
                                    <p:anim calcmode="lin" valueType="num">
                                      <p:cBhvr>
                                        <p:cTn id="4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47AE6-E731-4AC8-BF86-B79967E6710F}" type="datetime1">
              <a:rPr lang="en-US" smtClean="0"/>
              <a:t>4/25/2021</a:t>
            </a:fld>
            <a:endParaRPr lang="en-US" dirty="0"/>
          </a:p>
        </p:txBody>
      </p:sp>
      <p:sp>
        <p:nvSpPr>
          <p:cNvPr id="3" name="Footer Placeholder 2"/>
          <p:cNvSpPr>
            <a:spLocks noGrp="1"/>
          </p:cNvSpPr>
          <p:nvPr>
            <p:ph type="ftr" sz="quarter" idx="11"/>
          </p:nvPr>
        </p:nvSpPr>
        <p:spPr/>
        <p:txBody>
          <a:bodyPr/>
          <a:lstStyle/>
          <a:p>
            <a:r>
              <a:rPr lang="en-US" smtClean="0"/>
              <a:t>GIBON DAS (ASST TEACHER). B.S.C SECONDARY SCHOOL,BARAKPUR,BAGERHAT.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TextBox 5"/>
          <p:cNvSpPr txBox="1"/>
          <p:nvPr/>
        </p:nvSpPr>
        <p:spPr>
          <a:xfrm>
            <a:off x="914400" y="1143000"/>
            <a:ext cx="7772400" cy="1815882"/>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বহুব্রীহি</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সমাসকে</a:t>
            </a:r>
            <a:r>
              <a:rPr lang="en-US" sz="2800" dirty="0" err="1">
                <a:latin typeface="NikoshBAN" panose="02000000000000000000" pitchFamily="2" charset="0"/>
                <a:cs typeface="NikoshBAN" panose="02000000000000000000" pitchFamily="2" charset="0"/>
              </a:rPr>
              <a:t>নিপাতনে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সিদ্ধ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বহুব্রীহি</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নিপাতন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বিস্তারিত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a:t>
            </a:r>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1447800" y="381000"/>
            <a:ext cx="6400800" cy="1200329"/>
          </a:xfrm>
          <a:prstGeom prst="rect">
            <a:avLst/>
          </a:prstGeom>
          <a:noFill/>
        </p:spPr>
        <p:txBody>
          <a:bodyPr wrap="square" rtlCol="0">
            <a:spAutoFit/>
          </a:bodyPr>
          <a:lstStyle/>
          <a:p>
            <a:r>
              <a:rPr lang="en-US" sz="3600" b="1" dirty="0" smtClean="0">
                <a:latin typeface="NikoshBAN" panose="02000000000000000000" pitchFamily="2" charset="0"/>
                <a:cs typeface="NikoshBAN" panose="02000000000000000000" pitchFamily="2" charset="0"/>
              </a:rPr>
              <a:t>৯. </a:t>
            </a:r>
            <a:r>
              <a:rPr lang="en-US" sz="3600" b="1" dirty="0" err="1" smtClean="0">
                <a:latin typeface="NikoshBAN" panose="02000000000000000000" pitchFamily="2" charset="0"/>
                <a:cs typeface="NikoshBAN" panose="02000000000000000000" pitchFamily="2" charset="0"/>
              </a:rPr>
              <a:t>নিপাতনে</a:t>
            </a:r>
            <a:r>
              <a:rPr lang="en-US" sz="3600" b="1" dirty="0" smtClean="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সিদ্ধ</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বহুব্রীহি</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সমাস</a:t>
            </a:r>
            <a:endParaRPr lang="en-US" sz="3600" b="1" dirty="0">
              <a:latin typeface="NikoshBAN" panose="02000000000000000000" pitchFamily="2" charset="0"/>
              <a:cs typeface="NikoshBAN" panose="02000000000000000000" pitchFamily="2" charset="0"/>
            </a:endParaRPr>
          </a:p>
          <a:p>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838200" y="2133600"/>
            <a:ext cx="7620000" cy="3477875"/>
          </a:xfrm>
          <a:prstGeom prst="rect">
            <a:avLst/>
          </a:prstGeom>
          <a:noFill/>
        </p:spPr>
        <p:txBody>
          <a:bodyPr wrap="square" rtlCol="0">
            <a:spAutoFit/>
          </a:bodyPr>
          <a:lstStyle/>
          <a:p>
            <a:pPr algn="just"/>
            <a:r>
              <a:rPr lang="as-IN" sz="2000" dirty="0" smtClean="0">
                <a:latin typeface="NikoshBAN" panose="02000000000000000000" pitchFamily="2" charset="0"/>
                <a:cs typeface="NikoshBAN" panose="02000000000000000000" pitchFamily="2" charset="0"/>
              </a:rPr>
              <a:t>নিয়মানুযায়ী শুদ্ধ বা সিদ্ধ নয় কিন্তু বিশেষ কারণে নিয়ম ভেঙে যা শুদ্ধ বা সিদ্ধ ঘোষণা করা হয়, সেটিই নিপাতনে সিদ্ধ। ‘পাতন’ শব্দ থেকে নিপাতন শব্দের উদ্ভব।পাতন হচ্ছে তরল পদার্থ বিশুদ্ধ করার একটি প্রক্রিয়া। তরল পদার্থকে কোনো পাত্রে অনেক্ষণ স্থিরভাবে রেখে দিলে তরলের মধ্যে বিদ্যমান ময়লা, কর্দম, গাদ প্রভৃতি অধঃক্ষেপ হিসেবে পাত্রের নিচে জমা হয় বা পতিত হয়। এভাবে অপ্রয়োজনীয় জিনিসকে পাতনের মাধ্যমে পৃথক করাকে পাতন প্রক্রিয়া বলে। তবে প্রত্যেক বিশুদ্ধকরণ প্রক্রিয়ায় সামান্য কিছু ময়লা থেকে যায়, যেগুলো কোনো অবস্থাতেই পাতন হয় না বরং ওগুলোকে পাতন করতে গেলে বিশুদ্ধকরণ প্রক্রিয়ার উদ্দেশ্যই ভণ্ডুল হয়ে যায়। বার বার চেষ্টা করেও যে ময়লাগুলোকে পাতন করা যায়-না এবং বহিষ্কার অসম্ভব হয়ে দাঁড়ায় কিন্তু প্রায়োগিক ক্ষেত্রে ওই আংশিক অসিদ্ধ তরলের প্রয়োজনীয়তা অত্যাবশ্যক হয়ে দাঁড়ায়, তখন পাতন না হওয়া সত্ত্বেও পাতন হয়েছে ধরে নিয়ে তরলকে বিশুদ্ধ গণ্য করা হয়। তরলে বিদ্যমান যে ময়লার পাতন ঘটেনি, সেগুলোকে বলে নিপাতন বা (নি + পাতন) = (নাই + পাতন)।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7942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054" y="270163"/>
            <a:ext cx="2576146"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6"/>
          <p:cNvSpPr txBox="1"/>
          <p:nvPr/>
        </p:nvSpPr>
        <p:spPr>
          <a:xfrm>
            <a:off x="152400" y="3124200"/>
            <a:ext cx="4076700" cy="2862322"/>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dirty="0" smtClean="0">
                <a:latin typeface="NikoshBAN"/>
              </a:rPr>
              <a:t>জীবন দাস</a:t>
            </a:r>
          </a:p>
          <a:p>
            <a:pPr algn="just"/>
            <a:r>
              <a:rPr lang="en-US" sz="3600" dirty="0" smtClean="0">
                <a:latin typeface="NikoshBAN"/>
              </a:rPr>
              <a:t>সহকারী 	শিক্ষক</a:t>
            </a:r>
          </a:p>
          <a:p>
            <a:r>
              <a:rPr lang="en-US" sz="3600" dirty="0" smtClean="0">
                <a:latin typeface="NikoshBAN"/>
              </a:rPr>
              <a:t>বি.এস.সি মাধ্যমিক বিদ্যালয়,বারাকপুর,বাগেরহাট।</a:t>
            </a:r>
            <a:endParaRPr lang="en-US" sz="3600" dirty="0">
              <a:latin typeface="NikoshBAN"/>
            </a:endParaRPr>
          </a:p>
        </p:txBody>
      </p:sp>
      <p:sp>
        <p:nvSpPr>
          <p:cNvPr id="9" name="TextBox 8"/>
          <p:cNvSpPr txBox="1"/>
          <p:nvPr/>
        </p:nvSpPr>
        <p:spPr>
          <a:xfrm>
            <a:off x="4648200" y="3856963"/>
            <a:ext cx="4191000" cy="224676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latin typeface="NikoshBAN"/>
              </a:rPr>
              <a:t>শ্রেণিঃ নবম-দশম</a:t>
            </a:r>
          </a:p>
          <a:p>
            <a:r>
              <a:rPr lang="en-US" sz="2800" dirty="0" smtClean="0">
                <a:latin typeface="NikoshBAN"/>
              </a:rPr>
              <a:t>বিষয়ঃ বাংলা ২য় পত্র</a:t>
            </a:r>
          </a:p>
          <a:p>
            <a:r>
              <a:rPr lang="en-US" sz="2800" dirty="0" smtClean="0">
                <a:latin typeface="NikoshBAN"/>
              </a:rPr>
              <a:t>অধ্যায়ঃ তৃতীয়</a:t>
            </a:r>
          </a:p>
          <a:p>
            <a:r>
              <a:rPr lang="en-US" sz="2800" dirty="0" smtClean="0">
                <a:latin typeface="NikoshBAN"/>
              </a:rPr>
              <a:t>পাঠঃ সমাস</a:t>
            </a:r>
          </a:p>
          <a:p>
            <a:r>
              <a:rPr lang="en-US" sz="2800" dirty="0" err="1" smtClean="0">
                <a:latin typeface="NikoshBAN"/>
              </a:rPr>
              <a:t>তাং</a:t>
            </a:r>
            <a:r>
              <a:rPr lang="en-US" sz="2800" dirty="0" smtClean="0">
                <a:latin typeface="NikoshBAN"/>
              </a:rPr>
              <a:t>  </a:t>
            </a:r>
            <a:endParaRPr lang="en-US" sz="2800" dirty="0">
              <a:latin typeface="NikoshBAN"/>
            </a:endParaRPr>
          </a:p>
        </p:txBody>
      </p:sp>
      <p:sp>
        <p:nvSpPr>
          <p:cNvPr id="10" name="TextBox 9"/>
          <p:cNvSpPr txBox="1"/>
          <p:nvPr/>
        </p:nvSpPr>
        <p:spPr>
          <a:xfrm>
            <a:off x="2362200" y="270163"/>
            <a:ext cx="3213448" cy="120032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dirty="0" smtClean="0">
                <a:latin typeface="NikoshBAN"/>
                <a:ea typeface="MingLiU-ExtB" pitchFamily="18" charset="-120"/>
              </a:rPr>
              <a:t>শিক্ষক পরিচিতি</a:t>
            </a:r>
            <a:endParaRPr lang="en-US" sz="3600" dirty="0">
              <a:latin typeface="NikoshBAN"/>
              <a:ea typeface="MingLiU-ExtB" pitchFamily="18" charset="-120"/>
            </a:endParaRPr>
          </a:p>
        </p:txBody>
      </p:sp>
      <p:sp>
        <p:nvSpPr>
          <p:cNvPr id="11" name="TextBox 10"/>
          <p:cNvSpPr txBox="1"/>
          <p:nvPr/>
        </p:nvSpPr>
        <p:spPr>
          <a:xfrm>
            <a:off x="5882054" y="2945274"/>
            <a:ext cx="2438400" cy="523220"/>
          </a:xfrm>
          <a:prstGeom prst="rect">
            <a:avLst/>
          </a:prstGeom>
          <a:solidFill>
            <a:schemeClr val="bg1">
              <a:lumMod val="8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পাঠ পরিচিতি</a:t>
            </a:r>
            <a:endParaRPr lang="en-US" sz="2800" dirty="0"/>
          </a:p>
        </p:txBody>
      </p:sp>
      <p:sp>
        <p:nvSpPr>
          <p:cNvPr id="5" name="Date Placeholder 4"/>
          <p:cNvSpPr>
            <a:spLocks noGrp="1"/>
          </p:cNvSpPr>
          <p:nvPr>
            <p:ph type="dt" sz="half" idx="10"/>
          </p:nvPr>
        </p:nvSpPr>
        <p:spPr/>
        <p:txBody>
          <a:bodyPr/>
          <a:lstStyle/>
          <a:p>
            <a:fld id="{ABC3B652-F7B8-4DE7-8473-706A4C68F899}"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69219"/>
            <a:ext cx="2027840" cy="23760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7924800" cy="3539430"/>
          </a:xfrm>
          <a:prstGeom prst="rect">
            <a:avLst/>
          </a:prstGeom>
          <a:noFill/>
        </p:spPr>
        <p:txBody>
          <a:bodyPr wrap="square" rtlCol="0">
            <a:spAutoFit/>
          </a:bodyPr>
          <a:lstStyle/>
          <a:p>
            <a:endParaRPr lang="en-US" sz="2800" dirty="0" smtClean="0">
              <a:latin typeface="NikoshBAN"/>
            </a:endParaRPr>
          </a:p>
          <a:p>
            <a:endParaRPr lang="en-US" sz="2800" dirty="0">
              <a:latin typeface="NikoshBAN"/>
            </a:endParaRPr>
          </a:p>
          <a:p>
            <a:r>
              <a:rPr lang="en-US" sz="2800" dirty="0" smtClean="0">
                <a:solidFill>
                  <a:srgbClr val="00B0F0"/>
                </a:solidFill>
                <a:latin typeface="NikoshBAN"/>
              </a:rPr>
              <a:t>যেমনঃ</a:t>
            </a:r>
          </a:p>
          <a:p>
            <a:r>
              <a:rPr lang="en-US" sz="2800" dirty="0" smtClean="0">
                <a:latin typeface="NikoshBAN"/>
              </a:rPr>
              <a:t>দু দিকে অপ যার = দ্বীপ</a:t>
            </a:r>
          </a:p>
          <a:p>
            <a:endParaRPr lang="en-US" sz="2800" dirty="0" smtClean="0">
              <a:latin typeface="NikoshBAN"/>
            </a:endParaRPr>
          </a:p>
          <a:p>
            <a:endParaRPr lang="en-US" sz="2800" dirty="0" smtClean="0">
              <a:latin typeface="NikoshBAN"/>
            </a:endParaRPr>
          </a:p>
          <a:p>
            <a:r>
              <a:rPr lang="en-US" sz="2800" dirty="0" smtClean="0">
                <a:latin typeface="NikoshBAN"/>
              </a:rPr>
              <a:t>                      </a:t>
            </a:r>
          </a:p>
          <a:p>
            <a:endParaRPr lang="en-US" sz="2800" dirty="0" smtClean="0">
              <a:latin typeface="NikoshB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57200"/>
            <a:ext cx="4953000" cy="4682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ate Placeholder 5"/>
          <p:cNvSpPr>
            <a:spLocks noGrp="1"/>
          </p:cNvSpPr>
          <p:nvPr>
            <p:ph type="dt" sz="half" idx="10"/>
          </p:nvPr>
        </p:nvSpPr>
        <p:spPr/>
        <p:txBody>
          <a:bodyPr/>
          <a:lstStyle/>
          <a:p>
            <a:fld id="{59F35303-8611-4CBD-8494-BA912211ED84}"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dirty="0"/>
          </a:p>
        </p:txBody>
      </p:sp>
      <p:sp>
        <p:nvSpPr>
          <p:cNvPr id="9" name="TextBox 8"/>
          <p:cNvSpPr txBox="1"/>
          <p:nvPr/>
        </p:nvSpPr>
        <p:spPr>
          <a:xfrm>
            <a:off x="228600" y="2667000"/>
            <a:ext cx="3962400" cy="2677656"/>
          </a:xfrm>
          <a:prstGeom prst="rect">
            <a:avLst/>
          </a:prstGeom>
          <a:no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কিছুর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দ্বীপকে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বুঝানো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নিপাতনে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বহুব্রীহি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সমাস</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228600" y="5486400"/>
            <a:ext cx="86868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এরুপ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অন্তরীপ,জীবন্মৃত,পণ্ডিত্মূর্খ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ইত্যাদি</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3441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3352800" cy="707886"/>
          </a:xfrm>
          <a:prstGeom prst="rect">
            <a:avLst/>
          </a:prstGeom>
          <a:solidFill>
            <a:schemeClr val="bg1">
              <a:lumMod val="95000"/>
            </a:schemeClr>
          </a:solidFill>
        </p:spPr>
        <p:txBody>
          <a:bodyPr wrap="square" rtlCol="0">
            <a:spAutoFit/>
          </a:bodyP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দলীয় কাজ </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228600" y="1088887"/>
            <a:ext cx="8839200" cy="5078313"/>
          </a:xfrm>
          <a:prstGeom prst="rect">
            <a:avLst/>
          </a:prstGeom>
        </p:spPr>
        <p:txBody>
          <a:bodyPr wrap="square">
            <a:spAutoFit/>
          </a:bodyPr>
          <a:lstStyle/>
          <a:p>
            <a:pPr algn="just"/>
            <a:r>
              <a:rPr lang="en-US" sz="3600" dirty="0">
                <a:latin typeface="NikoshBAN"/>
              </a:rPr>
              <a:t>নিম্ন লিখিত শব্দগুলোর ব্যাসবাক্য সহ বহুব্রীহি সমাস নির্ণয় করো।</a:t>
            </a:r>
            <a:endParaRPr lang="en-US" sz="3600" dirty="0"/>
          </a:p>
          <a:p>
            <a:pPr algn="just"/>
            <a:endParaRPr lang="en-US" sz="2800" dirty="0" smtClean="0">
              <a:latin typeface="NikoshBAN"/>
            </a:endParaRPr>
          </a:p>
          <a:p>
            <a:pPr algn="just"/>
            <a:endParaRPr lang="en-US" sz="2800" dirty="0" smtClean="0">
              <a:latin typeface="NikoshBAN"/>
            </a:endParaRPr>
          </a:p>
          <a:p>
            <a:pPr algn="just"/>
            <a:endParaRPr lang="en-US" sz="2800" dirty="0">
              <a:latin typeface="NikoshBAN"/>
            </a:endParaRPr>
          </a:p>
          <a:p>
            <a:pPr algn="just"/>
            <a:endParaRPr lang="en-US" sz="2800" dirty="0" smtClean="0">
              <a:latin typeface="NikoshBAN"/>
            </a:endParaRPr>
          </a:p>
          <a:p>
            <a:pPr algn="just"/>
            <a:endParaRPr lang="en-US" sz="2800" dirty="0">
              <a:latin typeface="NikoshBAN"/>
            </a:endParaRPr>
          </a:p>
          <a:p>
            <a:pPr algn="just"/>
            <a:endParaRPr lang="en-US" sz="2800" dirty="0" smtClean="0">
              <a:latin typeface="NikoshBAN"/>
            </a:endParaRPr>
          </a:p>
          <a:p>
            <a:pPr algn="just"/>
            <a:endParaRPr lang="en-US" sz="2800" dirty="0">
              <a:latin typeface="NikoshBAN"/>
            </a:endParaRPr>
          </a:p>
          <a:p>
            <a:pPr algn="just"/>
            <a:r>
              <a:rPr lang="en-US" sz="2800" dirty="0" smtClean="0">
                <a:latin typeface="NikoshBAN"/>
              </a:rPr>
              <a:t>কানাকানি,বেপায়া,অন্তরীপ,দোটানা,দোলনা,কথাসর্বস্ব,দশ-হাতি,তেমাথা,সুগন্ধ,হতশ্রী,মেঘবরণ,সফল </a:t>
            </a:r>
            <a:r>
              <a:rPr lang="en-US" sz="2800" dirty="0" err="1" smtClean="0">
                <a:latin typeface="NikoshBAN"/>
              </a:rPr>
              <a:t>খোশমেজাজ</a:t>
            </a:r>
            <a:r>
              <a:rPr lang="en-US" sz="2800" dirty="0" smtClean="0">
                <a:latin typeface="NikoshBAN"/>
              </a:rPr>
              <a:t>।</a:t>
            </a:r>
            <a:endParaRPr lang="en-US" sz="2800" dirty="0"/>
          </a:p>
        </p:txBody>
      </p:sp>
      <p:sp>
        <p:nvSpPr>
          <p:cNvPr id="5" name="Date Placeholder 4"/>
          <p:cNvSpPr>
            <a:spLocks noGrp="1"/>
          </p:cNvSpPr>
          <p:nvPr>
            <p:ph type="dt" sz="half" idx="10"/>
          </p:nvPr>
        </p:nvSpPr>
        <p:spPr/>
        <p:txBody>
          <a:bodyPr/>
          <a:lstStyle/>
          <a:p>
            <a:fld id="{67EE3C2F-6EA5-492E-B298-03D70F3E9F2F}"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799"/>
            <a:ext cx="8610600" cy="2895601"/>
          </a:xfrm>
          <a:prstGeom prst="rect">
            <a:avLst/>
          </a:prstGeom>
        </p:spPr>
      </p:pic>
    </p:spTree>
    <p:extLst>
      <p:ext uri="{BB962C8B-B14F-4D97-AF65-F5344CB8AC3E}">
        <p14:creationId xmlns:p14="http://schemas.microsoft.com/office/powerpoint/2010/main" val="1526078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572549"/>
            <a:ext cx="2514600" cy="707886"/>
          </a:xfrm>
          <a:prstGeom prst="rect">
            <a:avLst/>
          </a:prstGeom>
          <a:noFill/>
        </p:spPr>
        <p:txBody>
          <a:bodyPr wrap="square" rtlCol="0">
            <a:spAutoFit/>
          </a:bodyPr>
          <a:lstStyle/>
          <a:p>
            <a:pPr algn="ctr"/>
            <a:r>
              <a:rPr lang="en-US" sz="4000" b="1" dirty="0" err="1"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NikoshBAN"/>
              </a:rPr>
              <a:t>মূল্যায়ন</a:t>
            </a:r>
            <a:endParaRPr lang="en-US" sz="40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NikoshBAN"/>
            </a:endParaRPr>
          </a:p>
        </p:txBody>
      </p:sp>
      <p:sp>
        <p:nvSpPr>
          <p:cNvPr id="3" name="TextBox 2"/>
          <p:cNvSpPr txBox="1"/>
          <p:nvPr/>
        </p:nvSpPr>
        <p:spPr>
          <a:xfrm rot="10800000" flipH="1" flipV="1">
            <a:off x="115459" y="1295360"/>
            <a:ext cx="8114142" cy="523220"/>
          </a:xfrm>
          <a:prstGeom prst="rect">
            <a:avLst/>
          </a:prstGeom>
          <a:noFill/>
        </p:spPr>
        <p:txBody>
          <a:bodyPr wrap="square" rtlCol="0">
            <a:spAutoFit/>
          </a:bodyPr>
          <a:lstStyle/>
          <a:p>
            <a:r>
              <a:rPr lang="en-US" sz="2800" dirty="0">
                <a:latin typeface="NikoshBAN"/>
              </a:rPr>
              <a:t> </a:t>
            </a:r>
            <a:r>
              <a:rPr lang="en-US" sz="2800" dirty="0" smtClean="0">
                <a:solidFill>
                  <a:srgbClr val="00B0F0"/>
                </a:solidFill>
                <a:latin typeface="NikoshBAN"/>
              </a:rPr>
              <a:t>১। অজ্ঞান কোন ধরণের বহুব্রীহি সমাস?</a:t>
            </a:r>
            <a:endParaRPr lang="en-US" sz="2800" dirty="0">
              <a:solidFill>
                <a:srgbClr val="00B0F0"/>
              </a:solidFill>
              <a:latin typeface="NikoshBAN"/>
            </a:endParaRPr>
          </a:p>
        </p:txBody>
      </p:sp>
      <p:sp>
        <p:nvSpPr>
          <p:cNvPr id="4" name="TextBox 3"/>
          <p:cNvSpPr txBox="1"/>
          <p:nvPr/>
        </p:nvSpPr>
        <p:spPr>
          <a:xfrm>
            <a:off x="685800" y="1905000"/>
            <a:ext cx="7943271" cy="1569660"/>
          </a:xfrm>
          <a:prstGeom prst="rect">
            <a:avLst/>
          </a:prstGeom>
          <a:noFill/>
        </p:spPr>
        <p:txBody>
          <a:bodyPr wrap="square" rtlCol="0">
            <a:spAutoFit/>
          </a:bodyPr>
          <a:lstStyle/>
          <a:p>
            <a:r>
              <a:rPr lang="en-US" sz="2400" dirty="0" smtClean="0">
                <a:latin typeface="NikoshBAN"/>
              </a:rPr>
              <a:t>ক. ব্যতিহার</a:t>
            </a:r>
            <a:r>
              <a:rPr lang="en-US" sz="2400" dirty="0">
                <a:latin typeface="NikoshBAN"/>
              </a:rPr>
              <a:t> বহুব্রীহি </a:t>
            </a:r>
            <a:r>
              <a:rPr lang="en-US" sz="2400" dirty="0" err="1" smtClean="0">
                <a:latin typeface="NikoshBAN"/>
              </a:rPr>
              <a:t>সমাস</a:t>
            </a:r>
            <a:r>
              <a:rPr lang="en-US" sz="2400" dirty="0" smtClean="0">
                <a:latin typeface="NikoshBAN"/>
              </a:rPr>
              <a:t>   </a:t>
            </a:r>
            <a:endParaRPr lang="en-US" sz="2400" dirty="0" smtClean="0">
              <a:latin typeface="NikoshBAN"/>
            </a:endParaRPr>
          </a:p>
          <a:p>
            <a:r>
              <a:rPr lang="en-US" sz="2400" dirty="0" smtClean="0">
                <a:latin typeface="NikoshBAN"/>
              </a:rPr>
              <a:t>খ</a:t>
            </a:r>
            <a:r>
              <a:rPr lang="en-US" sz="2400" dirty="0" smtClean="0">
                <a:latin typeface="NikoshBAN"/>
              </a:rPr>
              <a:t>. সংখ্যাবাচক</a:t>
            </a:r>
            <a:r>
              <a:rPr lang="en-US" sz="2400" dirty="0">
                <a:latin typeface="NikoshBAN"/>
              </a:rPr>
              <a:t> বহুব্রীহি </a:t>
            </a:r>
            <a:r>
              <a:rPr lang="en-US" sz="2400" dirty="0" smtClean="0">
                <a:latin typeface="NikoshBAN"/>
              </a:rPr>
              <a:t>সমাস</a:t>
            </a:r>
          </a:p>
          <a:p>
            <a:r>
              <a:rPr lang="en-US" sz="2400" dirty="0" smtClean="0">
                <a:latin typeface="NikoshBAN"/>
              </a:rPr>
              <a:t>গ. অলুক</a:t>
            </a:r>
            <a:r>
              <a:rPr lang="en-US" sz="2400" dirty="0">
                <a:latin typeface="NikoshBAN"/>
              </a:rPr>
              <a:t> বহুব্রীহি </a:t>
            </a:r>
            <a:r>
              <a:rPr lang="en-US" sz="2400" dirty="0" err="1" smtClean="0">
                <a:latin typeface="NikoshBAN"/>
              </a:rPr>
              <a:t>সমাস</a:t>
            </a:r>
            <a:r>
              <a:rPr lang="en-US" sz="2400" dirty="0" smtClean="0">
                <a:latin typeface="NikoshBAN"/>
              </a:rPr>
              <a:t>      </a:t>
            </a:r>
            <a:endParaRPr lang="en-US" sz="2400" dirty="0" smtClean="0">
              <a:latin typeface="NikoshBAN"/>
            </a:endParaRPr>
          </a:p>
          <a:p>
            <a:r>
              <a:rPr lang="en-US" sz="2400" dirty="0" smtClean="0">
                <a:latin typeface="NikoshBAN"/>
              </a:rPr>
              <a:t> </a:t>
            </a:r>
            <a:r>
              <a:rPr lang="en-US" sz="2400" dirty="0" smtClean="0">
                <a:latin typeface="NikoshBAN"/>
              </a:rPr>
              <a:t>ঘ.  নঞর্থক </a:t>
            </a:r>
            <a:r>
              <a:rPr lang="en-US" sz="2400" dirty="0">
                <a:latin typeface="NikoshBAN"/>
              </a:rPr>
              <a:t>বহুব্রীহি সমাস</a:t>
            </a:r>
          </a:p>
        </p:txBody>
      </p:sp>
      <p:sp>
        <p:nvSpPr>
          <p:cNvPr id="5" name="TextBox 4"/>
          <p:cNvSpPr txBox="1"/>
          <p:nvPr/>
        </p:nvSpPr>
        <p:spPr>
          <a:xfrm>
            <a:off x="762000" y="3333240"/>
            <a:ext cx="5791200" cy="461665"/>
          </a:xfrm>
          <a:prstGeom prst="rect">
            <a:avLst/>
          </a:prstGeom>
          <a:noFill/>
        </p:spPr>
        <p:txBody>
          <a:bodyPr wrap="square" rtlCol="0">
            <a:spAutoFit/>
          </a:bodyPr>
          <a:lstStyle/>
          <a:p>
            <a:r>
              <a:rPr lang="en-US" sz="2400" dirty="0" smtClean="0">
                <a:solidFill>
                  <a:srgbClr val="00B050"/>
                </a:solidFill>
              </a:rPr>
              <a:t>উত্তরঃ</a:t>
            </a:r>
            <a:r>
              <a:rPr lang="en-US" sz="2400" dirty="0">
                <a:solidFill>
                  <a:srgbClr val="00B050"/>
                </a:solidFill>
                <a:latin typeface="NikoshBAN"/>
              </a:rPr>
              <a:t> নঞর্থক </a:t>
            </a:r>
            <a:r>
              <a:rPr lang="en-US" sz="2400" dirty="0" err="1">
                <a:solidFill>
                  <a:srgbClr val="00B050"/>
                </a:solidFill>
                <a:latin typeface="NikoshBAN"/>
              </a:rPr>
              <a:t>বহুব্রীহি</a:t>
            </a:r>
            <a:r>
              <a:rPr lang="en-US" sz="2400" dirty="0">
                <a:solidFill>
                  <a:srgbClr val="00B050"/>
                </a:solidFill>
                <a:latin typeface="NikoshBAN"/>
              </a:rPr>
              <a:t> </a:t>
            </a:r>
            <a:r>
              <a:rPr lang="en-US" sz="2400" dirty="0" err="1" smtClean="0">
                <a:solidFill>
                  <a:srgbClr val="00B050"/>
                </a:solidFill>
                <a:latin typeface="NikoshBAN"/>
              </a:rPr>
              <a:t>সমাস</a:t>
            </a:r>
            <a:r>
              <a:rPr lang="en-US" sz="2400" dirty="0" smtClean="0">
                <a:solidFill>
                  <a:srgbClr val="00B050"/>
                </a:solidFill>
              </a:rPr>
              <a:t> </a:t>
            </a:r>
            <a:endParaRPr lang="en-US" sz="2400" dirty="0">
              <a:solidFill>
                <a:srgbClr val="00B050"/>
              </a:solidFill>
            </a:endParaRPr>
          </a:p>
        </p:txBody>
      </p:sp>
      <p:sp>
        <p:nvSpPr>
          <p:cNvPr id="6" name="TextBox 5"/>
          <p:cNvSpPr txBox="1"/>
          <p:nvPr/>
        </p:nvSpPr>
        <p:spPr>
          <a:xfrm>
            <a:off x="429492" y="3666334"/>
            <a:ext cx="7772400" cy="954107"/>
          </a:xfrm>
          <a:prstGeom prst="rect">
            <a:avLst/>
          </a:prstGeom>
          <a:noFill/>
        </p:spPr>
        <p:txBody>
          <a:bodyPr wrap="square" rtlCol="0">
            <a:spAutoFit/>
          </a:bodyPr>
          <a:lstStyle/>
          <a:p>
            <a:r>
              <a:rPr lang="en-US" sz="2800" dirty="0" smtClean="0">
                <a:solidFill>
                  <a:srgbClr val="00B0F0"/>
                </a:solidFill>
              </a:rPr>
              <a:t>২।</a:t>
            </a:r>
            <a:r>
              <a:rPr lang="en-US" sz="2800" dirty="0">
                <a:solidFill>
                  <a:srgbClr val="00B0F0"/>
                </a:solidFill>
                <a:latin typeface="NikoshBAN"/>
              </a:rPr>
              <a:t> </a:t>
            </a:r>
            <a:r>
              <a:rPr lang="en-US" sz="2800" dirty="0" smtClean="0">
                <a:solidFill>
                  <a:srgbClr val="00B0F0"/>
                </a:solidFill>
                <a:latin typeface="NikoshBAN"/>
              </a:rPr>
              <a:t>অন্তরীপ কোন </a:t>
            </a:r>
            <a:r>
              <a:rPr lang="en-US" sz="2800" dirty="0">
                <a:solidFill>
                  <a:srgbClr val="00B0F0"/>
                </a:solidFill>
                <a:latin typeface="NikoshBAN"/>
              </a:rPr>
              <a:t>ধরণের বহুব্রীহি সমাস</a:t>
            </a:r>
            <a:r>
              <a:rPr lang="en-US" sz="2800" dirty="0">
                <a:latin typeface="NikoshBAN"/>
              </a:rPr>
              <a:t>?</a:t>
            </a:r>
          </a:p>
          <a:p>
            <a:endParaRPr lang="en-US" sz="2800" dirty="0"/>
          </a:p>
        </p:txBody>
      </p:sp>
      <p:sp>
        <p:nvSpPr>
          <p:cNvPr id="8" name="TextBox 7"/>
          <p:cNvSpPr txBox="1"/>
          <p:nvPr/>
        </p:nvSpPr>
        <p:spPr>
          <a:xfrm>
            <a:off x="536865" y="5817710"/>
            <a:ext cx="5943600" cy="461665"/>
          </a:xfrm>
          <a:prstGeom prst="rect">
            <a:avLst/>
          </a:prstGeom>
          <a:noFill/>
        </p:spPr>
        <p:txBody>
          <a:bodyPr wrap="square" rtlCol="0">
            <a:spAutoFit/>
          </a:bodyPr>
          <a:lstStyle/>
          <a:p>
            <a:r>
              <a:rPr lang="en-US" sz="2400" dirty="0" smtClean="0">
                <a:solidFill>
                  <a:srgbClr val="92D050"/>
                </a:solidFill>
              </a:rPr>
              <a:t>উত্তরঃ</a:t>
            </a:r>
            <a:r>
              <a:rPr lang="en-US" sz="2400" dirty="0" smtClean="0">
                <a:solidFill>
                  <a:srgbClr val="92D050"/>
                </a:solidFill>
                <a:latin typeface="NikoshBAN"/>
              </a:rPr>
              <a:t> অলুক </a:t>
            </a:r>
            <a:r>
              <a:rPr lang="en-US" sz="2400" dirty="0">
                <a:solidFill>
                  <a:srgbClr val="92D050"/>
                </a:solidFill>
                <a:latin typeface="NikoshBAN"/>
              </a:rPr>
              <a:t>বহুব্রীহি সমাস</a:t>
            </a:r>
            <a:r>
              <a:rPr lang="en-US" sz="2400" dirty="0">
                <a:solidFill>
                  <a:srgbClr val="92D050"/>
                </a:solidFill>
              </a:rPr>
              <a:t> </a:t>
            </a:r>
          </a:p>
        </p:txBody>
      </p:sp>
      <p:sp>
        <p:nvSpPr>
          <p:cNvPr id="9" name="Date Placeholder 8"/>
          <p:cNvSpPr>
            <a:spLocks noGrp="1"/>
          </p:cNvSpPr>
          <p:nvPr>
            <p:ph type="dt" sz="half" idx="10"/>
          </p:nvPr>
        </p:nvSpPr>
        <p:spPr/>
        <p:txBody>
          <a:bodyPr/>
          <a:lstStyle/>
          <a:p>
            <a:fld id="{C2C6FBEE-061A-495B-943F-C6BB164B5C77}" type="datetime1">
              <a:rPr lang="en-US" smtClean="0"/>
              <a:t>4/25/2021</a:t>
            </a:fld>
            <a:endParaRPr lang="en-US" dirty="0"/>
          </a:p>
        </p:txBody>
      </p:sp>
      <p:sp>
        <p:nvSpPr>
          <p:cNvPr id="10" name="Footer Placeholder 9"/>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dirty="0"/>
          </a:p>
        </p:txBody>
      </p:sp>
      <p:sp>
        <p:nvSpPr>
          <p:cNvPr id="7" name="TextBox 6"/>
          <p:cNvSpPr txBox="1"/>
          <p:nvPr/>
        </p:nvSpPr>
        <p:spPr>
          <a:xfrm>
            <a:off x="618260" y="4173266"/>
            <a:ext cx="5181600" cy="1938992"/>
          </a:xfrm>
          <a:prstGeom prst="rect">
            <a:avLst/>
          </a:prstGeom>
          <a:noFill/>
        </p:spPr>
        <p:txBody>
          <a:bodyPr wrap="square" rtlCol="0">
            <a:spAutoFit/>
          </a:bodyPr>
          <a:lstStyle/>
          <a:p>
            <a:r>
              <a:rPr lang="en-US" sz="2400" dirty="0">
                <a:latin typeface="NikoshBAN"/>
              </a:rPr>
              <a:t>ক. ব্যতিহার বহুব্রীহি </a:t>
            </a:r>
            <a:r>
              <a:rPr lang="en-US" sz="2400" dirty="0" err="1">
                <a:latin typeface="NikoshBAN"/>
              </a:rPr>
              <a:t>সমাস</a:t>
            </a:r>
            <a:r>
              <a:rPr lang="en-US" sz="2400" dirty="0">
                <a:latin typeface="NikoshBAN"/>
              </a:rPr>
              <a:t>   </a:t>
            </a:r>
            <a:endParaRPr lang="en-US" sz="2400" dirty="0" smtClean="0">
              <a:latin typeface="NikoshBAN"/>
            </a:endParaRPr>
          </a:p>
          <a:p>
            <a:r>
              <a:rPr lang="en-US" sz="2400" dirty="0" smtClean="0">
                <a:latin typeface="NikoshBAN"/>
              </a:rPr>
              <a:t>খ</a:t>
            </a:r>
            <a:r>
              <a:rPr lang="en-US" sz="2400" dirty="0">
                <a:latin typeface="NikoshBAN"/>
              </a:rPr>
              <a:t>. সংখ্যাবাচক বহুব্রীহি সমাস</a:t>
            </a:r>
          </a:p>
          <a:p>
            <a:r>
              <a:rPr lang="en-US" sz="2400" dirty="0">
                <a:latin typeface="NikoshBAN"/>
              </a:rPr>
              <a:t>গ. অলুক বহুব্রীহি </a:t>
            </a:r>
            <a:r>
              <a:rPr lang="en-US" sz="2400" dirty="0" err="1">
                <a:latin typeface="NikoshBAN"/>
              </a:rPr>
              <a:t>সমাস</a:t>
            </a:r>
            <a:r>
              <a:rPr lang="en-US" sz="2400" dirty="0">
                <a:latin typeface="NikoshBAN"/>
              </a:rPr>
              <a:t>       </a:t>
            </a:r>
            <a:endParaRPr lang="en-US" sz="2400" dirty="0" smtClean="0">
              <a:latin typeface="NikoshBAN"/>
            </a:endParaRPr>
          </a:p>
          <a:p>
            <a:r>
              <a:rPr lang="en-US" sz="2400" dirty="0" smtClean="0">
                <a:latin typeface="NikoshBAN"/>
              </a:rPr>
              <a:t>ঘ</a:t>
            </a:r>
            <a:r>
              <a:rPr lang="en-US" sz="2400" dirty="0">
                <a:latin typeface="NikoshBAN"/>
              </a:rPr>
              <a:t>.  নঞর্থক বহুব্রীহি সমাস</a:t>
            </a:r>
          </a:p>
          <a:p>
            <a:endParaRPr lang="en-US" sz="24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7" y="4085233"/>
            <a:ext cx="3276600" cy="247436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146" y="1221014"/>
            <a:ext cx="2971801" cy="2382200"/>
          </a:xfrm>
          <a:prstGeom prst="rect">
            <a:avLst/>
          </a:prstGeom>
        </p:spPr>
      </p:pic>
    </p:spTree>
    <p:extLst>
      <p:ext uri="{BB962C8B-B14F-4D97-AF65-F5344CB8AC3E}">
        <p14:creationId xmlns:p14="http://schemas.microsoft.com/office/powerpoint/2010/main" val="3534809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686800" cy="523220"/>
          </a:xfrm>
          <a:prstGeom prst="rect">
            <a:avLst/>
          </a:prstGeom>
          <a:noFill/>
        </p:spPr>
        <p:txBody>
          <a:bodyPr wrap="square" rtlCol="0">
            <a:spAutoFit/>
          </a:bodyPr>
          <a:lstStyle/>
          <a:p>
            <a:r>
              <a:rPr lang="en-US" sz="2800" dirty="0" smtClean="0">
                <a:solidFill>
                  <a:srgbClr val="00B0F0"/>
                </a:solidFill>
                <a:latin typeface="NikoshBAN"/>
              </a:rPr>
              <a:t>৩। আশীতে বিষ যার কোন </a:t>
            </a:r>
            <a:r>
              <a:rPr lang="en-US" sz="2800" dirty="0">
                <a:solidFill>
                  <a:srgbClr val="00B0F0"/>
                </a:solidFill>
                <a:latin typeface="NikoshBAN"/>
              </a:rPr>
              <a:t>ধরণের বহুব্রীহি সমাস?</a:t>
            </a:r>
          </a:p>
        </p:txBody>
      </p:sp>
      <p:sp>
        <p:nvSpPr>
          <p:cNvPr id="3" name="TextBox 2"/>
          <p:cNvSpPr txBox="1"/>
          <p:nvPr/>
        </p:nvSpPr>
        <p:spPr>
          <a:xfrm>
            <a:off x="381000" y="904220"/>
            <a:ext cx="8458200" cy="1938992"/>
          </a:xfrm>
          <a:prstGeom prst="rect">
            <a:avLst/>
          </a:prstGeom>
          <a:noFill/>
        </p:spPr>
        <p:txBody>
          <a:bodyPr wrap="square" rtlCol="0">
            <a:spAutoFit/>
          </a:bodyPr>
          <a:lstStyle/>
          <a:p>
            <a:r>
              <a:rPr lang="en-US" sz="2400" dirty="0">
                <a:latin typeface="NikoshBAN"/>
              </a:rPr>
              <a:t>ক. ব্যতিহার বহুব্রীহি </a:t>
            </a:r>
            <a:r>
              <a:rPr lang="en-US" sz="2400" dirty="0" err="1">
                <a:latin typeface="NikoshBAN"/>
              </a:rPr>
              <a:t>সমাস</a:t>
            </a:r>
            <a:r>
              <a:rPr lang="en-US" sz="2400" dirty="0">
                <a:latin typeface="NikoshBAN"/>
              </a:rPr>
              <a:t>   </a:t>
            </a:r>
            <a:endParaRPr lang="en-US" sz="2400" dirty="0" smtClean="0">
              <a:latin typeface="NikoshBAN"/>
            </a:endParaRPr>
          </a:p>
          <a:p>
            <a:r>
              <a:rPr lang="en-US" sz="2400" dirty="0" err="1" smtClean="0">
                <a:latin typeface="NikoshBAN"/>
              </a:rPr>
              <a:t>খ.সমানাধিকরণ</a:t>
            </a:r>
            <a:r>
              <a:rPr lang="en-US" sz="2400" dirty="0" smtClean="0">
                <a:latin typeface="NikoshBAN"/>
              </a:rPr>
              <a:t> </a:t>
            </a:r>
            <a:r>
              <a:rPr lang="en-US" sz="2400" dirty="0">
                <a:latin typeface="NikoshBAN"/>
              </a:rPr>
              <a:t>বহুব্রীহি সমাস</a:t>
            </a:r>
          </a:p>
          <a:p>
            <a:r>
              <a:rPr lang="en-US" sz="2400" dirty="0">
                <a:latin typeface="NikoshBAN"/>
              </a:rPr>
              <a:t>গ. অলুক বহুব্রীহি </a:t>
            </a:r>
            <a:r>
              <a:rPr lang="en-US" sz="2400" dirty="0" err="1">
                <a:latin typeface="NikoshBAN"/>
              </a:rPr>
              <a:t>সমাস</a:t>
            </a:r>
            <a:r>
              <a:rPr lang="en-US" sz="2400" dirty="0">
                <a:latin typeface="NikoshBAN"/>
              </a:rPr>
              <a:t>     </a:t>
            </a:r>
            <a:r>
              <a:rPr lang="en-US" sz="2400" dirty="0" smtClean="0">
                <a:latin typeface="NikoshBAN"/>
              </a:rPr>
              <a:t> </a:t>
            </a:r>
          </a:p>
          <a:p>
            <a:r>
              <a:rPr lang="en-US" sz="2400" dirty="0" smtClean="0">
                <a:latin typeface="NikoshBAN"/>
              </a:rPr>
              <a:t>ঘ</a:t>
            </a:r>
            <a:r>
              <a:rPr lang="en-US" sz="2400" dirty="0">
                <a:latin typeface="NikoshBAN"/>
              </a:rPr>
              <a:t>. </a:t>
            </a:r>
            <a:r>
              <a:rPr lang="en-US" sz="2400" dirty="0" smtClean="0">
                <a:latin typeface="NikoshBAN"/>
              </a:rPr>
              <a:t>ব্যাধিকরণ </a:t>
            </a:r>
            <a:r>
              <a:rPr lang="en-US" sz="2400" dirty="0">
                <a:latin typeface="NikoshBAN"/>
              </a:rPr>
              <a:t>নঞর্থক বহুব্রীহি সমাস</a:t>
            </a:r>
          </a:p>
          <a:p>
            <a:endParaRPr lang="en-US" sz="2400" dirty="0"/>
          </a:p>
        </p:txBody>
      </p:sp>
      <p:sp>
        <p:nvSpPr>
          <p:cNvPr id="5" name="TextBox 4"/>
          <p:cNvSpPr txBox="1"/>
          <p:nvPr/>
        </p:nvSpPr>
        <p:spPr>
          <a:xfrm>
            <a:off x="381000" y="2557908"/>
            <a:ext cx="7162800" cy="461665"/>
          </a:xfrm>
          <a:prstGeom prst="rect">
            <a:avLst/>
          </a:prstGeom>
          <a:noFill/>
        </p:spPr>
        <p:txBody>
          <a:bodyPr wrap="square" rtlCol="0">
            <a:spAutoFit/>
          </a:bodyPr>
          <a:lstStyle/>
          <a:p>
            <a:r>
              <a:rPr lang="en-US" sz="2400" dirty="0" smtClean="0">
                <a:solidFill>
                  <a:srgbClr val="00B050"/>
                </a:solidFill>
                <a:latin typeface="NikoshBAN"/>
              </a:rPr>
              <a:t>উত্তরঃসমানাধিকরণ </a:t>
            </a:r>
            <a:r>
              <a:rPr lang="en-US" sz="2400" dirty="0">
                <a:solidFill>
                  <a:srgbClr val="00B050"/>
                </a:solidFill>
                <a:latin typeface="NikoshBAN"/>
              </a:rPr>
              <a:t>বহুব্রীহি সমাস</a:t>
            </a:r>
          </a:p>
        </p:txBody>
      </p:sp>
      <p:sp>
        <p:nvSpPr>
          <p:cNvPr id="6" name="TextBox 5"/>
          <p:cNvSpPr txBox="1"/>
          <p:nvPr/>
        </p:nvSpPr>
        <p:spPr>
          <a:xfrm>
            <a:off x="166255" y="3118744"/>
            <a:ext cx="8153400" cy="954107"/>
          </a:xfrm>
          <a:prstGeom prst="rect">
            <a:avLst/>
          </a:prstGeom>
          <a:noFill/>
        </p:spPr>
        <p:txBody>
          <a:bodyPr wrap="square" rtlCol="0">
            <a:spAutoFit/>
          </a:bodyPr>
          <a:lstStyle/>
          <a:p>
            <a:r>
              <a:rPr lang="en-US" sz="2800" dirty="0" smtClean="0">
                <a:solidFill>
                  <a:srgbClr val="00B0F0"/>
                </a:solidFill>
              </a:rPr>
              <a:t>৪। </a:t>
            </a:r>
            <a:r>
              <a:rPr lang="en-US" sz="2800" dirty="0" smtClean="0">
                <a:solidFill>
                  <a:srgbClr val="00B0F0"/>
                </a:solidFill>
                <a:latin typeface="NikoshBAN"/>
              </a:rPr>
              <a:t>নি-খরচে </a:t>
            </a:r>
            <a:r>
              <a:rPr lang="en-US" sz="2800" dirty="0">
                <a:solidFill>
                  <a:srgbClr val="00B0F0"/>
                </a:solidFill>
                <a:latin typeface="NikoshBAN"/>
              </a:rPr>
              <a:t>কোন ধরণের বহুব্রীহি সমাস?</a:t>
            </a:r>
          </a:p>
          <a:p>
            <a:endParaRPr lang="en-US" sz="2800" dirty="0">
              <a:solidFill>
                <a:srgbClr val="00B0F0"/>
              </a:solidFill>
            </a:endParaRPr>
          </a:p>
        </p:txBody>
      </p:sp>
      <p:sp>
        <p:nvSpPr>
          <p:cNvPr id="7" name="TextBox 6"/>
          <p:cNvSpPr txBox="1"/>
          <p:nvPr/>
        </p:nvSpPr>
        <p:spPr>
          <a:xfrm>
            <a:off x="381000" y="3664437"/>
            <a:ext cx="8839200" cy="1569660"/>
          </a:xfrm>
          <a:prstGeom prst="rect">
            <a:avLst/>
          </a:prstGeom>
          <a:noFill/>
        </p:spPr>
        <p:txBody>
          <a:bodyPr wrap="square" rtlCol="0">
            <a:spAutoFit/>
          </a:bodyPr>
          <a:lstStyle/>
          <a:p>
            <a:r>
              <a:rPr lang="en-US" sz="2400" dirty="0">
                <a:latin typeface="NikoshBAN"/>
              </a:rPr>
              <a:t>ক. ব্যতিহার বহুব্রীহি </a:t>
            </a:r>
            <a:r>
              <a:rPr lang="en-US" sz="2400" dirty="0" err="1">
                <a:latin typeface="NikoshBAN"/>
              </a:rPr>
              <a:t>সমাস</a:t>
            </a:r>
            <a:r>
              <a:rPr lang="en-US" sz="2400" dirty="0">
                <a:latin typeface="NikoshBAN"/>
              </a:rPr>
              <a:t> </a:t>
            </a:r>
            <a:endParaRPr lang="en-US" sz="2400" dirty="0" smtClean="0">
              <a:latin typeface="NikoshBAN"/>
            </a:endParaRPr>
          </a:p>
          <a:p>
            <a:r>
              <a:rPr lang="en-US" sz="2400" dirty="0" err="1" smtClean="0">
                <a:latin typeface="NikoshBAN"/>
              </a:rPr>
              <a:t>খ.সমানাধিকরণ</a:t>
            </a:r>
            <a:r>
              <a:rPr lang="en-US" sz="2400" dirty="0" smtClean="0">
                <a:latin typeface="NikoshBAN"/>
              </a:rPr>
              <a:t> </a:t>
            </a:r>
            <a:r>
              <a:rPr lang="en-US" sz="2400" dirty="0">
                <a:latin typeface="NikoshBAN"/>
              </a:rPr>
              <a:t>বহুব্রীহি সমাস</a:t>
            </a:r>
          </a:p>
          <a:p>
            <a:r>
              <a:rPr lang="en-US" sz="2400" dirty="0">
                <a:latin typeface="NikoshBAN"/>
              </a:rPr>
              <a:t>গ. </a:t>
            </a:r>
            <a:r>
              <a:rPr lang="en-US" sz="2400" dirty="0" smtClean="0">
                <a:latin typeface="NikoshBAN"/>
              </a:rPr>
              <a:t>প্রত্যয়ান্ত বহুব্রীহি </a:t>
            </a:r>
            <a:r>
              <a:rPr lang="en-US" sz="2400" dirty="0" err="1">
                <a:latin typeface="NikoshBAN"/>
              </a:rPr>
              <a:t>সমাস</a:t>
            </a:r>
            <a:r>
              <a:rPr lang="en-US" sz="2400" dirty="0">
                <a:latin typeface="NikoshBAN"/>
              </a:rPr>
              <a:t>   </a:t>
            </a:r>
            <a:endParaRPr lang="en-US" sz="2400" dirty="0" smtClean="0">
              <a:latin typeface="NikoshBAN"/>
            </a:endParaRPr>
          </a:p>
          <a:p>
            <a:r>
              <a:rPr lang="en-US" sz="2400" dirty="0" smtClean="0">
                <a:latin typeface="NikoshBAN"/>
              </a:rPr>
              <a:t>ঘ</a:t>
            </a:r>
            <a:r>
              <a:rPr lang="en-US" sz="2400" dirty="0">
                <a:latin typeface="NikoshBAN"/>
              </a:rPr>
              <a:t>. </a:t>
            </a:r>
            <a:r>
              <a:rPr lang="en-US" sz="2400" dirty="0" smtClean="0">
                <a:latin typeface="NikoshBAN"/>
              </a:rPr>
              <a:t>ব্যাধিকরণ </a:t>
            </a:r>
            <a:r>
              <a:rPr lang="en-US" sz="2400" dirty="0">
                <a:latin typeface="NikoshBAN"/>
              </a:rPr>
              <a:t>বহুব্রীহি সমাস</a:t>
            </a:r>
          </a:p>
        </p:txBody>
      </p:sp>
      <p:sp>
        <p:nvSpPr>
          <p:cNvPr id="9" name="TextBox 8"/>
          <p:cNvSpPr txBox="1"/>
          <p:nvPr/>
        </p:nvSpPr>
        <p:spPr>
          <a:xfrm>
            <a:off x="574964" y="5579983"/>
            <a:ext cx="6858000" cy="461665"/>
          </a:xfrm>
          <a:prstGeom prst="rect">
            <a:avLst/>
          </a:prstGeom>
          <a:noFill/>
        </p:spPr>
        <p:txBody>
          <a:bodyPr wrap="square" rtlCol="0">
            <a:spAutoFit/>
          </a:bodyPr>
          <a:lstStyle/>
          <a:p>
            <a:r>
              <a:rPr lang="en-US" sz="2400" dirty="0" smtClean="0">
                <a:solidFill>
                  <a:srgbClr val="00B050"/>
                </a:solidFill>
                <a:latin typeface="NikoshBAN"/>
              </a:rPr>
              <a:t>উত্তরঃ প্রত্যয়ান্ত </a:t>
            </a:r>
            <a:r>
              <a:rPr lang="en-US" sz="2400" dirty="0">
                <a:solidFill>
                  <a:srgbClr val="00B050"/>
                </a:solidFill>
                <a:latin typeface="NikoshBAN"/>
              </a:rPr>
              <a:t>বহুব্রীহি সমাস</a:t>
            </a:r>
            <a:endParaRPr lang="en-US" sz="2400" dirty="0">
              <a:solidFill>
                <a:srgbClr val="00B050"/>
              </a:solidFill>
            </a:endParaRPr>
          </a:p>
        </p:txBody>
      </p:sp>
      <p:sp>
        <p:nvSpPr>
          <p:cNvPr id="4" name="Date Placeholder 3"/>
          <p:cNvSpPr>
            <a:spLocks noGrp="1"/>
          </p:cNvSpPr>
          <p:nvPr>
            <p:ph type="dt" sz="half" idx="10"/>
          </p:nvPr>
        </p:nvSpPr>
        <p:spPr/>
        <p:txBody>
          <a:bodyPr/>
          <a:lstStyle/>
          <a:p>
            <a:fld id="{18500869-FFB1-4F78-8DDA-86D1A39364FF}" type="datetime1">
              <a:rPr lang="en-US" smtClean="0"/>
              <a:t>4/25/2021</a:t>
            </a:fld>
            <a:endParaRPr lang="en-US" dirty="0"/>
          </a:p>
        </p:txBody>
      </p:sp>
      <p:sp>
        <p:nvSpPr>
          <p:cNvPr id="8" name="Footer Placeholder 7"/>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525" y="827085"/>
            <a:ext cx="3724275" cy="225429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524" y="3604595"/>
            <a:ext cx="3724275" cy="2333625"/>
          </a:xfrm>
          <a:prstGeom prst="rect">
            <a:avLst/>
          </a:prstGeom>
        </p:spPr>
      </p:pic>
    </p:spTree>
    <p:extLst>
      <p:ext uri="{BB962C8B-B14F-4D97-AF65-F5344CB8AC3E}">
        <p14:creationId xmlns:p14="http://schemas.microsoft.com/office/powerpoint/2010/main" val="442488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62001"/>
            <a:ext cx="4648200" cy="769441"/>
          </a:xfrm>
          <a:prstGeom prst="rect">
            <a:avLst/>
          </a:prstGeom>
          <a:noFill/>
        </p:spPr>
        <p:txBody>
          <a:bodyPr wrap="square" rtlCol="0">
            <a:spAutoFit/>
          </a:bodyPr>
          <a:lstStyle/>
          <a:p>
            <a:pPr algn="ctr"/>
            <a:r>
              <a:rPr lang="en-US"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NikoshBAN"/>
              </a:rPr>
              <a:t> </a:t>
            </a:r>
            <a:r>
              <a:rPr lang="en-US" sz="44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NikoshBAN"/>
              </a:rPr>
              <a:t>বাড়ির কাজ</a:t>
            </a:r>
            <a:endParaRPr lang="en-US" sz="44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
        <p:nvSpPr>
          <p:cNvPr id="5" name="TextBox 4"/>
          <p:cNvSpPr txBox="1"/>
          <p:nvPr/>
        </p:nvSpPr>
        <p:spPr>
          <a:xfrm>
            <a:off x="429491" y="4800600"/>
            <a:ext cx="7848600" cy="954107"/>
          </a:xfrm>
          <a:prstGeom prst="rect">
            <a:avLst/>
          </a:prstGeom>
          <a:noFill/>
        </p:spPr>
        <p:txBody>
          <a:bodyPr wrap="square" rtlCol="0">
            <a:spAutoFit/>
          </a:bodyPr>
          <a:lstStyle/>
          <a:p>
            <a:pPr algn="just"/>
            <a:r>
              <a:rPr lang="en-US" sz="2800" dirty="0" smtClean="0"/>
              <a:t>ব্যাসবাক্য নয় সমস্ত পদের  অর্থ দিয়েই বহুব্রীহি সমাস নির্ণয় করতে  হয় – যুক্তি সহ ব্যাখ্যা করো। </a:t>
            </a:r>
            <a:endParaRPr lang="en-US" sz="2800" dirty="0"/>
          </a:p>
        </p:txBody>
      </p:sp>
      <p:sp>
        <p:nvSpPr>
          <p:cNvPr id="6" name="Date Placeholder 5"/>
          <p:cNvSpPr>
            <a:spLocks noGrp="1"/>
          </p:cNvSpPr>
          <p:nvPr>
            <p:ph type="dt" sz="half" idx="10"/>
          </p:nvPr>
        </p:nvSpPr>
        <p:spPr/>
        <p:txBody>
          <a:bodyPr/>
          <a:lstStyle/>
          <a:p>
            <a:fld id="{860001C5-D240-458B-AE7E-348410CD6BEA}" type="datetime1">
              <a:rPr lang="en-US" smtClean="0"/>
              <a:t>4/25/2021</a:t>
            </a:fld>
            <a:endParaRPr lang="en-US" dirty="0"/>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2" y="1497816"/>
            <a:ext cx="8686800" cy="3038475"/>
          </a:xfrm>
          <a:prstGeom prst="rect">
            <a:avLst/>
          </a:prstGeom>
        </p:spPr>
      </p:pic>
    </p:spTree>
    <p:extLst>
      <p:ext uri="{BB962C8B-B14F-4D97-AF65-F5344CB8AC3E}">
        <p14:creationId xmlns:p14="http://schemas.microsoft.com/office/powerpoint/2010/main" val="476963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514600"/>
            <a:ext cx="6248400" cy="1200329"/>
          </a:xfrm>
          <a:prstGeom prst="rect">
            <a:avLst/>
          </a:prstGeom>
          <a:noFill/>
        </p:spPr>
        <p:txBody>
          <a:bodyPr wrap="square" rtlCol="0">
            <a:spAutoFit/>
          </a:bodyPr>
          <a:lstStyle/>
          <a:p>
            <a:pPr algn="ctr"/>
            <a:r>
              <a:rPr lang="en-US" sz="72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NikoshBAN"/>
              </a:rPr>
              <a:t>ধন্যবাদ</a:t>
            </a:r>
            <a:endParaRPr lang="en-US" sz="72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NikoshBAN"/>
            </a:endParaRPr>
          </a:p>
        </p:txBody>
      </p:sp>
      <p:sp>
        <p:nvSpPr>
          <p:cNvPr id="2" name="Date Placeholder 1"/>
          <p:cNvSpPr>
            <a:spLocks noGrp="1"/>
          </p:cNvSpPr>
          <p:nvPr>
            <p:ph type="dt" sz="half" idx="10"/>
          </p:nvPr>
        </p:nvSpPr>
        <p:spPr/>
        <p:txBody>
          <a:bodyPr/>
          <a:lstStyle/>
          <a:p>
            <a:fld id="{6B699F6F-3B6E-419D-B08B-B48E855AD10D}" type="datetime1">
              <a:rPr lang="en-US" smtClean="0"/>
              <a:t>4/25/2021</a:t>
            </a:fld>
            <a:endParaRPr lang="en-US" dirty="0"/>
          </a:p>
        </p:txBody>
      </p:sp>
      <p:sp>
        <p:nvSpPr>
          <p:cNvPr id="4" name="Footer Placeholder 3"/>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1314450"/>
            <a:ext cx="5143500" cy="300082"/>
          </a:xfrm>
          <a:prstGeom prst="rect">
            <a:avLst/>
          </a:prstGeom>
          <a:noFill/>
        </p:spPr>
        <p:txBody>
          <a:bodyPr wrap="square" rtlCol="0">
            <a:spAutoFit/>
          </a:bodyPr>
          <a:lstStyle/>
          <a:p>
            <a:endParaRPr lang="en-US" sz="1350" dirty="0"/>
          </a:p>
        </p:txBody>
      </p:sp>
      <p:sp>
        <p:nvSpPr>
          <p:cNvPr id="5" name="TextBox 4"/>
          <p:cNvSpPr txBox="1"/>
          <p:nvPr/>
        </p:nvSpPr>
        <p:spPr>
          <a:xfrm>
            <a:off x="1371600" y="3480306"/>
            <a:ext cx="3486150" cy="507831"/>
          </a:xfrm>
          <a:prstGeom prst="rect">
            <a:avLst/>
          </a:prstGeom>
          <a:noFill/>
        </p:spPr>
        <p:txBody>
          <a:bodyPr wrap="square" rtlCol="0">
            <a:spAutoFit/>
          </a:bodyPr>
          <a:lstStyle/>
          <a:p>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ছবিতে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দেখতে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পারছ</a:t>
            </a:r>
            <a:r>
              <a:rPr lang="en-US" sz="2700" dirty="0">
                <a:latin typeface="NikoshBAN" panose="02000000000000000000" pitchFamily="2" charset="0"/>
                <a:cs typeface="NikoshBAN" panose="02000000000000000000" pitchFamily="2" charset="0"/>
              </a:rPr>
              <a:t>? </a:t>
            </a:r>
          </a:p>
        </p:txBody>
      </p:sp>
      <p:sp>
        <p:nvSpPr>
          <p:cNvPr id="6" name="TextBox 5"/>
          <p:cNvSpPr txBox="1"/>
          <p:nvPr/>
        </p:nvSpPr>
        <p:spPr>
          <a:xfrm>
            <a:off x="1356014" y="3872721"/>
            <a:ext cx="2914650" cy="507831"/>
          </a:xfrm>
          <a:prstGeom prst="rect">
            <a:avLst/>
          </a:prstGeom>
          <a:noFill/>
        </p:spPr>
        <p:txBody>
          <a:bodyPr wrap="square" rtlCol="0">
            <a:spAutoFit/>
          </a:bodyPr>
          <a:lstStyle/>
          <a:p>
            <a:r>
              <a:rPr lang="en-US" sz="2700" dirty="0" err="1">
                <a:latin typeface="NikoshBAN" panose="02000000000000000000" pitchFamily="2" charset="0"/>
                <a:cs typeface="NikoshBAN" panose="02000000000000000000" pitchFamily="2" charset="0"/>
              </a:rPr>
              <a:t>উত্তরঃ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ধান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ব্রীহি</a:t>
            </a:r>
            <a:r>
              <a:rPr lang="en-US" sz="2700" dirty="0">
                <a:latin typeface="NikoshBAN" panose="02000000000000000000" pitchFamily="2" charset="0"/>
                <a:cs typeface="NikoshBAN" panose="02000000000000000000" pitchFamily="2" charset="0"/>
              </a:rPr>
              <a:t> )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30038"/>
            <a:ext cx="3486150" cy="215026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4950" y="1314451"/>
            <a:ext cx="2400301" cy="2165855"/>
          </a:xfrm>
          <a:prstGeom prst="rect">
            <a:avLst/>
          </a:prstGeom>
        </p:spPr>
      </p:pic>
      <p:sp>
        <p:nvSpPr>
          <p:cNvPr id="9" name="TextBox 8"/>
          <p:cNvSpPr txBox="1"/>
          <p:nvPr/>
        </p:nvSpPr>
        <p:spPr>
          <a:xfrm>
            <a:off x="4592782" y="3514930"/>
            <a:ext cx="3429000" cy="923330"/>
          </a:xfrm>
          <a:prstGeom prst="rect">
            <a:avLst/>
          </a:prstGeom>
          <a:noFill/>
        </p:spPr>
        <p:txBody>
          <a:bodyPr wrap="square" rtlCol="0">
            <a:spAutoFit/>
          </a:bodyPr>
          <a:lstStyle/>
          <a:p>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ছবিতে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আর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দেখতে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পারছ</a:t>
            </a:r>
            <a:r>
              <a:rPr lang="en-US" sz="2700" dirty="0">
                <a:latin typeface="NikoshBAN" panose="02000000000000000000" pitchFamily="2" charset="0"/>
                <a:cs typeface="NikoshBAN" panose="02000000000000000000" pitchFamily="2" charset="0"/>
              </a:rPr>
              <a:t>?</a:t>
            </a:r>
          </a:p>
          <a:p>
            <a:endParaRPr lang="en-US" sz="2700" dirty="0">
              <a:latin typeface="NikoshBAN" panose="02000000000000000000" pitchFamily="2" charset="0"/>
              <a:cs typeface="NikoshBAN" panose="02000000000000000000" pitchFamily="2" charset="0"/>
            </a:endParaRPr>
          </a:p>
        </p:txBody>
      </p:sp>
      <p:sp>
        <p:nvSpPr>
          <p:cNvPr id="10" name="TextBox 9"/>
          <p:cNvSpPr txBox="1"/>
          <p:nvPr/>
        </p:nvSpPr>
        <p:spPr>
          <a:xfrm>
            <a:off x="4270664" y="3976596"/>
            <a:ext cx="4946073" cy="507831"/>
          </a:xfrm>
          <a:prstGeom prst="rect">
            <a:avLst/>
          </a:prstGeom>
          <a:noFill/>
        </p:spPr>
        <p:txBody>
          <a:bodyPr wrap="square" rtlCol="0">
            <a:spAutoFit/>
          </a:bodyPr>
          <a:lstStyle/>
          <a:p>
            <a:r>
              <a:rPr lang="en-US" sz="2700" dirty="0" err="1">
                <a:latin typeface="NikoshBAN" panose="02000000000000000000" pitchFamily="2" charset="0"/>
                <a:cs typeface="NikoshBAN" panose="02000000000000000000" pitchFamily="2" charset="0"/>
              </a:rPr>
              <a:t>যার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জমিতে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বহু</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ধান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আছে</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এমন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এক</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ব্যক্তি</a:t>
            </a:r>
            <a:r>
              <a:rPr lang="en-US" sz="2700" dirty="0">
                <a:latin typeface="NikoshBAN" panose="02000000000000000000" pitchFamily="2" charset="0"/>
                <a:cs typeface="NikoshBAN" panose="02000000000000000000" pitchFamily="2" charset="0"/>
              </a:rPr>
              <a:t> </a:t>
            </a:r>
          </a:p>
        </p:txBody>
      </p:sp>
      <p:sp>
        <p:nvSpPr>
          <p:cNvPr id="11" name="TextBox 10"/>
          <p:cNvSpPr txBox="1"/>
          <p:nvPr/>
        </p:nvSpPr>
        <p:spPr>
          <a:xfrm>
            <a:off x="1371600" y="4514851"/>
            <a:ext cx="6515100" cy="923330"/>
          </a:xfrm>
          <a:prstGeom prst="rect">
            <a:avLst/>
          </a:prstGeom>
          <a:noFill/>
        </p:spPr>
        <p:txBody>
          <a:bodyPr wrap="square" rtlCol="0">
            <a:spAutoFit/>
          </a:bodyPr>
          <a:lstStyle/>
          <a:p>
            <a:r>
              <a:rPr lang="en-US" sz="2700" dirty="0" err="1">
                <a:latin typeface="NikoshBAN" panose="02000000000000000000" pitchFamily="2" charset="0"/>
                <a:cs typeface="NikoshBAN" panose="02000000000000000000" pitchFamily="2" charset="0"/>
              </a:rPr>
              <a:t>যার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বহু</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ব্রীহি</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ধান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আছে</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এমন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ব্যক্তিকে</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আমরা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বলতে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পারি</a:t>
            </a:r>
            <a:r>
              <a:rPr lang="en-US" sz="2700" dirty="0">
                <a:latin typeface="NikoshBAN" panose="02000000000000000000" pitchFamily="2" charset="0"/>
                <a:cs typeface="NikoshBAN" panose="02000000000000000000" pitchFamily="2" charset="0"/>
              </a:rPr>
              <a:t> ? </a:t>
            </a:r>
          </a:p>
        </p:txBody>
      </p:sp>
      <p:sp>
        <p:nvSpPr>
          <p:cNvPr id="12" name="TextBox 11"/>
          <p:cNvSpPr txBox="1"/>
          <p:nvPr/>
        </p:nvSpPr>
        <p:spPr>
          <a:xfrm>
            <a:off x="2343150" y="4930350"/>
            <a:ext cx="4229100" cy="507831"/>
          </a:xfrm>
          <a:prstGeom prst="rect">
            <a:avLst/>
          </a:prstGeom>
          <a:noFill/>
        </p:spPr>
        <p:txBody>
          <a:bodyPr wrap="square" rtlCol="0">
            <a:spAutoFit/>
          </a:bodyPr>
          <a:lstStyle/>
          <a:p>
            <a:r>
              <a:rPr lang="en-US" sz="2700" dirty="0" err="1">
                <a:latin typeface="NikoshBAN" panose="02000000000000000000" pitchFamily="2" charset="0"/>
                <a:cs typeface="NikoshBAN" panose="02000000000000000000" pitchFamily="2" charset="0"/>
              </a:rPr>
              <a:t>বহুব্রীহি</a:t>
            </a:r>
            <a:r>
              <a:rPr lang="en-US" sz="2700" dirty="0">
                <a:latin typeface="NikoshBAN" panose="02000000000000000000" pitchFamily="2" charset="0"/>
                <a:cs typeface="NikoshBAN" panose="02000000000000000000" pitchFamily="2" charset="0"/>
              </a:rPr>
              <a:t> </a:t>
            </a:r>
          </a:p>
        </p:txBody>
      </p:sp>
      <p:sp>
        <p:nvSpPr>
          <p:cNvPr id="13" name="Date Placeholder 12"/>
          <p:cNvSpPr>
            <a:spLocks noGrp="1"/>
          </p:cNvSpPr>
          <p:nvPr>
            <p:ph type="dt" sz="half" idx="10"/>
          </p:nvPr>
        </p:nvSpPr>
        <p:spPr/>
        <p:txBody>
          <a:bodyPr/>
          <a:lstStyle/>
          <a:p>
            <a:fld id="{CE780F58-71FF-4C62-8891-7797F29F647B}" type="datetime1">
              <a:rPr lang="en-US" smtClean="0"/>
              <a:t>4/25/2021</a:t>
            </a:fld>
            <a:endParaRPr lang="en-US"/>
          </a:p>
        </p:txBody>
      </p:sp>
      <p:sp>
        <p:nvSpPr>
          <p:cNvPr id="14" name="Footer Placeholder 13"/>
          <p:cNvSpPr>
            <a:spLocks noGrp="1"/>
          </p:cNvSpPr>
          <p:nvPr>
            <p:ph type="ftr" sz="quarter" idx="11"/>
          </p:nvPr>
        </p:nvSpPr>
        <p:spPr/>
        <p:txBody>
          <a:bodyPr/>
          <a:lstStyle/>
          <a:p>
            <a:r>
              <a:rPr lang="en-US" smtClean="0"/>
              <a:t>GIBON DAS (ASST TEACHER). B.S.C SECONDARY SCHOOL,BARAKPUR,BAGERHAT.</a:t>
            </a:r>
            <a:endParaRPr lang="en-US"/>
          </a:p>
        </p:txBody>
      </p:sp>
      <p:sp>
        <p:nvSpPr>
          <p:cNvPr id="15" name="Slide Number Placeholder 1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60670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0"/>
            <a:ext cx="8610600" cy="2862322"/>
          </a:xfrm>
          <a:prstGeom prst="rect">
            <a:avLst/>
          </a:prstGeom>
          <a:noFill/>
        </p:spPr>
        <p:txBody>
          <a:bodyPr wrap="square" rtlCol="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আজকের</a:t>
            </a:r>
            <a:r>
              <a:rPr lang="bn-I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bn-IN"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পাঠ </a:t>
            </a:r>
            <a:r>
              <a:rPr lang="bn-I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pPr algn="ctr"/>
            <a:r>
              <a:rPr lang="bn-I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বহুব্রীহি </a:t>
            </a:r>
            <a:r>
              <a:rPr lang="bn-IN"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সমাস </a:t>
            </a:r>
            <a:r>
              <a:rPr lang="bn-I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Date Placeholder 1"/>
          <p:cNvSpPr>
            <a:spLocks noGrp="1"/>
          </p:cNvSpPr>
          <p:nvPr>
            <p:ph type="dt" sz="half" idx="10"/>
          </p:nvPr>
        </p:nvSpPr>
        <p:spPr/>
        <p:txBody>
          <a:bodyPr/>
          <a:lstStyle/>
          <a:p>
            <a:fld id="{C41B7BCB-D6AA-44F8-92FD-7CFDCD2EC076}" type="datetime1">
              <a:rPr lang="en-US" smtClean="0"/>
              <a:t>4/25/2021</a:t>
            </a:fld>
            <a:endParaRPr lang="en-US" dirty="0"/>
          </a:p>
        </p:txBody>
      </p:sp>
      <p:sp>
        <p:nvSpPr>
          <p:cNvPr id="3" name="Footer Placeholder 2"/>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47AE6-E731-4AC8-BF86-B79967E6710F}" type="datetime1">
              <a:rPr lang="en-US" smtClean="0"/>
              <a:t>4/25/2021</a:t>
            </a:fld>
            <a:endParaRPr lang="en-US" dirty="0"/>
          </a:p>
        </p:txBody>
      </p:sp>
      <p:sp>
        <p:nvSpPr>
          <p:cNvPr id="3" name="Footer Placeholder 2"/>
          <p:cNvSpPr>
            <a:spLocks noGrp="1"/>
          </p:cNvSpPr>
          <p:nvPr>
            <p:ph type="ftr" sz="quarter" idx="11"/>
          </p:nvPr>
        </p:nvSpPr>
        <p:spPr/>
        <p:txBody>
          <a:bodyPr/>
          <a:lstStyle/>
          <a:p>
            <a:r>
              <a:rPr lang="en-US" smtClean="0"/>
              <a:t>GIBON DAS (ASST TEACHER). B.S.C SECONDARY SCHOOL,BARAKPUR,BAGERHAT.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TextBox 4"/>
          <p:cNvSpPr txBox="1"/>
          <p:nvPr/>
        </p:nvSpPr>
        <p:spPr>
          <a:xfrm>
            <a:off x="609600" y="1447800"/>
            <a:ext cx="8229600" cy="2523768"/>
          </a:xfrm>
          <a:prstGeom prst="rect">
            <a:avLst/>
          </a:prstGeom>
          <a:noFill/>
        </p:spPr>
        <p:txBody>
          <a:bodyPr wrap="square" rtlCol="0">
            <a:spAutoFit/>
          </a:bodyPr>
          <a:lstStyle/>
          <a:p>
            <a:r>
              <a:rPr lang="en-US" sz="2800" dirty="0" err="1" smtClean="0">
                <a:latin typeface="NikoshBAN"/>
              </a:rPr>
              <a:t>এই</a:t>
            </a:r>
            <a:r>
              <a:rPr lang="en-US" sz="2800" dirty="0" smtClean="0">
                <a:latin typeface="NikoshBAN"/>
              </a:rPr>
              <a:t> </a:t>
            </a:r>
            <a:r>
              <a:rPr lang="en-US" sz="2800" dirty="0" err="1" smtClean="0">
                <a:latin typeface="NikoshBAN"/>
              </a:rPr>
              <a:t>পাঠ</a:t>
            </a:r>
            <a:r>
              <a:rPr lang="en-US" sz="2800" dirty="0" smtClean="0">
                <a:latin typeface="NikoshBAN"/>
              </a:rPr>
              <a:t> </a:t>
            </a:r>
            <a:r>
              <a:rPr lang="en-US" sz="2800" dirty="0" err="1" smtClean="0">
                <a:latin typeface="NikoshBAN"/>
              </a:rPr>
              <a:t>শেষে</a:t>
            </a:r>
            <a:r>
              <a:rPr lang="en-US" sz="2800" dirty="0" smtClean="0">
                <a:latin typeface="NikoshBAN"/>
              </a:rPr>
              <a:t> </a:t>
            </a:r>
            <a:r>
              <a:rPr lang="en-US" sz="2800" dirty="0" err="1" smtClean="0">
                <a:latin typeface="NikoshBAN"/>
              </a:rPr>
              <a:t>শিক্ষার্থীরা</a:t>
            </a:r>
            <a:r>
              <a:rPr lang="en-US" sz="2800" dirty="0" smtClean="0">
                <a:latin typeface="NikoshBAN"/>
              </a:rPr>
              <a:t>-</a:t>
            </a:r>
          </a:p>
          <a:p>
            <a:endParaRPr lang="en-US" dirty="0">
              <a:latin typeface="NikoshBAN"/>
            </a:endParaRPr>
          </a:p>
          <a:p>
            <a:r>
              <a:rPr lang="en-US" sz="2800" dirty="0" smtClean="0">
                <a:latin typeface="NikoshBAN"/>
              </a:rPr>
              <a:t>১। </a:t>
            </a:r>
            <a:r>
              <a:rPr lang="en-US" sz="2800" dirty="0" err="1" smtClean="0">
                <a:latin typeface="NikoshBAN"/>
              </a:rPr>
              <a:t>বহুব্রীহি</a:t>
            </a:r>
            <a:r>
              <a:rPr lang="en-US" sz="2800" dirty="0" smtClean="0">
                <a:latin typeface="NikoshBAN"/>
              </a:rPr>
              <a:t> </a:t>
            </a:r>
            <a:r>
              <a:rPr lang="en-US" sz="2800" dirty="0" err="1" smtClean="0">
                <a:latin typeface="NikoshBAN"/>
              </a:rPr>
              <a:t>সমাসের</a:t>
            </a:r>
            <a:r>
              <a:rPr lang="en-US" sz="2800" dirty="0" smtClean="0">
                <a:latin typeface="NikoshBAN"/>
              </a:rPr>
              <a:t> </a:t>
            </a:r>
            <a:r>
              <a:rPr lang="en-US" sz="2800" dirty="0" err="1" smtClean="0">
                <a:latin typeface="NikoshBAN"/>
              </a:rPr>
              <a:t>সংগা</a:t>
            </a:r>
            <a:r>
              <a:rPr lang="en-US" sz="2800" dirty="0" smtClean="0">
                <a:latin typeface="NikoshBAN"/>
              </a:rPr>
              <a:t> </a:t>
            </a:r>
            <a:r>
              <a:rPr lang="en-US" sz="2800" dirty="0" err="1" smtClean="0">
                <a:latin typeface="NikoshBAN"/>
              </a:rPr>
              <a:t>দিতে</a:t>
            </a:r>
            <a:r>
              <a:rPr lang="en-US" sz="2800" dirty="0" smtClean="0">
                <a:latin typeface="NikoshBAN"/>
              </a:rPr>
              <a:t> </a:t>
            </a:r>
            <a:r>
              <a:rPr lang="en-US" sz="2800" dirty="0" err="1" smtClean="0">
                <a:latin typeface="NikoshBAN"/>
              </a:rPr>
              <a:t>পারবে</a:t>
            </a:r>
            <a:r>
              <a:rPr lang="en-US" sz="2800" dirty="0" smtClean="0">
                <a:latin typeface="NikoshBAN"/>
              </a:rPr>
              <a:t>।</a:t>
            </a:r>
          </a:p>
          <a:p>
            <a:r>
              <a:rPr lang="en-US" sz="2800" dirty="0" smtClean="0">
                <a:latin typeface="NikoshBAN"/>
              </a:rPr>
              <a:t>২। </a:t>
            </a:r>
            <a:r>
              <a:rPr lang="en-US" sz="2800" dirty="0" err="1" smtClean="0">
                <a:latin typeface="NikoshBAN"/>
              </a:rPr>
              <a:t>বহুব্রীহি</a:t>
            </a:r>
            <a:r>
              <a:rPr lang="en-US" sz="2800" dirty="0" smtClean="0">
                <a:latin typeface="NikoshBAN"/>
              </a:rPr>
              <a:t> </a:t>
            </a:r>
            <a:r>
              <a:rPr lang="en-US" sz="2800" dirty="0" err="1" smtClean="0">
                <a:latin typeface="NikoshBAN"/>
              </a:rPr>
              <a:t>সমাসের</a:t>
            </a:r>
            <a:r>
              <a:rPr lang="en-US" sz="2800" dirty="0" smtClean="0">
                <a:latin typeface="NikoshBAN"/>
              </a:rPr>
              <a:t> </a:t>
            </a:r>
            <a:r>
              <a:rPr lang="en-US" sz="2800" dirty="0" err="1" smtClean="0">
                <a:latin typeface="NikoshBAN"/>
              </a:rPr>
              <a:t>নির্ণয়ের</a:t>
            </a:r>
            <a:r>
              <a:rPr lang="en-US" sz="2800" dirty="0" smtClean="0">
                <a:latin typeface="NikoshBAN"/>
              </a:rPr>
              <a:t> </a:t>
            </a:r>
            <a:r>
              <a:rPr lang="en-US" sz="2800" dirty="0" err="1" smtClean="0">
                <a:latin typeface="NikoshBAN"/>
              </a:rPr>
              <a:t>নিয়ম</a:t>
            </a:r>
            <a:r>
              <a:rPr lang="en-US" sz="2800" dirty="0" smtClean="0">
                <a:latin typeface="NikoshBAN"/>
              </a:rPr>
              <a:t> </a:t>
            </a:r>
            <a:r>
              <a:rPr lang="en-US" sz="2800" dirty="0" err="1" smtClean="0">
                <a:latin typeface="NikoshBAN"/>
              </a:rPr>
              <a:t>বলতে</a:t>
            </a:r>
            <a:r>
              <a:rPr lang="en-US" sz="2800" dirty="0" smtClean="0">
                <a:latin typeface="NikoshBAN"/>
              </a:rPr>
              <a:t> </a:t>
            </a:r>
            <a:r>
              <a:rPr lang="en-US" sz="2800" dirty="0" err="1" smtClean="0">
                <a:latin typeface="NikoshBAN"/>
              </a:rPr>
              <a:t>পারবে</a:t>
            </a:r>
            <a:r>
              <a:rPr lang="en-US" sz="2800" dirty="0" smtClean="0">
                <a:latin typeface="NikoshBAN"/>
              </a:rPr>
              <a:t>।</a:t>
            </a:r>
          </a:p>
          <a:p>
            <a:r>
              <a:rPr lang="en-US" sz="2800" dirty="0">
                <a:latin typeface="NikoshBAN"/>
              </a:rPr>
              <a:t>৩</a:t>
            </a:r>
            <a:r>
              <a:rPr lang="en-US" sz="2800" dirty="0" smtClean="0">
                <a:latin typeface="NikoshBAN"/>
              </a:rPr>
              <a:t>। </a:t>
            </a:r>
            <a:r>
              <a:rPr lang="en-US" sz="2800" dirty="0" err="1" smtClean="0">
                <a:latin typeface="NikoshBAN"/>
              </a:rPr>
              <a:t>বহুব্রীহি</a:t>
            </a:r>
            <a:r>
              <a:rPr lang="en-US" sz="2800" dirty="0" smtClean="0">
                <a:latin typeface="NikoshBAN"/>
              </a:rPr>
              <a:t> </a:t>
            </a:r>
            <a:r>
              <a:rPr lang="en-US" sz="2800" dirty="0" err="1" smtClean="0">
                <a:latin typeface="NikoshBAN"/>
              </a:rPr>
              <a:t>সমাসের</a:t>
            </a:r>
            <a:r>
              <a:rPr lang="en-US" sz="2800" dirty="0" smtClean="0">
                <a:latin typeface="NikoshBAN"/>
              </a:rPr>
              <a:t> </a:t>
            </a:r>
            <a:r>
              <a:rPr lang="en-US" sz="2800" dirty="0" err="1" smtClean="0">
                <a:latin typeface="NikoshBAN"/>
              </a:rPr>
              <a:t>প্রকার</a:t>
            </a:r>
            <a:r>
              <a:rPr lang="en-US" sz="2800" dirty="0" smtClean="0">
                <a:latin typeface="NikoshBAN"/>
              </a:rPr>
              <a:t> </a:t>
            </a:r>
            <a:r>
              <a:rPr lang="en-US" sz="2800" dirty="0" err="1" smtClean="0">
                <a:latin typeface="NikoshBAN"/>
              </a:rPr>
              <a:t>ভেদ</a:t>
            </a:r>
            <a:r>
              <a:rPr lang="en-US" sz="2800" dirty="0" smtClean="0">
                <a:latin typeface="NikoshBAN"/>
              </a:rPr>
              <a:t> </a:t>
            </a:r>
            <a:r>
              <a:rPr lang="en-US" sz="2800" dirty="0" err="1" smtClean="0">
                <a:latin typeface="NikoshBAN"/>
              </a:rPr>
              <a:t>বলতে</a:t>
            </a:r>
            <a:r>
              <a:rPr lang="en-US" sz="2800" dirty="0" smtClean="0">
                <a:latin typeface="NikoshBAN"/>
              </a:rPr>
              <a:t> </a:t>
            </a:r>
            <a:r>
              <a:rPr lang="en-US" sz="2800" dirty="0" err="1" smtClean="0">
                <a:latin typeface="NikoshBAN"/>
              </a:rPr>
              <a:t>পারবে</a:t>
            </a:r>
            <a:r>
              <a:rPr lang="en-US" sz="2800" dirty="0" smtClean="0">
                <a:latin typeface="NikoshBAN"/>
              </a:rPr>
              <a:t>।</a:t>
            </a:r>
          </a:p>
          <a:p>
            <a:r>
              <a:rPr lang="en-US" sz="2800" dirty="0">
                <a:latin typeface="NikoshBAN"/>
              </a:rPr>
              <a:t>৪</a:t>
            </a:r>
            <a:r>
              <a:rPr lang="en-US" sz="2800" dirty="0" smtClean="0">
                <a:latin typeface="NikoshBAN"/>
              </a:rPr>
              <a:t>। </a:t>
            </a:r>
            <a:r>
              <a:rPr lang="en-US" sz="2800" dirty="0" err="1" smtClean="0">
                <a:latin typeface="NikoshBAN"/>
              </a:rPr>
              <a:t>বহুব্রীহি</a:t>
            </a:r>
            <a:r>
              <a:rPr lang="en-US" sz="2800" dirty="0" smtClean="0">
                <a:latin typeface="NikoshBAN"/>
              </a:rPr>
              <a:t> </a:t>
            </a:r>
            <a:r>
              <a:rPr lang="en-US" sz="2800" dirty="0" err="1" smtClean="0">
                <a:latin typeface="NikoshBAN"/>
              </a:rPr>
              <a:t>সমাস</a:t>
            </a:r>
            <a:r>
              <a:rPr lang="en-US" sz="2800" dirty="0" smtClean="0">
                <a:latin typeface="NikoshBAN"/>
              </a:rPr>
              <a:t> </a:t>
            </a:r>
            <a:r>
              <a:rPr lang="en-US" sz="2800" dirty="0" err="1" smtClean="0">
                <a:latin typeface="NikoshBAN"/>
              </a:rPr>
              <a:t>নির্ণয়</a:t>
            </a:r>
            <a:r>
              <a:rPr lang="en-US" sz="2800" dirty="0" smtClean="0">
                <a:latin typeface="NikoshBAN"/>
              </a:rPr>
              <a:t> </a:t>
            </a:r>
            <a:r>
              <a:rPr lang="en-US" sz="2800" dirty="0" err="1" smtClean="0">
                <a:latin typeface="NikoshBAN"/>
              </a:rPr>
              <a:t>করতে</a:t>
            </a:r>
            <a:r>
              <a:rPr lang="en-US" sz="2800" dirty="0" smtClean="0">
                <a:latin typeface="NikoshBAN"/>
              </a:rPr>
              <a:t> </a:t>
            </a:r>
            <a:r>
              <a:rPr lang="en-US" sz="2800" dirty="0" err="1" smtClean="0">
                <a:latin typeface="NikoshBAN"/>
              </a:rPr>
              <a:t>পারবে</a:t>
            </a:r>
            <a:r>
              <a:rPr lang="en-US" sz="2800" dirty="0" smtClean="0">
                <a:latin typeface="NikoshBAN"/>
              </a:rPr>
              <a:t>।</a:t>
            </a:r>
            <a:endParaRPr lang="en-US" sz="2800" dirty="0">
              <a:latin typeface="NikoshBAN"/>
            </a:endParaRPr>
          </a:p>
        </p:txBody>
      </p:sp>
      <p:sp>
        <p:nvSpPr>
          <p:cNvPr id="6" name="TextBox 5"/>
          <p:cNvSpPr txBox="1"/>
          <p:nvPr/>
        </p:nvSpPr>
        <p:spPr>
          <a:xfrm>
            <a:off x="1524000" y="381000"/>
            <a:ext cx="4648200"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শিক্ষণ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ফল</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0692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3098580"/>
            <a:ext cx="5715000" cy="923330"/>
          </a:xfrm>
          <a:prstGeom prst="rect">
            <a:avLst/>
          </a:prstGeom>
          <a:noFill/>
        </p:spPr>
        <p:txBody>
          <a:bodyPr wrap="square" rtlCol="0">
            <a:spAutoFit/>
          </a:bodyPr>
          <a:lstStyle/>
          <a:p>
            <a:pPr algn="just"/>
            <a:endParaRPr lang="en-US" sz="2700" dirty="0">
              <a:latin typeface="NikoshBAN" pitchFamily="2" charset="0"/>
            </a:endParaRPr>
          </a:p>
          <a:p>
            <a:pPr algn="just"/>
            <a:r>
              <a:rPr lang="bn-IN" sz="2700" dirty="0">
                <a:latin typeface="NikoshBAN" pitchFamily="2" charset="0"/>
                <a:cs typeface="NikoshBAN" pitchFamily="2" charset="0"/>
              </a:rPr>
              <a:t> </a:t>
            </a:r>
            <a:endParaRPr lang="en-US" sz="2700" dirty="0"/>
          </a:p>
        </p:txBody>
      </p:sp>
      <p:sp>
        <p:nvSpPr>
          <p:cNvPr id="5" name="TextBox 4"/>
          <p:cNvSpPr txBox="1"/>
          <p:nvPr/>
        </p:nvSpPr>
        <p:spPr>
          <a:xfrm>
            <a:off x="142948" y="548650"/>
            <a:ext cx="9001051" cy="1815882"/>
          </a:xfrm>
          <a:prstGeom prst="rect">
            <a:avLst/>
          </a:prstGeom>
          <a:noFill/>
        </p:spPr>
        <p:txBody>
          <a:bodyPr wrap="square" rtlCol="0">
            <a:spAutoFit/>
          </a:bodyPr>
          <a:lstStyle/>
          <a:p>
            <a:pPr algn="just"/>
            <a:r>
              <a:rPr lang="en-US" sz="2800" dirty="0" err="1" smtClean="0">
                <a:latin typeface="NikoshBAN" pitchFamily="2" charset="0"/>
              </a:rPr>
              <a:t>যে</a:t>
            </a:r>
            <a:r>
              <a:rPr lang="en-US" sz="2800" dirty="0" smtClean="0">
                <a:latin typeface="NikoshBAN" pitchFamily="2" charset="0"/>
              </a:rPr>
              <a:t> </a:t>
            </a:r>
            <a:r>
              <a:rPr lang="en-US" sz="2800" dirty="0" err="1" smtClean="0">
                <a:latin typeface="NikoshBAN" pitchFamily="2" charset="0"/>
              </a:rPr>
              <a:t>সমাসের</a:t>
            </a:r>
            <a:r>
              <a:rPr lang="en-US" sz="2800" dirty="0" smtClean="0">
                <a:latin typeface="NikoshBAN" pitchFamily="2" charset="0"/>
              </a:rPr>
              <a:t> </a:t>
            </a:r>
            <a:r>
              <a:rPr lang="en-US" sz="2800" dirty="0" err="1" smtClean="0">
                <a:latin typeface="NikoshBAN" pitchFamily="2" charset="0"/>
              </a:rPr>
              <a:t>পূর্বপদ</a:t>
            </a:r>
            <a:r>
              <a:rPr lang="en-US" sz="2800" dirty="0" smtClean="0">
                <a:latin typeface="NikoshBAN" pitchFamily="2" charset="0"/>
              </a:rPr>
              <a:t> </a:t>
            </a:r>
            <a:r>
              <a:rPr lang="en-US" sz="2800" dirty="0" err="1" smtClean="0">
                <a:latin typeface="NikoshBAN" pitchFamily="2" charset="0"/>
              </a:rPr>
              <a:t>এবং</a:t>
            </a:r>
            <a:r>
              <a:rPr lang="en-US" sz="2800" dirty="0" smtClean="0">
                <a:latin typeface="NikoshBAN" pitchFamily="2" charset="0"/>
              </a:rPr>
              <a:t>  </a:t>
            </a:r>
            <a:r>
              <a:rPr lang="en-US" sz="2800" dirty="0" err="1" smtClean="0">
                <a:latin typeface="NikoshBAN" pitchFamily="2" charset="0"/>
              </a:rPr>
              <a:t>পরপদ</a:t>
            </a:r>
            <a:r>
              <a:rPr lang="en-US" sz="2800" dirty="0" smtClean="0">
                <a:latin typeface="NikoshBAN" pitchFamily="2" charset="0"/>
              </a:rPr>
              <a:t>  </a:t>
            </a:r>
            <a:r>
              <a:rPr lang="en-US" sz="2800" dirty="0" err="1" smtClean="0">
                <a:latin typeface="NikoshBAN" pitchFamily="2" charset="0"/>
              </a:rPr>
              <a:t>কোনটির</a:t>
            </a:r>
            <a:r>
              <a:rPr lang="en-US" sz="2800" dirty="0" smtClean="0">
                <a:latin typeface="NikoshBAN" pitchFamily="2" charset="0"/>
              </a:rPr>
              <a:t> </a:t>
            </a:r>
            <a:r>
              <a:rPr lang="en-US" sz="2800" dirty="0" err="1" smtClean="0">
                <a:latin typeface="NikoshBAN" pitchFamily="2" charset="0"/>
              </a:rPr>
              <a:t>অর্থ</a:t>
            </a:r>
            <a:r>
              <a:rPr lang="en-US" sz="2800" dirty="0" smtClean="0">
                <a:latin typeface="NikoshBAN" pitchFamily="2" charset="0"/>
              </a:rPr>
              <a:t>  </a:t>
            </a:r>
            <a:r>
              <a:rPr lang="en-US" sz="2800" dirty="0" err="1" smtClean="0">
                <a:latin typeface="NikoshBAN" pitchFamily="2" charset="0"/>
              </a:rPr>
              <a:t>না</a:t>
            </a:r>
            <a:r>
              <a:rPr lang="en-US" sz="2800" dirty="0" smtClean="0">
                <a:latin typeface="NikoshBAN" pitchFamily="2" charset="0"/>
              </a:rPr>
              <a:t> </a:t>
            </a:r>
            <a:r>
              <a:rPr lang="en-US" sz="2800" dirty="0" err="1" smtClean="0">
                <a:latin typeface="NikoshBAN" pitchFamily="2" charset="0"/>
              </a:rPr>
              <a:t>বুঝিয়ে</a:t>
            </a:r>
            <a:r>
              <a:rPr lang="en-US" sz="2800" dirty="0" smtClean="0">
                <a:latin typeface="NikoshBAN" pitchFamily="2" charset="0"/>
              </a:rPr>
              <a:t> </a:t>
            </a:r>
            <a:r>
              <a:rPr lang="en-US" sz="2800" dirty="0" err="1" smtClean="0">
                <a:latin typeface="NikoshBAN" pitchFamily="2" charset="0"/>
              </a:rPr>
              <a:t>সমস্তপদটি</a:t>
            </a:r>
            <a:r>
              <a:rPr lang="en-US" sz="2800" dirty="0" smtClean="0">
                <a:latin typeface="NikoshBAN" pitchFamily="2" charset="0"/>
              </a:rPr>
              <a:t> </a:t>
            </a:r>
            <a:r>
              <a:rPr lang="en-US" sz="2800" dirty="0" err="1" smtClean="0">
                <a:latin typeface="NikoshBAN" pitchFamily="2" charset="0"/>
              </a:rPr>
              <a:t>অন্য</a:t>
            </a:r>
            <a:r>
              <a:rPr lang="en-US" sz="2800" dirty="0" smtClean="0">
                <a:latin typeface="NikoshBAN" pitchFamily="2" charset="0"/>
              </a:rPr>
              <a:t> </a:t>
            </a:r>
            <a:r>
              <a:rPr lang="en-US" sz="2800" dirty="0" err="1" smtClean="0">
                <a:latin typeface="NikoshBAN" pitchFamily="2" charset="0"/>
              </a:rPr>
              <a:t>কোনো</a:t>
            </a:r>
            <a:r>
              <a:rPr lang="en-US" sz="2800" dirty="0" smtClean="0">
                <a:latin typeface="NikoshBAN" pitchFamily="2" charset="0"/>
              </a:rPr>
              <a:t> </a:t>
            </a:r>
            <a:r>
              <a:rPr lang="en-US" sz="2800" dirty="0" err="1" smtClean="0">
                <a:latin typeface="NikoshBAN" pitchFamily="2" charset="0"/>
              </a:rPr>
              <a:t>ব্যক্তি,বস্তু,বিষয়কে</a:t>
            </a:r>
            <a:r>
              <a:rPr lang="en-US" sz="2800" dirty="0" smtClean="0">
                <a:latin typeface="NikoshBAN" pitchFamily="2" charset="0"/>
              </a:rPr>
              <a:t> </a:t>
            </a:r>
            <a:r>
              <a:rPr lang="en-US" sz="2800" dirty="0" err="1" smtClean="0">
                <a:latin typeface="NikoshBAN" pitchFamily="2" charset="0"/>
              </a:rPr>
              <a:t>বোঝায়,তাকে</a:t>
            </a:r>
            <a:r>
              <a:rPr lang="en-US" sz="2800" dirty="0" smtClean="0">
                <a:latin typeface="NikoshBAN" pitchFamily="2" charset="0"/>
              </a:rPr>
              <a:t> </a:t>
            </a:r>
            <a:r>
              <a:rPr lang="en-US" sz="2800" dirty="0" err="1" smtClean="0">
                <a:latin typeface="NikoshBAN" pitchFamily="2" charset="0"/>
              </a:rPr>
              <a:t>বহুব্রীহি</a:t>
            </a:r>
            <a:r>
              <a:rPr lang="en-US" sz="2800" dirty="0" smtClean="0">
                <a:latin typeface="NikoshBAN" pitchFamily="2" charset="0"/>
              </a:rPr>
              <a:t> </a:t>
            </a:r>
            <a:r>
              <a:rPr lang="en-US" sz="2800" dirty="0" err="1" smtClean="0">
                <a:latin typeface="NikoshBAN" pitchFamily="2" charset="0"/>
              </a:rPr>
              <a:t>সমাস</a:t>
            </a:r>
            <a:r>
              <a:rPr lang="en-US" sz="2800" dirty="0" smtClean="0">
                <a:latin typeface="NikoshBAN" pitchFamily="2" charset="0"/>
              </a:rPr>
              <a:t> </a:t>
            </a:r>
            <a:r>
              <a:rPr lang="en-US" sz="2800" dirty="0" err="1" smtClean="0">
                <a:latin typeface="NikoshBAN" pitchFamily="2" charset="0"/>
              </a:rPr>
              <a:t>বলে</a:t>
            </a:r>
            <a:r>
              <a:rPr lang="en-US" sz="2800" dirty="0" smtClean="0">
                <a:latin typeface="NikoshBAN" pitchFamily="2" charset="0"/>
              </a:rPr>
              <a:t>।</a:t>
            </a:r>
          </a:p>
          <a:p>
            <a:pPr algn="just"/>
            <a:r>
              <a:rPr lang="en-US" sz="2800" dirty="0" smtClean="0"/>
              <a:t> </a:t>
            </a:r>
            <a:endParaRPr lang="en-US" sz="2800" dirty="0"/>
          </a:p>
        </p:txBody>
      </p:sp>
      <p:sp>
        <p:nvSpPr>
          <p:cNvPr id="6" name="Date Placeholder 5"/>
          <p:cNvSpPr>
            <a:spLocks noGrp="1"/>
          </p:cNvSpPr>
          <p:nvPr>
            <p:ph type="dt" sz="half" idx="10"/>
          </p:nvPr>
        </p:nvSpPr>
        <p:spPr/>
        <p:txBody>
          <a:bodyPr/>
          <a:lstStyle/>
          <a:p>
            <a:fld id="{FA0EC6F4-EEBF-43AE-837E-C5CAB4C42627}" type="datetime1">
              <a:rPr lang="en-US" smtClean="0"/>
              <a:t>4/25/2021</a:t>
            </a:fld>
            <a:endParaRPr lang="en-US"/>
          </a:p>
        </p:txBody>
      </p:sp>
      <p:sp>
        <p:nvSpPr>
          <p:cNvPr id="7" name="Footer Placeholder 6"/>
          <p:cNvSpPr>
            <a:spLocks noGrp="1"/>
          </p:cNvSpPr>
          <p:nvPr>
            <p:ph type="ftr" sz="quarter" idx="11"/>
          </p:nvPr>
        </p:nvSpPr>
        <p:spPr/>
        <p:txBody>
          <a:bodyPr/>
          <a:lstStyle/>
          <a:p>
            <a:r>
              <a:rPr lang="en-US" smtClean="0"/>
              <a:t>GIBON DAS (ASST TEACHER). B.S.C SECONDARY SCHOOL,BARAKPUR,BAGERHAT.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grpSp>
        <p:nvGrpSpPr>
          <p:cNvPr id="3" name="Group 2"/>
          <p:cNvGrpSpPr/>
          <p:nvPr/>
        </p:nvGrpSpPr>
        <p:grpSpPr>
          <a:xfrm>
            <a:off x="142948" y="2788492"/>
            <a:ext cx="9001052" cy="1857671"/>
            <a:chOff x="190598" y="2574990"/>
            <a:chExt cx="12001402" cy="2476894"/>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2574990"/>
              <a:ext cx="2857500" cy="247689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98" y="2574990"/>
              <a:ext cx="9105704" cy="2476894"/>
            </a:xfrm>
            <a:prstGeom prst="rect">
              <a:avLst/>
            </a:prstGeom>
          </p:spPr>
        </p:pic>
      </p:grpSp>
    </p:spTree>
    <p:extLst>
      <p:ext uri="{BB962C8B-B14F-4D97-AF65-F5344CB8AC3E}">
        <p14:creationId xmlns:p14="http://schemas.microsoft.com/office/powerpoint/2010/main" val="2900470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9535" y="692802"/>
            <a:ext cx="6515100" cy="1754326"/>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আরও</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উদাহরণ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হলো</a:t>
            </a:r>
            <a:r>
              <a:rPr lang="en-US" sz="3600" dirty="0">
                <a:latin typeface="NikoshBAN" panose="02000000000000000000" pitchFamily="2" charset="0"/>
                <a:cs typeface="NikoshBAN" panose="02000000000000000000" pitchFamily="2" charset="0"/>
              </a:rPr>
              <a:t>।</a:t>
            </a:r>
          </a:p>
          <a:p>
            <a:endParaRPr lang="en-US" sz="3600" dirty="0"/>
          </a:p>
        </p:txBody>
      </p:sp>
      <p:sp>
        <p:nvSpPr>
          <p:cNvPr id="6" name="Date Placeholder 5"/>
          <p:cNvSpPr>
            <a:spLocks noGrp="1"/>
          </p:cNvSpPr>
          <p:nvPr>
            <p:ph type="dt" sz="half" idx="10"/>
          </p:nvPr>
        </p:nvSpPr>
        <p:spPr/>
        <p:txBody>
          <a:bodyPr/>
          <a:lstStyle/>
          <a:p>
            <a:fld id="{0B87A80F-5BBC-434E-BA3F-B6BF2C41931C}" type="datetime1">
              <a:rPr lang="en-US" smtClean="0"/>
              <a:t>4/25/2021</a:t>
            </a:fld>
            <a:endParaRPr lang="en-US"/>
          </a:p>
        </p:txBody>
      </p:sp>
      <p:sp>
        <p:nvSpPr>
          <p:cNvPr id="7" name="Footer Placeholder 6"/>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10" name="TextBox 9"/>
          <p:cNvSpPr txBox="1"/>
          <p:nvPr/>
        </p:nvSpPr>
        <p:spPr>
          <a:xfrm>
            <a:off x="1371600" y="5200650"/>
            <a:ext cx="2000250" cy="300082"/>
          </a:xfrm>
          <a:prstGeom prst="rect">
            <a:avLst/>
          </a:prstGeom>
          <a:noFill/>
        </p:spPr>
        <p:txBody>
          <a:bodyPr wrap="square" rtlCol="0">
            <a:spAutoFit/>
          </a:bodyPr>
          <a:lstStyle/>
          <a:p>
            <a:endParaRPr lang="en-US" sz="1350" dirty="0"/>
          </a:p>
        </p:txBody>
      </p:sp>
      <p:sp>
        <p:nvSpPr>
          <p:cNvPr id="9" name="TextBox 8"/>
          <p:cNvSpPr txBox="1"/>
          <p:nvPr/>
        </p:nvSpPr>
        <p:spPr>
          <a:xfrm>
            <a:off x="1371600" y="1916847"/>
            <a:ext cx="2286000" cy="1588353"/>
          </a:xfrm>
          <a:prstGeom prst="rect">
            <a:avLst/>
          </a:prstGeom>
          <a:noFill/>
        </p:spPr>
        <p:txBody>
          <a:bodyPr wrap="square" rtlCol="0">
            <a:spAutoFit/>
          </a:bodyPr>
          <a:lstStyle/>
          <a:p>
            <a:endParaRPr lang="en-US" dirty="0"/>
          </a:p>
        </p:txBody>
      </p:sp>
      <p:grpSp>
        <p:nvGrpSpPr>
          <p:cNvPr id="5" name="Group 4"/>
          <p:cNvGrpSpPr/>
          <p:nvPr/>
        </p:nvGrpSpPr>
        <p:grpSpPr>
          <a:xfrm>
            <a:off x="457200" y="1329509"/>
            <a:ext cx="8483121" cy="3443332"/>
            <a:chOff x="330439" y="2057400"/>
            <a:chExt cx="8483121" cy="344333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9" y="2517362"/>
              <a:ext cx="8483121" cy="29833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760" y="2057400"/>
              <a:ext cx="3352800" cy="2702879"/>
            </a:xfrm>
            <a:prstGeom prst="rect">
              <a:avLst/>
            </a:prstGeom>
          </p:spPr>
        </p:pic>
      </p:grpSp>
    </p:spTree>
    <p:extLst>
      <p:ext uri="{BB962C8B-B14F-4D97-AF65-F5344CB8AC3E}">
        <p14:creationId xmlns:p14="http://schemas.microsoft.com/office/powerpoint/2010/main" val="4189292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47AE6-E731-4AC8-BF86-B79967E6710F}"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GIBON DAS (ASST TEACHER). B.S.C SECONDARY SCHOOL,BARAKPUR,BAGERHAT.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TextBox 4"/>
          <p:cNvSpPr txBox="1"/>
          <p:nvPr/>
        </p:nvSpPr>
        <p:spPr>
          <a:xfrm>
            <a:off x="628650" y="467118"/>
            <a:ext cx="7315200" cy="1015663"/>
          </a:xfrm>
          <a:prstGeom prst="rect">
            <a:avLst/>
          </a:prstGeom>
          <a:noFill/>
        </p:spPr>
        <p:txBody>
          <a:bodyPr wrap="square" rtlCol="0">
            <a:spAutoFit/>
          </a:bodyPr>
          <a:lstStyle/>
          <a:p>
            <a:pPr algn="ctr"/>
            <a:r>
              <a:rPr lang="en-US" sz="6000" dirty="0" err="1">
                <a:latin typeface="NikoshBAN" panose="02000000000000000000" pitchFamily="2" charset="0"/>
                <a:cs typeface="NikoshBAN" panose="02000000000000000000" pitchFamily="2" charset="0"/>
              </a:rPr>
              <a:t>বহুব্রীহি</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সমাস</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চেনার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উপায়</a:t>
            </a:r>
            <a:endParaRPr lang="en-US" sz="6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818686"/>
            <a:ext cx="6057900" cy="3805828"/>
          </a:xfrm>
          <a:prstGeom prst="rect">
            <a:avLst/>
          </a:prstGeom>
        </p:spPr>
      </p:pic>
      <p:sp>
        <p:nvSpPr>
          <p:cNvPr id="7" name="TextBox 6"/>
          <p:cNvSpPr txBox="1"/>
          <p:nvPr/>
        </p:nvSpPr>
        <p:spPr>
          <a:xfrm>
            <a:off x="5943600" y="4516779"/>
            <a:ext cx="1543050" cy="830997"/>
          </a:xfrm>
          <a:prstGeom prst="rect">
            <a:avLst/>
          </a:prstGeom>
          <a:noFill/>
        </p:spPr>
        <p:txBody>
          <a:bodyPr wrap="square" rtlCol="0">
            <a:spAutoFit/>
          </a:bodyPr>
          <a:lstStyle/>
          <a:p>
            <a:r>
              <a:rPr lang="en-US" sz="2400" dirty="0" err="1">
                <a:solidFill>
                  <a:srgbClr val="FFFF00"/>
                </a:solidFill>
              </a:rPr>
              <a:t>ব্যাসবাক্যে</a:t>
            </a:r>
            <a:r>
              <a:rPr lang="en-US" sz="2400" dirty="0">
                <a:solidFill>
                  <a:srgbClr val="FFFF00"/>
                </a:solidFill>
              </a:rPr>
              <a:t> </a:t>
            </a:r>
          </a:p>
          <a:p>
            <a:r>
              <a:rPr lang="en-US" sz="2400" dirty="0" err="1">
                <a:solidFill>
                  <a:srgbClr val="FFFF00"/>
                </a:solidFill>
              </a:rPr>
              <a:t>থাকবে</a:t>
            </a:r>
            <a:endParaRPr lang="en-US" sz="2400" dirty="0">
              <a:solidFill>
                <a:srgbClr val="FFFF00"/>
              </a:solidFill>
            </a:endParaRPr>
          </a:p>
        </p:txBody>
      </p:sp>
      <p:sp>
        <p:nvSpPr>
          <p:cNvPr id="8" name="TextBox 7"/>
          <p:cNvSpPr txBox="1"/>
          <p:nvPr/>
        </p:nvSpPr>
        <p:spPr>
          <a:xfrm>
            <a:off x="2771775" y="3665855"/>
            <a:ext cx="3429000" cy="600164"/>
          </a:xfrm>
          <a:prstGeom prst="rect">
            <a:avLst/>
          </a:prstGeom>
          <a:noFill/>
        </p:spPr>
        <p:txBody>
          <a:bodyPr wrap="square" rtlCol="0">
            <a:spAutoFit/>
          </a:bodyPr>
          <a:lstStyle/>
          <a:p>
            <a:r>
              <a:rPr lang="en-US" sz="3300" dirty="0">
                <a:solidFill>
                  <a:srgbClr val="FFFF00"/>
                </a:solidFill>
                <a:latin typeface="NikoshBAN" panose="02000000000000000000" pitchFamily="2" charset="0"/>
                <a:cs typeface="NikoshBAN" panose="02000000000000000000" pitchFamily="2" charset="0"/>
              </a:rPr>
              <a:t> </a:t>
            </a:r>
            <a:r>
              <a:rPr lang="en-US" sz="3300" dirty="0" err="1">
                <a:solidFill>
                  <a:srgbClr val="FFFF00"/>
                </a:solidFill>
                <a:latin typeface="NikoshBAN" panose="02000000000000000000" pitchFamily="2" charset="0"/>
                <a:cs typeface="NikoshBAN" panose="02000000000000000000" pitchFamily="2" charset="0"/>
              </a:rPr>
              <a:t>তৃতীয়</a:t>
            </a:r>
            <a:r>
              <a:rPr lang="en-US" sz="3300" dirty="0">
                <a:solidFill>
                  <a:srgbClr val="FFFF00"/>
                </a:solidFill>
                <a:latin typeface="NikoshBAN" panose="02000000000000000000" pitchFamily="2" charset="0"/>
                <a:cs typeface="NikoshBAN" panose="02000000000000000000" pitchFamily="2" charset="0"/>
              </a:rPr>
              <a:t> </a:t>
            </a:r>
            <a:r>
              <a:rPr lang="en-US" sz="3300" dirty="0" err="1">
                <a:solidFill>
                  <a:srgbClr val="FFFF00"/>
                </a:solidFill>
                <a:latin typeface="NikoshBAN" panose="02000000000000000000" pitchFamily="2" charset="0"/>
                <a:cs typeface="NikoshBAN" panose="02000000000000000000" pitchFamily="2" charset="0"/>
              </a:rPr>
              <a:t>পদ</a:t>
            </a:r>
            <a:r>
              <a:rPr lang="en-US" sz="3300" dirty="0">
                <a:solidFill>
                  <a:srgbClr val="FFFF00"/>
                </a:solidFill>
                <a:latin typeface="NikoshBAN" panose="02000000000000000000" pitchFamily="2" charset="0"/>
                <a:cs typeface="NikoshBAN" panose="02000000000000000000" pitchFamily="2" charset="0"/>
              </a:rPr>
              <a:t> = </a:t>
            </a:r>
            <a:r>
              <a:rPr lang="en-US" sz="3300" dirty="0" err="1">
                <a:solidFill>
                  <a:srgbClr val="FFFF00"/>
                </a:solidFill>
                <a:latin typeface="NikoshBAN" panose="02000000000000000000" pitchFamily="2" charset="0"/>
                <a:cs typeface="NikoshBAN" panose="02000000000000000000" pitchFamily="2" charset="0"/>
              </a:rPr>
              <a:t>নতুন</a:t>
            </a:r>
            <a:r>
              <a:rPr lang="en-US" sz="3300" dirty="0">
                <a:solidFill>
                  <a:srgbClr val="FFFF00"/>
                </a:solidFill>
                <a:latin typeface="NikoshBAN" panose="02000000000000000000" pitchFamily="2" charset="0"/>
                <a:cs typeface="NikoshBAN" panose="02000000000000000000" pitchFamily="2" charset="0"/>
              </a:rPr>
              <a:t> </a:t>
            </a:r>
            <a:r>
              <a:rPr lang="en-US" sz="3300" dirty="0" err="1">
                <a:solidFill>
                  <a:srgbClr val="FFFF00"/>
                </a:solidFill>
                <a:latin typeface="NikoshBAN" panose="02000000000000000000" pitchFamily="2" charset="0"/>
                <a:cs typeface="NikoshBAN" panose="02000000000000000000" pitchFamily="2" charset="0"/>
              </a:rPr>
              <a:t>অর্থ</a:t>
            </a:r>
            <a:endParaRPr lang="en-US" sz="33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9588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629400" cy="369332"/>
          </a:xfrm>
          <a:prstGeom prst="rect">
            <a:avLst/>
          </a:prstGeom>
          <a:noFill/>
        </p:spPr>
        <p:txBody>
          <a:bodyPr wrap="square" rtlCol="0">
            <a:spAutoFit/>
          </a:bodyPr>
          <a:lstStyle/>
          <a:p>
            <a:endParaRPr lang="en-US" dirty="0"/>
          </a:p>
        </p:txBody>
      </p:sp>
      <p:sp>
        <p:nvSpPr>
          <p:cNvPr id="3" name="TextBox 2"/>
          <p:cNvSpPr txBox="1"/>
          <p:nvPr/>
        </p:nvSpPr>
        <p:spPr>
          <a:xfrm>
            <a:off x="1572490" y="195966"/>
            <a:ext cx="6296891" cy="1077218"/>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s-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সহজে সমাস মনে রাখার </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উ</a:t>
            </a:r>
            <a:r>
              <a:rPr lang="as-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পা</a:t>
            </a:r>
            <a:r>
              <a:rPr lang="bn-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য়</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a:t>
            </a:r>
            <a:r>
              <a:rPr lang="as-IN"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r>
            <a:br>
              <a:rPr lang="as-IN"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b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000" y="1551938"/>
            <a:ext cx="8305800" cy="9541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as-IN" sz="2800" dirty="0" smtClean="0">
                <a:solidFill>
                  <a:schemeClr val="tx1"/>
                </a:solidFill>
                <a:latin typeface="NikoshBAN" pitchFamily="2" charset="0"/>
                <a:cs typeface="NikoshBAN" pitchFamily="2" charset="0"/>
              </a:rPr>
              <a:t>ও</a:t>
            </a:r>
            <a:r>
              <a:rPr lang="en-US" sz="2800" dirty="0" smtClean="0">
                <a:solidFill>
                  <a:schemeClr val="tx1"/>
                </a:solidFill>
                <a:latin typeface="NikoshBAN" pitchFamily="2" charset="0"/>
                <a:cs typeface="NikoshBAN" pitchFamily="2" charset="0"/>
              </a:rPr>
              <a:t> </a:t>
            </a:r>
            <a:r>
              <a:rPr lang="as-IN" sz="2800" dirty="0" smtClean="0">
                <a:solidFill>
                  <a:schemeClr val="tx1"/>
                </a:solidFill>
                <a:latin typeface="NikoshBAN" pitchFamily="2" charset="0"/>
                <a:cs typeface="NikoshBAN" pitchFamily="2" charset="0"/>
              </a:rPr>
              <a:t>এবং-আর </a:t>
            </a:r>
            <a:r>
              <a:rPr lang="as-IN" sz="2800" dirty="0">
                <a:solidFill>
                  <a:schemeClr val="tx1"/>
                </a:solidFill>
                <a:latin typeface="NikoshBAN" pitchFamily="2" charset="0"/>
                <a:cs typeface="NikoshBAN" pitchFamily="2" charset="0"/>
              </a:rPr>
              <a:t>মিলে যদি হয়</a:t>
            </a:r>
            <a:r>
              <a:rPr lang="en-US" sz="2800" dirty="0">
                <a:solidFill>
                  <a:schemeClr val="tx1"/>
                </a:solidFill>
                <a:latin typeface="NikoshBAN" pitchFamily="2" charset="0"/>
                <a:cs typeface="NikoshBAN" pitchFamily="2" charset="0"/>
              </a:rPr>
              <a:t> </a:t>
            </a:r>
            <a:r>
              <a:rPr lang="as-IN" sz="2800" b="1" dirty="0">
                <a:ln w="18000">
                  <a:solidFill>
                    <a:schemeClr val="accent2">
                      <a:satMod val="140000"/>
                    </a:schemeClr>
                  </a:solidFill>
                  <a:prstDash val="solid"/>
                  <a:miter lim="800000"/>
                </a:ln>
                <a:solidFill>
                  <a:srgbClr val="0070C0"/>
                </a:solidFill>
                <a:latin typeface="NikoshBAN" pitchFamily="2" charset="0"/>
                <a:cs typeface="NikoshBAN" pitchFamily="2" charset="0"/>
                <a:hlinkClick r:id="rId2"/>
              </a:rPr>
              <a:t>দ্বন্দ্ব</a:t>
            </a:r>
            <a:r>
              <a:rPr lang="as-IN" sz="2800" dirty="0">
                <a:solidFill>
                  <a:srgbClr val="FF0000"/>
                </a:solidFill>
                <a:latin typeface="NikoshBAN" pitchFamily="2" charset="0"/>
                <a:cs typeface="NikoshBAN" pitchFamily="2" charset="0"/>
              </a:rPr>
              <a:t>,</a:t>
            </a:r>
            <a:br>
              <a:rPr lang="as-IN" sz="2800" dirty="0">
                <a:solidFill>
                  <a:srgbClr val="FF0000"/>
                </a:solidFill>
                <a:latin typeface="NikoshBAN" pitchFamily="2" charset="0"/>
                <a:cs typeface="NikoshBAN" pitchFamily="2" charset="0"/>
              </a:rPr>
            </a:br>
            <a:r>
              <a:rPr lang="en-US" sz="2800" u="sng" dirty="0" smtClean="0">
                <a:latin typeface="NikoshBAN" pitchFamily="2" charset="0"/>
                <a:cs typeface="NikoshBAN" pitchFamily="2" charset="0"/>
              </a:rPr>
              <a:t> </a:t>
            </a:r>
            <a:endParaRPr lang="en-US" sz="2800" u="sng" dirty="0"/>
          </a:p>
        </p:txBody>
      </p:sp>
      <p:sp>
        <p:nvSpPr>
          <p:cNvPr id="5" name="TextBox 4"/>
          <p:cNvSpPr txBox="1"/>
          <p:nvPr/>
        </p:nvSpPr>
        <p:spPr>
          <a:xfrm>
            <a:off x="1951759" y="1974970"/>
            <a:ext cx="5410200" cy="523220"/>
          </a:xfrm>
          <a:prstGeom prst="rect">
            <a:avLst/>
          </a:prstGeom>
          <a:noFill/>
        </p:spPr>
        <p:txBody>
          <a:bodyPr wrap="square" rtlCol="0">
            <a:spAutoFit/>
          </a:bodyPr>
          <a:lstStyle/>
          <a:p>
            <a:r>
              <a:rPr lang="as-IN" sz="2800" dirty="0">
                <a:latin typeface="NikoshBAN" pitchFamily="2" charset="0"/>
                <a:cs typeface="NikoshBAN" pitchFamily="2" charset="0"/>
              </a:rPr>
              <a:t>সমাহারে</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as-IN" sz="2800" b="1" dirty="0" smtClean="0">
                <a:ln w="18000">
                  <a:solidFill>
                    <a:schemeClr val="accent2">
                      <a:satMod val="140000"/>
                    </a:schemeClr>
                  </a:solidFill>
                  <a:prstDash val="solid"/>
                  <a:miter lim="800000"/>
                </a:ln>
                <a:noFill/>
                <a:latin typeface="NikoshBAN" pitchFamily="2" charset="0"/>
                <a:cs typeface="NikoshBAN" pitchFamily="2" charset="0"/>
                <a:hlinkClick r:id="rId3"/>
              </a:rPr>
              <a:t>দ্বিগু</a:t>
            </a:r>
            <a:r>
              <a:rPr lang="as-IN"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a:t>
            </a:r>
            <a:r>
              <a:rPr lang="as-IN" sz="2800" dirty="0">
                <a:latin typeface="NikoshBAN" pitchFamily="2" charset="0"/>
                <a:cs typeface="NikoshBAN" pitchFamily="2" charset="0"/>
              </a:rPr>
              <a:t>হলে নয় সেটা </a:t>
            </a:r>
            <a:r>
              <a:rPr lang="as-IN" sz="2800" dirty="0" smtClean="0">
                <a:latin typeface="NikoshBAN" pitchFamily="2" charset="0"/>
                <a:cs typeface="NikoshBAN" pitchFamily="2" charset="0"/>
              </a:rPr>
              <a:t>মন্দ</a:t>
            </a:r>
            <a:r>
              <a:rPr lang="en-US" sz="2800" dirty="0" smtClean="0">
                <a:latin typeface="NikoshBAN" pitchFamily="2" charset="0"/>
                <a:cs typeface="NikoshBAN" pitchFamily="2" charset="0"/>
              </a:rPr>
              <a:t>। </a:t>
            </a:r>
            <a:endParaRPr lang="en-US" sz="2800" dirty="0"/>
          </a:p>
        </p:txBody>
      </p:sp>
      <p:sp>
        <p:nvSpPr>
          <p:cNvPr id="6" name="TextBox 5"/>
          <p:cNvSpPr txBox="1"/>
          <p:nvPr/>
        </p:nvSpPr>
        <p:spPr>
          <a:xfrm>
            <a:off x="1828800" y="2667000"/>
            <a:ext cx="5943600" cy="954107"/>
          </a:xfrm>
          <a:prstGeom prst="rect">
            <a:avLst/>
          </a:prstGeom>
          <a:noFill/>
        </p:spPr>
        <p:txBody>
          <a:bodyPr wrap="square" rtlCol="0">
            <a:spAutoFit/>
          </a:bodyPr>
          <a:lstStyle/>
          <a:p>
            <a:r>
              <a:rPr lang="as-IN" sz="2800" dirty="0" smtClean="0">
                <a:latin typeface="NikoshBAN" pitchFamily="2" charset="0"/>
                <a:cs typeface="NikoshBAN" pitchFamily="2" charset="0"/>
              </a:rPr>
              <a:t>যে-যিনি-যেটি-যেটা-তিনি</a:t>
            </a:r>
            <a:r>
              <a:rPr lang="en-US" sz="2800" dirty="0" smtClean="0">
                <a:latin typeface="NikoshBAN" pitchFamily="2" charset="0"/>
                <a:cs typeface="NikoshBAN" pitchFamily="2" charset="0"/>
              </a:rPr>
              <a:t>  </a:t>
            </a:r>
            <a:r>
              <a:rPr lang="as-IN" sz="2800" b="1" u="sng"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NikoshBAN" pitchFamily="2" charset="0"/>
                <a:cs typeface="NikoshBAN" pitchFamily="2" charset="0"/>
                <a:hlinkClick r:id="rId4"/>
              </a:rPr>
              <a:t>কর্মধারয়</a:t>
            </a:r>
            <a:r>
              <a:rPr lang="en-US" sz="2800" u="sng" dirty="0">
                <a:effectLst>
                  <a:outerShdw blurRad="38100" dist="38100" dir="2700000" algn="tl">
                    <a:srgbClr val="000000">
                      <a:alpha val="43137"/>
                    </a:srgbClr>
                  </a:outerShdw>
                </a:effectLst>
                <a:latin typeface="NikoshBAN" pitchFamily="2" charset="0"/>
                <a:cs typeface="NikoshBAN" pitchFamily="2" charset="0"/>
              </a:rPr>
              <a:t>,</a:t>
            </a:r>
            <a:r>
              <a:rPr lang="as-IN" sz="2800" u="sng" dirty="0">
                <a:effectLst>
                  <a:outerShdw blurRad="38100" dist="38100" dir="2700000" algn="tl">
                    <a:srgbClr val="000000">
                      <a:alpha val="43137"/>
                    </a:srgbClr>
                  </a:outerShdw>
                </a:effectLst>
                <a:latin typeface="NikoshBAN" pitchFamily="2" charset="0"/>
                <a:cs typeface="NikoshBAN" pitchFamily="2" charset="0"/>
              </a:rPr>
              <a:t/>
            </a:r>
            <a:br>
              <a:rPr lang="as-IN" sz="2800" u="sng" dirty="0">
                <a:effectLst>
                  <a:outerShdw blurRad="38100" dist="38100" dir="2700000" algn="tl">
                    <a:srgbClr val="000000">
                      <a:alpha val="43137"/>
                    </a:srgbClr>
                  </a:outerShdw>
                </a:effectLst>
                <a:latin typeface="NikoshBAN" pitchFamily="2" charset="0"/>
                <a:cs typeface="NikoshBAN" pitchFamily="2" charset="0"/>
              </a:rPr>
            </a:br>
            <a:r>
              <a:rPr lang="en-US" sz="2800" dirty="0" smtClean="0">
                <a:latin typeface="NikoshBAN" pitchFamily="2" charset="0"/>
                <a:cs typeface="NikoshBAN" pitchFamily="2" charset="0"/>
              </a:rPr>
              <a:t> </a:t>
            </a:r>
            <a:endParaRPr lang="en-US" sz="2800" dirty="0"/>
          </a:p>
        </p:txBody>
      </p:sp>
      <p:sp>
        <p:nvSpPr>
          <p:cNvPr id="7" name="TextBox 6"/>
          <p:cNvSpPr txBox="1"/>
          <p:nvPr/>
        </p:nvSpPr>
        <p:spPr>
          <a:xfrm>
            <a:off x="346364" y="3352339"/>
            <a:ext cx="8620991" cy="523220"/>
          </a:xfrm>
          <a:prstGeom prst="rect">
            <a:avLst/>
          </a:prstGeom>
          <a:noFill/>
        </p:spPr>
        <p:txBody>
          <a:bodyPr wrap="square" rtlCol="0">
            <a:spAutoFit/>
          </a:bodyPr>
          <a:lstStyle/>
          <a:p>
            <a:pPr algn="ctr"/>
            <a:r>
              <a:rPr lang="as-IN" sz="2800" dirty="0">
                <a:latin typeface="NikoshBAN" pitchFamily="2" charset="0"/>
                <a:cs typeface="NikoshBAN" pitchFamily="2" charset="0"/>
              </a:rPr>
              <a:t>যে-যার শেষে থাকলে তারে</a:t>
            </a:r>
            <a:r>
              <a:rPr lang="en-US" sz="2800" dirty="0">
                <a:latin typeface="NikoshBAN" pitchFamily="2" charset="0"/>
                <a:cs typeface="NikoshBAN" pitchFamily="2" charset="0"/>
              </a:rPr>
              <a:t> </a:t>
            </a:r>
            <a:r>
              <a:rPr lang="as-IN" sz="2800" dirty="0">
                <a:latin typeface="NikoshBAN" pitchFamily="2" charset="0"/>
                <a:cs typeface="NikoshBAN" pitchFamily="2" charset="0"/>
              </a:rPr>
              <a:t> </a:t>
            </a:r>
            <a:r>
              <a:rPr lang="as-IN" sz="2800" b="1" dirty="0">
                <a:ln w="18000">
                  <a:solidFill>
                    <a:schemeClr val="accent2">
                      <a:satMod val="140000"/>
                    </a:schemeClr>
                  </a:solidFill>
                  <a:prstDash val="solid"/>
                  <a:miter lim="800000"/>
                </a:ln>
                <a:noFill/>
                <a:latin typeface="NikoshBAN" pitchFamily="2" charset="0"/>
                <a:cs typeface="NikoshBAN" pitchFamily="2" charset="0"/>
                <a:hlinkClick r:id="rId5"/>
              </a:rPr>
              <a:t>বহু</a:t>
            </a:r>
            <a:r>
              <a:rPr lang="as-IN" sz="2800" b="1" u="sng" dirty="0">
                <a:ln w="18000">
                  <a:solidFill>
                    <a:schemeClr val="accent2">
                      <a:satMod val="140000"/>
                    </a:schemeClr>
                  </a:solidFill>
                  <a:prstDash val="solid"/>
                  <a:miter lim="800000"/>
                </a:ln>
                <a:noFill/>
                <a:latin typeface="NikoshBAN" pitchFamily="2" charset="0"/>
                <a:cs typeface="NikoshBAN" pitchFamily="2" charset="0"/>
                <a:hlinkClick r:id="rId5"/>
              </a:rPr>
              <a:t>ব্রীহি</a:t>
            </a:r>
            <a:r>
              <a:rPr lang="as-IN" sz="2800" dirty="0">
                <a:latin typeface="NikoshBAN" pitchFamily="2" charset="0"/>
                <a:cs typeface="NikoshBAN" pitchFamily="2" charset="0"/>
              </a:rPr>
              <a:t> </a:t>
            </a:r>
            <a:r>
              <a:rPr lang="as-IN" sz="2800" dirty="0" smtClean="0">
                <a:latin typeface="NikoshBAN" pitchFamily="2" charset="0"/>
                <a:cs typeface="NikoshBAN" pitchFamily="2" charset="0"/>
              </a:rPr>
              <a:t>কয়</a:t>
            </a:r>
            <a:r>
              <a:rPr lang="en-US" sz="2800" dirty="0" smtClean="0">
                <a:latin typeface="NikoshBAN" pitchFamily="2" charset="0"/>
                <a:cs typeface="NikoshBAN" pitchFamily="2" charset="0"/>
              </a:rPr>
              <a:t>। </a:t>
            </a:r>
            <a:endParaRPr lang="en-US" sz="2800" dirty="0"/>
          </a:p>
        </p:txBody>
      </p:sp>
      <p:sp>
        <p:nvSpPr>
          <p:cNvPr id="9" name="TextBox 8"/>
          <p:cNvSpPr txBox="1"/>
          <p:nvPr/>
        </p:nvSpPr>
        <p:spPr>
          <a:xfrm>
            <a:off x="1572490" y="4114800"/>
            <a:ext cx="6809509" cy="954107"/>
          </a:xfrm>
          <a:prstGeom prst="rect">
            <a:avLst/>
          </a:prstGeom>
          <a:noFill/>
        </p:spPr>
        <p:txBody>
          <a:bodyPr wrap="square" rtlCol="0">
            <a:spAutoFit/>
          </a:bodyPr>
          <a:lstStyle/>
          <a:p>
            <a:r>
              <a:rPr lang="as-IN" sz="2800" dirty="0">
                <a:latin typeface="NikoshBAN" pitchFamily="2" charset="0"/>
                <a:cs typeface="NikoshBAN" pitchFamily="2" charset="0"/>
              </a:rPr>
              <a:t>অব্যয়ের অর্থ </a:t>
            </a:r>
            <a:r>
              <a:rPr lang="as-IN" sz="2800" dirty="0" smtClean="0">
                <a:latin typeface="NikoshBAN" pitchFamily="2" charset="0"/>
                <a:cs typeface="NikoshBAN" pitchFamily="2" charset="0"/>
              </a:rPr>
              <a:t>প্রাধান্য</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পেলে</a:t>
            </a:r>
            <a:r>
              <a:rPr lang="as-IN" sz="2800" dirty="0">
                <a:latin typeface="NikoshBAN" pitchFamily="2" charset="0"/>
                <a:cs typeface="NikoshBAN" pitchFamily="2" charset="0"/>
              </a:rPr>
              <a:t> </a:t>
            </a:r>
            <a:r>
              <a:rPr lang="en-US" sz="2800" dirty="0">
                <a:latin typeface="NikoshBAN" pitchFamily="2" charset="0"/>
                <a:cs typeface="NikoshBAN" pitchFamily="2" charset="0"/>
              </a:rPr>
              <a:t> </a:t>
            </a:r>
            <a:r>
              <a:rPr lang="as-IN" sz="2800" b="1" u="sng" dirty="0" smtClean="0">
                <a:ln w="18000">
                  <a:solidFill>
                    <a:schemeClr val="accent2">
                      <a:satMod val="140000"/>
                    </a:schemeClr>
                  </a:solidFill>
                  <a:prstDash val="solid"/>
                  <a:miter lim="800000"/>
                </a:ln>
                <a:noFill/>
                <a:latin typeface="NikoshBAN" pitchFamily="2" charset="0"/>
                <a:cs typeface="NikoshBAN" pitchFamily="2" charset="0"/>
                <a:hlinkClick r:id="rId6"/>
              </a:rPr>
              <a:t>অব্যয়ী</a:t>
            </a:r>
            <a:r>
              <a:rPr lang="as-IN" sz="2800" dirty="0">
                <a:latin typeface="NikoshBAN" pitchFamily="2" charset="0"/>
                <a:cs typeface="NikoshBAN" pitchFamily="2" charset="0"/>
              </a:rPr>
              <a:t> মেলে,</a:t>
            </a:r>
            <a:br>
              <a:rPr lang="as-IN" sz="2800" dirty="0">
                <a:latin typeface="NikoshBAN" pitchFamily="2" charset="0"/>
                <a:cs typeface="NikoshBAN" pitchFamily="2" charset="0"/>
              </a:rPr>
            </a:br>
            <a:endParaRPr lang="en-US" sz="2800" dirty="0"/>
          </a:p>
        </p:txBody>
      </p:sp>
      <p:sp>
        <p:nvSpPr>
          <p:cNvPr id="10" name="TextBox 9"/>
          <p:cNvSpPr txBox="1"/>
          <p:nvPr/>
        </p:nvSpPr>
        <p:spPr>
          <a:xfrm>
            <a:off x="1444336" y="5089689"/>
            <a:ext cx="6809509" cy="954107"/>
          </a:xfrm>
          <a:prstGeom prst="rect">
            <a:avLst/>
          </a:prstGeom>
          <a:noFill/>
        </p:spPr>
        <p:txBody>
          <a:bodyPr wrap="square" rtlCol="0">
            <a:spAutoFit/>
          </a:bodyPr>
          <a:lstStyle/>
          <a:p>
            <a:r>
              <a:rPr lang="as-IN" sz="2800" dirty="0">
                <a:latin typeface="NikoshBAN" pitchFamily="2" charset="0"/>
                <a:cs typeface="NikoshBAN" pitchFamily="2" charset="0"/>
              </a:rPr>
              <a:t>বিভক্তি লোপ </a:t>
            </a:r>
            <a:r>
              <a:rPr lang="as-IN" sz="2800" dirty="0" smtClean="0">
                <a:latin typeface="NikoshBAN" pitchFamily="2" charset="0"/>
                <a:cs typeface="NikoshBAN" pitchFamily="2" charset="0"/>
              </a:rPr>
              <a:t>পেলে</a:t>
            </a:r>
            <a:r>
              <a:rPr lang="as-IN" sz="2800" dirty="0">
                <a:latin typeface="NikoshBAN" pitchFamily="2" charset="0"/>
                <a:cs typeface="NikoshBAN" pitchFamily="2" charset="0"/>
              </a:rPr>
              <a:t> </a:t>
            </a:r>
            <a:r>
              <a:rPr lang="en-US" sz="2800" dirty="0">
                <a:latin typeface="NikoshBAN" pitchFamily="2" charset="0"/>
                <a:cs typeface="NikoshBAN" pitchFamily="2" charset="0"/>
              </a:rPr>
              <a:t> </a:t>
            </a:r>
            <a:r>
              <a:rPr lang="as-IN" sz="2800" b="1" u="sng" dirty="0">
                <a:ln w="18000">
                  <a:solidFill>
                    <a:schemeClr val="accent2">
                      <a:satMod val="140000"/>
                    </a:schemeClr>
                  </a:solidFill>
                  <a:prstDash val="solid"/>
                  <a:miter lim="800000"/>
                </a:ln>
                <a:noFill/>
                <a:latin typeface="NikoshBAN" pitchFamily="2" charset="0"/>
                <a:cs typeface="NikoshBAN" pitchFamily="2" charset="0"/>
              </a:rPr>
              <a:t>তৎপুরু</a:t>
            </a:r>
            <a:r>
              <a:rPr lang="bn-IN" sz="2800" b="1" u="sng" dirty="0" smtClean="0">
                <a:ln w="18000">
                  <a:solidFill>
                    <a:schemeClr val="accent2">
                      <a:satMod val="140000"/>
                    </a:schemeClr>
                  </a:solidFill>
                  <a:prstDash val="solid"/>
                  <a:miter lim="800000"/>
                </a:ln>
                <a:noFill/>
                <a:latin typeface="NikoshBAN" pitchFamily="2" charset="0"/>
                <a:cs typeface="NikoshBAN" pitchFamily="2" charset="0"/>
              </a:rPr>
              <a:t>ষ</a:t>
            </a:r>
            <a:r>
              <a:rPr lang="en-US" sz="2800" dirty="0" smtClean="0">
                <a:solidFill>
                  <a:schemeClr val="tx2"/>
                </a:solidFill>
                <a:latin typeface="NikoshBAN" pitchFamily="2" charset="0"/>
                <a:cs typeface="NikoshBAN" pitchFamily="2" charset="0"/>
              </a:rPr>
              <a:t> </a:t>
            </a:r>
            <a:r>
              <a:rPr lang="bn-IN" sz="2800" dirty="0" smtClean="0">
                <a:solidFill>
                  <a:schemeClr val="tx2"/>
                </a:solidFill>
                <a:latin typeface="NikoshBAN" pitchFamily="2" charset="0"/>
                <a:cs typeface="NikoshBAN" pitchFamily="2" charset="0"/>
              </a:rPr>
              <a:t> </a:t>
            </a:r>
            <a:r>
              <a:rPr lang="as-IN" sz="2800" dirty="0">
                <a:latin typeface="NikoshBAN" pitchFamily="2" charset="0"/>
                <a:cs typeface="NikoshBAN" pitchFamily="2" charset="0"/>
              </a:rPr>
              <a:t>তাকে বলে।</a:t>
            </a:r>
            <a:endParaRPr lang="en-US" sz="2800" dirty="0">
              <a:latin typeface="NikoshBAN" pitchFamily="2" charset="0"/>
              <a:cs typeface="NikoshBAN" pitchFamily="2" charset="0"/>
            </a:endParaRPr>
          </a:p>
          <a:p>
            <a:r>
              <a:rPr lang="en-US" sz="2800" dirty="0" smtClean="0"/>
              <a:t> </a:t>
            </a:r>
            <a:endParaRPr lang="en-US" sz="2800" dirty="0"/>
          </a:p>
        </p:txBody>
      </p:sp>
      <p:sp>
        <p:nvSpPr>
          <p:cNvPr id="11" name="Date Placeholder 10"/>
          <p:cNvSpPr>
            <a:spLocks noGrp="1"/>
          </p:cNvSpPr>
          <p:nvPr>
            <p:ph type="dt" sz="half" idx="10"/>
          </p:nvPr>
        </p:nvSpPr>
        <p:spPr/>
        <p:txBody>
          <a:bodyPr/>
          <a:lstStyle/>
          <a:p>
            <a:fld id="{45950DBA-0A5B-4ACF-9783-8CB411555CFD}" type="datetime1">
              <a:rPr lang="en-US" smtClean="0"/>
              <a:t>4/25/2021</a:t>
            </a:fld>
            <a:endParaRPr lang="en-US" dirty="0"/>
          </a:p>
        </p:txBody>
      </p:sp>
      <p:sp>
        <p:nvSpPr>
          <p:cNvPr id="12" name="Footer Placeholder 11"/>
          <p:cNvSpPr>
            <a:spLocks noGrp="1"/>
          </p:cNvSpPr>
          <p:nvPr>
            <p:ph type="ftr" sz="quarter" idx="11"/>
          </p:nvPr>
        </p:nvSpPr>
        <p:spPr/>
        <p:txBody>
          <a:bodyPr/>
          <a:lstStyle/>
          <a:p>
            <a:r>
              <a:rPr lang="en-US" dirty="0" smtClean="0"/>
              <a:t>GIBON DAS (ASST TEACHER). B.S.C SECONDARY SCHOOL,BARAKPUR,BAGERHAT.</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ircle(in)">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1437</Words>
  <Application>Microsoft Office PowerPoint</Application>
  <PresentationFormat>On-screen Show (4:3)</PresentationFormat>
  <Paragraphs>285</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MingLiU-ExtB</vt:lpstr>
      <vt:lpstr>Arial</vt:lpstr>
      <vt:lpstr>Calibri</vt:lpstr>
      <vt:lpstr>Cambria</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jibon</cp:lastModifiedBy>
  <cp:revision>256</cp:revision>
  <dcterms:created xsi:type="dcterms:W3CDTF">2006-08-16T00:00:00Z</dcterms:created>
  <dcterms:modified xsi:type="dcterms:W3CDTF">2021-04-25T16:45:57Z</dcterms:modified>
</cp:coreProperties>
</file>