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3" r:id="rId4"/>
    <p:sldId id="314" r:id="rId5"/>
    <p:sldId id="281" r:id="rId6"/>
    <p:sldId id="301" r:id="rId7"/>
    <p:sldId id="312" r:id="rId8"/>
    <p:sldId id="310" r:id="rId9"/>
    <p:sldId id="315" r:id="rId10"/>
    <p:sldId id="316" r:id="rId11"/>
    <p:sldId id="318" r:id="rId12"/>
    <p:sldId id="317" r:id="rId13"/>
    <p:sldId id="321" r:id="rId14"/>
    <p:sldId id="319" r:id="rId15"/>
    <p:sldId id="322" r:id="rId16"/>
    <p:sldId id="320" r:id="rId17"/>
    <p:sldId id="32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/>
      <dgm:spPr/>
      <dgm:t>
        <a:bodyPr/>
        <a:lstStyle/>
        <a:p>
          <a:r>
            <a:rPr lang="bn-IN" dirty="0" smtClean="0"/>
            <a:t>সময়ের ভিত্তিতে বাজার</a:t>
          </a:r>
          <a:endParaRPr lang="en-US" dirty="0"/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/>
      <dgm:spPr/>
      <dgm:t>
        <a:bodyPr/>
        <a:lstStyle/>
        <a:p>
          <a:r>
            <a:rPr lang="bn-IN" dirty="0" smtClean="0"/>
            <a:t>অতি স্বল্পকালীন</a:t>
          </a:r>
          <a:endParaRPr lang="en-US" dirty="0"/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/>
      <dgm:spPr/>
      <dgm:t>
        <a:bodyPr/>
        <a:lstStyle/>
        <a:p>
          <a:r>
            <a:rPr lang="bn-IN" dirty="0" smtClean="0"/>
            <a:t>স্বল্পকালীন</a:t>
          </a:r>
          <a:endParaRPr lang="en-US" dirty="0"/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/>
      <dgm:spPr/>
      <dgm:t>
        <a:bodyPr/>
        <a:lstStyle/>
        <a:p>
          <a:r>
            <a:rPr lang="bn-IN" dirty="0" smtClean="0"/>
            <a:t>দীর্ঘকালীন</a:t>
          </a:r>
          <a:endParaRPr lang="en-US" dirty="0"/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A86113BC-C92B-4542-80CE-48668576AFC7}" type="presOf" srcId="{599D65C2-AF46-4FBE-88A6-A6DC5CFE5871}" destId="{22F9A971-743F-4208-BF4C-6B76F88E000C}" srcOrd="1" destOrd="0" presId="urn:microsoft.com/office/officeart/2005/8/layout/radial1"/>
    <dgm:cxn modelId="{D44FA8E0-EB79-4441-B7A3-F85F9F6D2325}" type="presOf" srcId="{46D8BE98-557E-4182-87F0-65A1AA565752}" destId="{EAE80126-0D10-42B3-8ADA-70FB06A2D7D3}" srcOrd="0" destOrd="0" presId="urn:microsoft.com/office/officeart/2005/8/layout/radial1"/>
    <dgm:cxn modelId="{C6B52BE6-6E49-41B7-A6A1-ACFAE0C1CE75}" type="presOf" srcId="{599D65C2-AF46-4FBE-88A6-A6DC5CFE5871}" destId="{24D8B0CA-7AE6-4B85-B60A-64A30D5B6642}" srcOrd="0" destOrd="0" presId="urn:microsoft.com/office/officeart/2005/8/layout/radial1"/>
    <dgm:cxn modelId="{7CCE1869-6C5A-478C-843F-A6F0DE6E5CD6}" type="presOf" srcId="{439D24E1-2AE3-4C1F-99CE-603158B96732}" destId="{61696400-D890-4FB2-AA81-4DFF1B601244}" srcOrd="1" destOrd="0" presId="urn:microsoft.com/office/officeart/2005/8/layout/radial1"/>
    <dgm:cxn modelId="{50ED77FB-3DFE-458E-9DCD-4946978190B3}" type="presOf" srcId="{453ABF33-37B6-4B7F-83A1-CC785A83248E}" destId="{2B4138A1-0E66-4A67-99F6-7979DE9C4740}" srcOrd="1" destOrd="0" presId="urn:microsoft.com/office/officeart/2005/8/layout/radial1"/>
    <dgm:cxn modelId="{82912B89-5455-488C-B35C-C7CADCF4E6A1}" type="presOf" srcId="{22C1941B-1C56-472A-9F54-BAEBC564E41C}" destId="{058F2BD0-ED5F-4BD1-854B-7CA9846A742B}" srcOrd="0" destOrd="0" presId="urn:microsoft.com/office/officeart/2005/8/layout/radial1"/>
    <dgm:cxn modelId="{5B8FF498-1803-4FAD-8986-B0F2D2DC3354}" type="presOf" srcId="{1FD84843-AC8E-41E9-8754-AB3F13966E4C}" destId="{CD78C0F1-A070-49C1-BCC7-7A1DDBD9C39B}" srcOrd="0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C7FCB03D-3FE9-4944-8A58-D11409A2F2C1}" type="presOf" srcId="{453ABF33-37B6-4B7F-83A1-CC785A83248E}" destId="{07C9AEA9-52F2-4632-BF23-C330632E7EFC}" srcOrd="0" destOrd="0" presId="urn:microsoft.com/office/officeart/2005/8/layout/radial1"/>
    <dgm:cxn modelId="{C0187820-9AC7-4A02-835B-922C29174E3D}" type="presOf" srcId="{C8304245-4E3E-423E-9209-291D98EBC0DF}" destId="{1D493B0F-AAE8-492A-910C-C78A4DBB30D6}" srcOrd="0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43F972B8-A0F6-44AE-833B-446C1747E097}" type="presOf" srcId="{9A83F5F4-B516-43E9-8148-F5D2DF776303}" destId="{FF4D84DE-161C-436B-BD11-0A30253B92A8}" srcOrd="0" destOrd="0" presId="urn:microsoft.com/office/officeart/2005/8/layout/radial1"/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73B1D3A0-90F5-40E5-B42E-6DE3CB1D4363}" type="presOf" srcId="{439D24E1-2AE3-4C1F-99CE-603158B96732}" destId="{565E320C-472E-4E24-AD16-AD0CA14E93C4}" srcOrd="0" destOrd="0" presId="urn:microsoft.com/office/officeart/2005/8/layout/radial1"/>
    <dgm:cxn modelId="{ADF54154-87B7-45C7-B758-584EE8A0E4D8}" type="presParOf" srcId="{CD78C0F1-A070-49C1-BCC7-7A1DDBD9C39B}" destId="{058F2BD0-ED5F-4BD1-854B-7CA9846A742B}" srcOrd="0" destOrd="0" presId="urn:microsoft.com/office/officeart/2005/8/layout/radial1"/>
    <dgm:cxn modelId="{8AD693EC-E158-44FE-99A6-4D67EAA7579D}" type="presParOf" srcId="{CD78C0F1-A070-49C1-BCC7-7A1DDBD9C39B}" destId="{24D8B0CA-7AE6-4B85-B60A-64A30D5B6642}" srcOrd="1" destOrd="0" presId="urn:microsoft.com/office/officeart/2005/8/layout/radial1"/>
    <dgm:cxn modelId="{0390CC59-34B8-4105-91A9-7487110F79B5}" type="presParOf" srcId="{24D8B0CA-7AE6-4B85-B60A-64A30D5B6642}" destId="{22F9A971-743F-4208-BF4C-6B76F88E000C}" srcOrd="0" destOrd="0" presId="urn:microsoft.com/office/officeart/2005/8/layout/radial1"/>
    <dgm:cxn modelId="{7B08B470-ECE4-4F11-9B63-59CAE0D862CD}" type="presParOf" srcId="{CD78C0F1-A070-49C1-BCC7-7A1DDBD9C39B}" destId="{1D493B0F-AAE8-492A-910C-C78A4DBB30D6}" srcOrd="2" destOrd="0" presId="urn:microsoft.com/office/officeart/2005/8/layout/radial1"/>
    <dgm:cxn modelId="{D3B7AD94-8EBC-42E4-9709-0D2D324D4D75}" type="presParOf" srcId="{CD78C0F1-A070-49C1-BCC7-7A1DDBD9C39B}" destId="{07C9AEA9-52F2-4632-BF23-C330632E7EFC}" srcOrd="3" destOrd="0" presId="urn:microsoft.com/office/officeart/2005/8/layout/radial1"/>
    <dgm:cxn modelId="{310556AD-578D-40BE-959D-71C86C19CF29}" type="presParOf" srcId="{07C9AEA9-52F2-4632-BF23-C330632E7EFC}" destId="{2B4138A1-0E66-4A67-99F6-7979DE9C4740}" srcOrd="0" destOrd="0" presId="urn:microsoft.com/office/officeart/2005/8/layout/radial1"/>
    <dgm:cxn modelId="{7D857A68-FA46-424F-B421-77FCEC1EF714}" type="presParOf" srcId="{CD78C0F1-A070-49C1-BCC7-7A1DDBD9C39B}" destId="{FF4D84DE-161C-436B-BD11-0A30253B92A8}" srcOrd="4" destOrd="0" presId="urn:microsoft.com/office/officeart/2005/8/layout/radial1"/>
    <dgm:cxn modelId="{19655A16-57D8-4E8B-BE62-7EC14FE80B97}" type="presParOf" srcId="{CD78C0F1-A070-49C1-BCC7-7A1DDBD9C39B}" destId="{565E320C-472E-4E24-AD16-AD0CA14E93C4}" srcOrd="5" destOrd="0" presId="urn:microsoft.com/office/officeart/2005/8/layout/radial1"/>
    <dgm:cxn modelId="{FC576441-8159-41A9-9E47-3FA2A7ED578A}" type="presParOf" srcId="{565E320C-472E-4E24-AD16-AD0CA14E93C4}" destId="{61696400-D890-4FB2-AA81-4DFF1B601244}" srcOrd="0" destOrd="0" presId="urn:microsoft.com/office/officeart/2005/8/layout/radial1"/>
    <dgm:cxn modelId="{3EE610AE-ADF2-4FE6-A2D7-284329BEA237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/>
      <dgm:spPr/>
      <dgm:t>
        <a:bodyPr/>
        <a:lstStyle/>
        <a:p>
          <a:r>
            <a:rPr lang="bn-IN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dirty="0" smtClean="0">
            <a:solidFill>
              <a:schemeClr val="bg1"/>
            </a:solidFill>
          </a:endParaRPr>
        </a:p>
        <a:p>
          <a:r>
            <a:rPr lang="bn-IN" dirty="0" smtClean="0"/>
            <a:t>বাজার</a:t>
          </a:r>
          <a:endParaRPr lang="en-US" dirty="0"/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/>
      <dgm:spPr/>
      <dgm:t>
        <a:bodyPr/>
        <a:lstStyle/>
        <a:p>
          <a:r>
            <a:rPr lang="bn-IN" dirty="0" smtClean="0"/>
            <a:t>স্থানীয় বাজার</a:t>
          </a:r>
          <a:endParaRPr lang="en-US" dirty="0"/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/>
      <dgm:spPr/>
      <dgm:t>
        <a:bodyPr/>
        <a:lstStyle/>
        <a:p>
          <a:r>
            <a:rPr lang="bn-IN" dirty="0" smtClean="0"/>
            <a:t>জাতীয় বাজার</a:t>
          </a:r>
          <a:endParaRPr lang="en-US" dirty="0"/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/>
      <dgm:spPr/>
      <dgm:t>
        <a:bodyPr/>
        <a:lstStyle/>
        <a:p>
          <a:r>
            <a:rPr lang="bn-IN" dirty="0" smtClean="0"/>
            <a:t>আন্তর্জাতিক বাজার</a:t>
          </a:r>
          <a:endParaRPr lang="en-US" dirty="0"/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 custRadScaleRad="99092" custRadScaleInc="-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3F9E6-6951-4E8A-BC4F-F3B03292E7D2}" type="presOf" srcId="{599D65C2-AF46-4FBE-88A6-A6DC5CFE5871}" destId="{22F9A971-743F-4208-BF4C-6B76F88E000C}" srcOrd="1" destOrd="0" presId="urn:microsoft.com/office/officeart/2005/8/layout/radial1"/>
    <dgm:cxn modelId="{37C64483-1B91-4774-BC70-E4B886A398D5}" type="presOf" srcId="{1FD84843-AC8E-41E9-8754-AB3F13966E4C}" destId="{CD78C0F1-A070-49C1-BCC7-7A1DDBD9C39B}" srcOrd="0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48EC151E-3845-41C4-A19E-533444BE8C8A}" type="presOf" srcId="{46D8BE98-557E-4182-87F0-65A1AA565752}" destId="{EAE80126-0D10-42B3-8ADA-70FB06A2D7D3}" srcOrd="0" destOrd="0" presId="urn:microsoft.com/office/officeart/2005/8/layout/radial1"/>
    <dgm:cxn modelId="{90AD5F69-636A-42D2-9434-031C6A65A624}" type="presOf" srcId="{599D65C2-AF46-4FBE-88A6-A6DC5CFE5871}" destId="{24D8B0CA-7AE6-4B85-B60A-64A30D5B6642}" srcOrd="0" destOrd="0" presId="urn:microsoft.com/office/officeart/2005/8/layout/radial1"/>
    <dgm:cxn modelId="{ED4BF073-6160-41FE-9AEA-9E03D2170FB5}" type="presOf" srcId="{439D24E1-2AE3-4C1F-99CE-603158B96732}" destId="{565E320C-472E-4E24-AD16-AD0CA14E93C4}" srcOrd="0" destOrd="0" presId="urn:microsoft.com/office/officeart/2005/8/layout/radial1"/>
    <dgm:cxn modelId="{8FC1D453-2F7D-4568-84E5-5DB92168CD50}" type="presOf" srcId="{453ABF33-37B6-4B7F-83A1-CC785A83248E}" destId="{2B4138A1-0E66-4A67-99F6-7979DE9C4740}" srcOrd="1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97DBA5D7-C666-449C-94BA-002C5EB5211D}" type="presOf" srcId="{453ABF33-37B6-4B7F-83A1-CC785A83248E}" destId="{07C9AEA9-52F2-4632-BF23-C330632E7EFC}" srcOrd="0" destOrd="0" presId="urn:microsoft.com/office/officeart/2005/8/layout/radial1"/>
    <dgm:cxn modelId="{99B66E62-E810-40BA-8D06-BAB7CF9F4F42}" type="presOf" srcId="{9A83F5F4-B516-43E9-8148-F5D2DF776303}" destId="{FF4D84DE-161C-436B-BD11-0A30253B92A8}" srcOrd="0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BC023D8F-E7F5-4673-9637-8BC6BFF04C47}" type="presOf" srcId="{439D24E1-2AE3-4C1F-99CE-603158B96732}" destId="{61696400-D890-4FB2-AA81-4DFF1B601244}" srcOrd="1" destOrd="0" presId="urn:microsoft.com/office/officeart/2005/8/layout/radial1"/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2E7964F7-7C1C-4B72-875C-1AB3648E2191}" type="presOf" srcId="{C8304245-4E3E-423E-9209-291D98EBC0DF}" destId="{1D493B0F-AAE8-492A-910C-C78A4DBB30D6}" srcOrd="0" destOrd="0" presId="urn:microsoft.com/office/officeart/2005/8/layout/radial1"/>
    <dgm:cxn modelId="{8DE5C732-4234-4EDB-BD8B-F3C889AC64C8}" type="presOf" srcId="{22C1941B-1C56-472A-9F54-BAEBC564E41C}" destId="{058F2BD0-ED5F-4BD1-854B-7CA9846A742B}" srcOrd="0" destOrd="0" presId="urn:microsoft.com/office/officeart/2005/8/layout/radial1"/>
    <dgm:cxn modelId="{CE40F42E-CA8C-44FA-8EB8-CFBF410BD1D1}" type="presParOf" srcId="{CD78C0F1-A070-49C1-BCC7-7A1DDBD9C39B}" destId="{058F2BD0-ED5F-4BD1-854B-7CA9846A742B}" srcOrd="0" destOrd="0" presId="urn:microsoft.com/office/officeart/2005/8/layout/radial1"/>
    <dgm:cxn modelId="{6382D4A3-D7D6-4FE3-86B2-1FE83A7D0912}" type="presParOf" srcId="{CD78C0F1-A070-49C1-BCC7-7A1DDBD9C39B}" destId="{24D8B0CA-7AE6-4B85-B60A-64A30D5B6642}" srcOrd="1" destOrd="0" presId="urn:microsoft.com/office/officeart/2005/8/layout/radial1"/>
    <dgm:cxn modelId="{A84E715A-F36A-41CA-86E5-E3E826754D4B}" type="presParOf" srcId="{24D8B0CA-7AE6-4B85-B60A-64A30D5B6642}" destId="{22F9A971-743F-4208-BF4C-6B76F88E000C}" srcOrd="0" destOrd="0" presId="urn:microsoft.com/office/officeart/2005/8/layout/radial1"/>
    <dgm:cxn modelId="{7C2C8460-383E-4953-BCFD-5E450E587857}" type="presParOf" srcId="{CD78C0F1-A070-49C1-BCC7-7A1DDBD9C39B}" destId="{1D493B0F-AAE8-492A-910C-C78A4DBB30D6}" srcOrd="2" destOrd="0" presId="urn:microsoft.com/office/officeart/2005/8/layout/radial1"/>
    <dgm:cxn modelId="{8BAD3CEB-8C11-4C36-8913-F9248DA0F42F}" type="presParOf" srcId="{CD78C0F1-A070-49C1-BCC7-7A1DDBD9C39B}" destId="{07C9AEA9-52F2-4632-BF23-C330632E7EFC}" srcOrd="3" destOrd="0" presId="urn:microsoft.com/office/officeart/2005/8/layout/radial1"/>
    <dgm:cxn modelId="{99660FB4-E845-4E77-AE3F-3EC815A371DF}" type="presParOf" srcId="{07C9AEA9-52F2-4632-BF23-C330632E7EFC}" destId="{2B4138A1-0E66-4A67-99F6-7979DE9C4740}" srcOrd="0" destOrd="0" presId="urn:microsoft.com/office/officeart/2005/8/layout/radial1"/>
    <dgm:cxn modelId="{DC6D9E6B-757F-4C68-A1B7-B48EFFC45D76}" type="presParOf" srcId="{CD78C0F1-A070-49C1-BCC7-7A1DDBD9C39B}" destId="{FF4D84DE-161C-436B-BD11-0A30253B92A8}" srcOrd="4" destOrd="0" presId="urn:microsoft.com/office/officeart/2005/8/layout/radial1"/>
    <dgm:cxn modelId="{DD9F4C14-3A72-4097-AF25-63AAA43A8547}" type="presParOf" srcId="{CD78C0F1-A070-49C1-BCC7-7A1DDBD9C39B}" destId="{565E320C-472E-4E24-AD16-AD0CA14E93C4}" srcOrd="5" destOrd="0" presId="urn:microsoft.com/office/officeart/2005/8/layout/radial1"/>
    <dgm:cxn modelId="{53EABC37-9DBC-4759-B120-9D6A3C6411DB}" type="presParOf" srcId="{565E320C-472E-4E24-AD16-AD0CA14E93C4}" destId="{61696400-D890-4FB2-AA81-4DFF1B601244}" srcOrd="0" destOrd="0" presId="urn:microsoft.com/office/officeart/2005/8/layout/radial1"/>
    <dgm:cxn modelId="{2795944C-5D0D-4C9F-B8C2-9EFD5B4B4874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3089702" y="2435267"/>
          <a:ext cx="1883047" cy="18830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সময়ের ভিত্তিতে বাজার</a:t>
          </a:r>
          <a:endParaRPr lang="en-US" sz="2800" kern="1200" dirty="0"/>
        </a:p>
      </dsp:txBody>
      <dsp:txXfrm>
        <a:off x="3365468" y="2711033"/>
        <a:ext cx="1331515" cy="1331515"/>
      </dsp:txXfrm>
    </dsp:sp>
    <dsp:sp modelId="{24D8B0CA-7AE6-4B85-B60A-64A30D5B6642}">
      <dsp:nvSpPr>
        <dsp:cNvPr id="0" name=""/>
        <dsp:cNvSpPr/>
      </dsp:nvSpPr>
      <dsp:spPr>
        <a:xfrm rot="16200000">
          <a:off x="3802952" y="2185811"/>
          <a:ext cx="45654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549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9812" y="2195579"/>
        <a:ext cx="22827" cy="22827"/>
      </dsp:txXfrm>
    </dsp:sp>
    <dsp:sp modelId="{1D493B0F-AAE8-492A-910C-C78A4DBB30D6}">
      <dsp:nvSpPr>
        <dsp:cNvPr id="0" name=""/>
        <dsp:cNvSpPr/>
      </dsp:nvSpPr>
      <dsp:spPr>
        <a:xfrm>
          <a:off x="2862616" y="-124834"/>
          <a:ext cx="2337220" cy="2103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অতি স্বল্পকালীন</a:t>
          </a:r>
          <a:endParaRPr lang="en-US" sz="2400" kern="1200" dirty="0"/>
        </a:p>
      </dsp:txBody>
      <dsp:txXfrm>
        <a:off x="3204894" y="183224"/>
        <a:ext cx="1652664" cy="1487436"/>
      </dsp:txXfrm>
    </dsp:sp>
    <dsp:sp modelId="{07C9AEA9-52F2-4632-BF23-C330632E7EFC}">
      <dsp:nvSpPr>
        <dsp:cNvPr id="0" name=""/>
        <dsp:cNvSpPr/>
      </dsp:nvSpPr>
      <dsp:spPr>
        <a:xfrm rot="1800000">
          <a:off x="4812555" y="3953467"/>
          <a:ext cx="508382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508382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4036" y="3961939"/>
        <a:ext cx="25419" cy="25419"/>
      </dsp:txXfrm>
    </dsp:sp>
    <dsp:sp modelId="{FF4D84DE-161C-436B-BD11-0A30253B92A8}">
      <dsp:nvSpPr>
        <dsp:cNvPr id="0" name=""/>
        <dsp:cNvSpPr/>
      </dsp:nvSpPr>
      <dsp:spPr>
        <a:xfrm>
          <a:off x="5173052" y="3532992"/>
          <a:ext cx="1959612" cy="213744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স্বল্পকালীন</a:t>
          </a:r>
          <a:endParaRPr lang="en-US" sz="2400" kern="1200" dirty="0"/>
        </a:p>
      </dsp:txBody>
      <dsp:txXfrm>
        <a:off x="5460031" y="3846014"/>
        <a:ext cx="1385654" cy="1511403"/>
      </dsp:txXfrm>
    </dsp:sp>
    <dsp:sp modelId="{565E320C-472E-4E24-AD16-AD0CA14E93C4}">
      <dsp:nvSpPr>
        <dsp:cNvPr id="0" name=""/>
        <dsp:cNvSpPr/>
      </dsp:nvSpPr>
      <dsp:spPr>
        <a:xfrm rot="9000000">
          <a:off x="2789955" y="3940487"/>
          <a:ext cx="456464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464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6776" y="3950257"/>
        <a:ext cx="22823" cy="22823"/>
      </dsp:txXfrm>
    </dsp:sp>
    <dsp:sp modelId="{EAE80126-0D10-42B3-8ADA-70FB06A2D7D3}">
      <dsp:nvSpPr>
        <dsp:cNvPr id="0" name=""/>
        <dsp:cNvSpPr/>
      </dsp:nvSpPr>
      <dsp:spPr>
        <a:xfrm>
          <a:off x="868335" y="3515997"/>
          <a:ext cx="2082519" cy="217143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দীর্ঘকালীন</a:t>
          </a:r>
          <a:endParaRPr lang="en-US" sz="2400" kern="1200" dirty="0"/>
        </a:p>
      </dsp:txBody>
      <dsp:txXfrm>
        <a:off x="1173313" y="3833996"/>
        <a:ext cx="1472563" cy="1535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2960809" y="2391897"/>
          <a:ext cx="1834447" cy="1834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z="27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2700" kern="1200" dirty="0" smtClean="0">
            <a:solidFill>
              <a:schemeClr val="bg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বাজার</a:t>
          </a:r>
          <a:endParaRPr lang="en-US" sz="2700" kern="1200" dirty="0"/>
        </a:p>
      </dsp:txBody>
      <dsp:txXfrm>
        <a:off x="3229458" y="2660546"/>
        <a:ext cx="1297149" cy="1297149"/>
      </dsp:txXfrm>
    </dsp:sp>
    <dsp:sp modelId="{24D8B0CA-7AE6-4B85-B60A-64A30D5B6642}">
      <dsp:nvSpPr>
        <dsp:cNvPr id="0" name=""/>
        <dsp:cNvSpPr/>
      </dsp:nvSpPr>
      <dsp:spPr>
        <a:xfrm rot="16200000">
          <a:off x="3655098" y="2147510"/>
          <a:ext cx="445869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45869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6886" y="2157815"/>
        <a:ext cx="22293" cy="22293"/>
      </dsp:txXfrm>
    </dsp:sp>
    <dsp:sp modelId="{1D493B0F-AAE8-492A-910C-C78A4DBB30D6}">
      <dsp:nvSpPr>
        <dsp:cNvPr id="0" name=""/>
        <dsp:cNvSpPr/>
      </dsp:nvSpPr>
      <dsp:spPr>
        <a:xfrm>
          <a:off x="2739584" y="-103233"/>
          <a:ext cx="2276897" cy="2049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স্থানীয় বাজার</a:t>
          </a:r>
          <a:endParaRPr lang="en-US" sz="2000" kern="1200" dirty="0"/>
        </a:p>
      </dsp:txBody>
      <dsp:txXfrm>
        <a:off x="3073028" y="196874"/>
        <a:ext cx="1610009" cy="1449047"/>
      </dsp:txXfrm>
    </dsp:sp>
    <dsp:sp modelId="{07C9AEA9-52F2-4632-BF23-C330632E7EFC}">
      <dsp:nvSpPr>
        <dsp:cNvPr id="0" name=""/>
        <dsp:cNvSpPr/>
      </dsp:nvSpPr>
      <dsp:spPr>
        <a:xfrm rot="1800000">
          <a:off x="4639122" y="3870372"/>
          <a:ext cx="49636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9636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4896" y="3879415"/>
        <a:ext cx="24818" cy="24818"/>
      </dsp:txXfrm>
    </dsp:sp>
    <dsp:sp modelId="{FF4D84DE-161C-436B-BD11-0A30253B92A8}">
      <dsp:nvSpPr>
        <dsp:cNvPr id="0" name=""/>
        <dsp:cNvSpPr/>
      </dsp:nvSpPr>
      <dsp:spPr>
        <a:xfrm>
          <a:off x="4991345" y="3461842"/>
          <a:ext cx="1909035" cy="208228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জাতীয় বাজার</a:t>
          </a:r>
          <a:endParaRPr lang="en-US" sz="2000" kern="1200" dirty="0"/>
        </a:p>
      </dsp:txBody>
      <dsp:txXfrm>
        <a:off x="5270917" y="3766785"/>
        <a:ext cx="1349891" cy="1472395"/>
      </dsp:txXfrm>
    </dsp:sp>
    <dsp:sp modelId="{565E320C-472E-4E24-AD16-AD0CA14E93C4}">
      <dsp:nvSpPr>
        <dsp:cNvPr id="0" name=""/>
        <dsp:cNvSpPr/>
      </dsp:nvSpPr>
      <dsp:spPr>
        <a:xfrm rot="8978219">
          <a:off x="2695712" y="3857374"/>
          <a:ext cx="41968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1968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95063" y="3868334"/>
        <a:ext cx="20984" cy="20984"/>
      </dsp:txXfrm>
    </dsp:sp>
    <dsp:sp modelId="{EAE80126-0D10-42B3-8ADA-70FB06A2D7D3}">
      <dsp:nvSpPr>
        <dsp:cNvPr id="0" name=""/>
        <dsp:cNvSpPr/>
      </dsp:nvSpPr>
      <dsp:spPr>
        <a:xfrm>
          <a:off x="825747" y="3445286"/>
          <a:ext cx="2028770" cy="211539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আন্তর্জাতিক বাজার</a:t>
          </a:r>
          <a:endParaRPr lang="en-US" sz="2000" kern="1200" dirty="0"/>
        </a:p>
      </dsp:txBody>
      <dsp:txXfrm>
        <a:off x="1122853" y="3755078"/>
        <a:ext cx="1434558" cy="149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868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640" y="4907459"/>
            <a:ext cx="889508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 সময়ের জন্য যে বাজার তাকে দীর্ঘ কালীন বাজার বলে। এ বাজারে যোগান বৃদ্ধি করা যায় না। যেমন- ভোজ্য তৈল, চিকন চালের বাজার।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120" y="1524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20" y="875527"/>
            <a:ext cx="7086600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6977"/>
            <a:ext cx="7696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 ভেদে</a:t>
            </a:r>
            <a:r>
              <a:rPr lang="en-US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3704973"/>
              </p:ext>
            </p:extLst>
          </p:nvPr>
        </p:nvGraphicFramePr>
        <p:xfrm>
          <a:off x="2209800" y="943354"/>
          <a:ext cx="7696200" cy="54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0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4860855"/>
            <a:ext cx="88392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অঞ্চলের মধ্য সীমাবদ্ধ থাকে তাকে স্থানীয় বাজার বলে। যেমন- সতীহাট  বাজার, প্রসাদপুর বাজার। </a:t>
            </a:r>
            <a:r>
              <a:rPr lang="bn-IN" sz="3200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বৃত্ত স্থানীয় বাজার।</a:t>
            </a:r>
            <a:endParaRPr lang="en-US" sz="3200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520" y="129221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0300"/>
            <a:ext cx="3505200" cy="389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2845" r="71428" b="65747"/>
          <a:stretch/>
        </p:blipFill>
        <p:spPr>
          <a:xfrm>
            <a:off x="6156960" y="886138"/>
            <a:ext cx="3181351" cy="28921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05699" y="2784258"/>
            <a:ext cx="685801" cy="694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1828801"/>
            <a:ext cx="9144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60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-49143"/>
            <a:ext cx="7162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4144894"/>
            <a:ext cx="4472940" cy="271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58743"/>
            <a:ext cx="43434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643503"/>
            <a:ext cx="4328160" cy="3458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5147503"/>
            <a:ext cx="403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সবজি, মাংশ, মাছ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962746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থাকে তাকে জাতীয় বাজার বলে। যেমন- মোটা চালের বাজার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61899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78942"/>
            <a:ext cx="3276600" cy="3644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1800" y="912200"/>
            <a:ext cx="4343400" cy="3965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57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48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043166"/>
            <a:ext cx="4908555" cy="3909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81200"/>
            <a:ext cx="35814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28800" y="5147503"/>
            <a:ext cx="403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চাল, ডাল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95300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না থেকে বিভিন্ন দেশের মধ্য বিরাজমান তাকে আন্তর্জাতিক বাজার বলে। যেমন-তৈরি পোশাক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3357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4216" r="2644" b="5042"/>
          <a:stretch/>
        </p:blipFill>
        <p:spPr>
          <a:xfrm>
            <a:off x="3200401" y="987286"/>
            <a:ext cx="3886201" cy="38155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71800" y="912200"/>
            <a:ext cx="4343400" cy="3965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71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</a:t>
            </a:r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2" y="990600"/>
            <a:ext cx="4038758" cy="320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81" y="3959433"/>
            <a:ext cx="455676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82" y="970732"/>
            <a:ext cx="4469119" cy="2878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953001"/>
            <a:ext cx="4038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স্বর্ণ, পাট, </a:t>
            </a:r>
          </a:p>
          <a:p>
            <a:pPr algn="ctr"/>
            <a:r>
              <a:rPr lang="bn-IN" sz="36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 পোষাক</a:t>
            </a:r>
            <a:endParaRPr lang="en-US" sz="32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2819401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5257800"/>
            <a:ext cx="8305800" cy="714970"/>
          </a:xfrm>
          <a:prstGeom prst="rect">
            <a:avLst/>
          </a:prstGeom>
        </p:spPr>
        <p:txBody>
          <a:bodyPr/>
          <a:lstStyle/>
          <a:p>
            <a:pPr marL="241300" indent="-241300" algn="ctr" defTabSz="642938">
              <a:spcBef>
                <a:spcPct val="20000"/>
              </a:spcBef>
              <a:defRPr/>
            </a:pPr>
            <a:r>
              <a:rPr lang="bn-IN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ও অঞ্চল ভেদে বাজারের শ্রেণি বিভাগ লিখ।</a:t>
            </a: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0700" y="2133600"/>
            <a:ext cx="8572500" cy="1676400"/>
          </a:xfrm>
          <a:prstGeom prst="rect">
            <a:avLst/>
          </a:prstGeom>
        </p:spPr>
        <p:txBody>
          <a:bodyPr/>
          <a:lstStyle/>
          <a:p>
            <a:pPr defTabSz="642938">
              <a:spcBef>
                <a:spcPct val="20000"/>
              </a:spcBef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33628" y="4098027"/>
            <a:ext cx="7894320" cy="1219200"/>
          </a:xfrm>
          <a:prstGeom prst="rect">
            <a:avLst/>
          </a:prstGeom>
        </p:spPr>
        <p:txBody>
          <a:bodyPr/>
          <a:lstStyle/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কোনটি স্বল্পকালীন বাজারের পণ্য?</a:t>
            </a:r>
            <a:endParaRPr lang="bn-IN" sz="28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মাছ   (খ) চা   (গ) স্বর্ণ (ঘ) বেগুন</a:t>
            </a:r>
          </a:p>
          <a:p>
            <a:pPr defTabSz="642938">
              <a:spcBef>
                <a:spcPct val="20000"/>
              </a:spcBef>
              <a:defRPr/>
            </a:pPr>
            <a:endParaRPr lang="bn-IN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48120" y="5867400"/>
            <a:ext cx="2400300" cy="495300"/>
          </a:xfrm>
          <a:prstGeom prst="rect">
            <a:avLst/>
          </a:prstGeom>
        </p:spPr>
        <p:txBody>
          <a:bodyPr/>
          <a:lstStyle/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ক</a:t>
            </a:r>
          </a:p>
          <a:p>
            <a:pPr defTabSz="642938">
              <a:spcBef>
                <a:spcPct val="20000"/>
              </a:spcBef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2208782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বাজার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754100" y="3128226"/>
            <a:ext cx="887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সময় ও অঞ্চল ভেদে বাজার কত প্রকার ও কি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19600" y="746217"/>
            <a:ext cx="2071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38">
              <a:defRPr/>
            </a:pPr>
            <a:r>
              <a:rPr lang="bn-BD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14" y="685800"/>
            <a:ext cx="4038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7" y="3912751"/>
            <a:ext cx="5001207" cy="2466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4" y="1295400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1" y="1749667"/>
            <a:ext cx="3426407" cy="456001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791200" y="19050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2057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2009457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905000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109" y="3810001"/>
            <a:ext cx="911352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>
                <a:latin typeface="NikoshBAN" pitchFamily="2" charset="0"/>
                <a:cs typeface="NikoshBAN" pitchFamily="2" charset="0"/>
              </a:rPr>
              <a:t>সময়ের ভিত্তিতে বাজারগুলোর পণ্যের প্রকৃতি বিশ্লেষণ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কর?</a:t>
            </a: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4800"/>
              <a:ext cx="8331200" cy="62484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4534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53540" y="121758"/>
            <a:ext cx="857726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dirty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ভাষায় এগুলো কী?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4495800"/>
            <a:ext cx="2743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</a:t>
            </a:r>
          </a:p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996365"/>
            <a:ext cx="4800600" cy="2700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06055"/>
            <a:ext cx="5052060" cy="284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0" y="805543"/>
            <a:ext cx="7198360" cy="4498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7360" y="5412239"/>
            <a:ext cx="8763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বেচাকেনার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স্থানকে কী বলে?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97656"/>
            <a:ext cx="8991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বাজার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48800" y="2408699"/>
            <a:ext cx="14884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</a:p>
        </p:txBody>
      </p:sp>
    </p:spTree>
    <p:extLst>
      <p:ext uri="{BB962C8B-B14F-4D97-AF65-F5344CB8AC3E}">
        <p14:creationId xmlns:p14="http://schemas.microsoft.com/office/powerpoint/2010/main" val="20056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33600" y="198120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676400" y="2627532"/>
            <a:ext cx="8839200" cy="15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সময়ের ভিত্তিতে বাজারের শ্রেণি বিভাগ লিখতে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অঞ্চল ভেদে বাজারের শ্রেণি বিভাগ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bn-IN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4440" y="327015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720" y="273680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 নিই 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8320" y="3048001"/>
            <a:ext cx="8839200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 কুর্নট বলেন, বাজার বলতে দ্রব্যসামগ্রী ক্রয়-বিক্রয়ের স্থানকে বুঝায় না। বরং সমগ্র অঞ্চলকে বুঝায়, যেখানে ক্রেতা-বিক্রেতা অবাধ সংযোগের মাধ্যমে দ্রব্যের দাম সহজে ও দ্রুততার সাথে সমান হওয়ার প্রবণতা দেখা যায়।” 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931" y="177857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</a:t>
            </a:r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71251"/>
              </p:ext>
            </p:extLst>
          </p:nvPr>
        </p:nvGraphicFramePr>
        <p:xfrm>
          <a:off x="4495800" y="1352811"/>
          <a:ext cx="228600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1352811"/>
                        <a:ext cx="2286000" cy="19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6977"/>
            <a:ext cx="85344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প্রকার। যথা-</a:t>
            </a:r>
            <a:endParaRPr lang="en-US" sz="4400" b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1717320"/>
              </p:ext>
            </p:extLst>
          </p:nvPr>
        </p:nvGraphicFramePr>
        <p:xfrm>
          <a:off x="2209800" y="914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58F2BD0-ED5F-4BD1-854B-7CA9846A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4D8B0CA-7AE6-4B85-B60A-64A30D5B6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D493B0F-AAE8-492A-910C-C78A4DBB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07C9AEA9-52F2-4632-BF23-C330632E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F4D84DE-161C-436B-BD11-0A30253B9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65E320C-472E-4E24-AD16-AD0CA14E9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EAE80126-0D10-42B3-8ADA-70FB06A2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0543" y="495300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সময়ের জন্য যে বাজার তাকে অতি স্বল্পকালীন বাজার বলে। এ বাজারে যোগান বৃদ্ধি করা যায় না। যেমন- সকালের কাঁচা বাজার, দুধের বাজার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543" y="23931"/>
            <a:ext cx="8991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</a:t>
            </a:r>
            <a:endParaRPr lang="en-US" sz="4400" b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960416"/>
            <a:ext cx="5019881" cy="3687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884216"/>
            <a:ext cx="3269343" cy="3763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029200"/>
            <a:ext cx="8991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 সময়ের জন্য যে বাজার তাকে স্বল্পকালীন বাজার বলে। এ বাজার যোগান হ্রাস- বৃদ্ধি করা যায়। যেমন- এক বেলার জন্য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bn-IN" sz="32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007" y="226494"/>
            <a:ext cx="7467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স্বল্পকালীন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976507"/>
            <a:ext cx="7330607" cy="40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377</Words>
  <Application>Microsoft Office PowerPoint</Application>
  <PresentationFormat>Widescreen</PresentationFormat>
  <Paragraphs>93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SolaimanLipi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Windows User</cp:lastModifiedBy>
  <cp:revision>363</cp:revision>
  <dcterms:created xsi:type="dcterms:W3CDTF">2006-08-16T00:00:00Z</dcterms:created>
  <dcterms:modified xsi:type="dcterms:W3CDTF">2021-04-26T11:43:38Z</dcterms:modified>
</cp:coreProperties>
</file>