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bCx4PZ0c2ODODykd3PU3w==" hashData="sJP/0LKkMn6lBlXx2EE3gojhazM/GNHCn+X6W8qcJ7NTn26Mr3Eu5n+MgzMkmJT3c2h5savxu6/UaPjcVf9yE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3DF23-C029-4EE9-82E2-22C8CD8B1B2C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1360C-E35F-4F61-AC8C-A4FA6FEC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ইটগুলো কীভাবে সাজানো? কাপড়ের ব্লকের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আকার কেমন? লোহার গেটটি কীভাবে সজ্জিত?  স্তম্ভটির আকার কেমন?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98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সময়----৫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 মিনিট। 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2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চিত্রগুলোর নাম কী? চিত্রগুলো কী কী জ্যামিতিক চিত্র দ্বারা তৈরি? বিশেষভাবে সজ্জিত চিত্রগুলোকে কী বলে? পাঠ ঘোষণা।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6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1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কয়টি</a:t>
            </a:r>
            <a:r>
              <a:rPr lang="bn-IN" baseline="0" dirty="0" smtClean="0"/>
              <a:t> কাঠি আ</a:t>
            </a:r>
            <a:r>
              <a:rPr lang="en-US" baseline="0" dirty="0" err="1" smtClean="0"/>
              <a:t>ছে</a:t>
            </a:r>
            <a:r>
              <a:rPr lang="bn-IN" baseline="0" dirty="0" smtClean="0"/>
              <a:t>? তিনটি কাঠি কী তৈরি করলো? ত্রিভুজগুলো একত্রে কী তৈরি করল?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সূত্র কী? চারটি কাঠি কী তৈরি করলো? চতুর্ভুজগুলো একত্রে কী তৈরি করল? 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সূত্র কী? ? ছয়টি কাঠি কী তৈরি করলো? ষড়ভুজগুলো একত্রে কী তৈরি করল?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 সূত্র কী?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১ম প্যাটার্নে</a:t>
            </a:r>
            <a:r>
              <a:rPr lang="bn-IN" baseline="0" dirty="0" smtClean="0"/>
              <a:t> কয়টি কাঠি বৃদ্ধি পেলো? সূত্র কী? ২য়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৩য়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৪র্থ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পেল? সূত্র কী?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সময়----৩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প্যাটার্নটি</a:t>
            </a:r>
            <a:r>
              <a:rPr lang="bn-IN" baseline="0" dirty="0" smtClean="0"/>
              <a:t> কোন ক্ষেত্র দ্বারা তৈরি? </a:t>
            </a:r>
            <a:r>
              <a:rPr lang="bn-IN" dirty="0" smtClean="0"/>
              <a:t>পুর্ণবর্গের</a:t>
            </a:r>
            <a:r>
              <a:rPr lang="bn-IN" baseline="0" dirty="0" smtClean="0"/>
              <a:t> জ্যামিতিক প্যাটার্ন তৈরির সুত্র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0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১ম প্যাটার্নে</a:t>
            </a:r>
            <a:r>
              <a:rPr lang="bn-IN" baseline="0" dirty="0" smtClean="0"/>
              <a:t> কয়টি কাঠি বৃদ্ধি পেলো? সূত্র কী? ২য়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৩য়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 বোর্ডে প্রদত্ত সমস্যার সমাধান করতে শিক্ষক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0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0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7798-0D37-4759-9056-777AE6BF8A45}" type="datetimeFigureOut">
              <a:rPr lang="en-US" smtClean="0"/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A037-6352-4CB2-81BB-3F0CC5E9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3879" y="174172"/>
            <a:ext cx="8425490" cy="6172200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44287" y="2362201"/>
            <a:ext cx="62484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4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4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44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79" y="631372"/>
            <a:ext cx="8425490" cy="1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2286000" y="576942"/>
            <a:ext cx="762000" cy="1469572"/>
            <a:chOff x="762000" y="794657"/>
            <a:chExt cx="762000" cy="146957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24000" y="15240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62000" y="1534886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" y="8164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40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3505200" y="555172"/>
            <a:ext cx="1524000" cy="1502229"/>
            <a:chOff x="1981200" y="772886"/>
            <a:chExt cx="1524000" cy="150222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743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81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43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5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743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43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05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5606143" y="533401"/>
            <a:ext cx="2286000" cy="1502229"/>
            <a:chOff x="4082143" y="751115"/>
            <a:chExt cx="2286000" cy="150222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844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082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82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44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06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844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44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06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68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06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06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68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2286000" y="2191340"/>
            <a:ext cx="762000" cy="1458684"/>
            <a:chOff x="762000" y="2862942"/>
            <a:chExt cx="762000" cy="145868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62000" y="358139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62000" y="3581400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2000" y="2862942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240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62000" y="4278087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62000" y="28847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3488871" y="2202228"/>
            <a:ext cx="1572986" cy="1480455"/>
            <a:chOff x="1964871" y="2873829"/>
            <a:chExt cx="1572986" cy="148045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81200" y="361405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" y="3614058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81200" y="28956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43200" y="359228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964871" y="43325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81200" y="2917372"/>
              <a:ext cx="72934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43200" y="359228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43200" y="3592287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43200" y="2873829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05200" y="357051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726871" y="4321631"/>
              <a:ext cx="794657" cy="10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743200" y="2917373"/>
              <a:ext cx="79465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5638800" y="2191342"/>
            <a:ext cx="2286000" cy="1458687"/>
            <a:chOff x="4114800" y="2862943"/>
            <a:chExt cx="2286000" cy="145868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114800" y="358139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14800" y="3581402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14800" y="2862943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876800" y="35596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114800" y="4278087"/>
              <a:ext cx="751114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4800" y="2884716"/>
              <a:ext cx="76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768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876800" y="3570515"/>
              <a:ext cx="762000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76800" y="2873830"/>
              <a:ext cx="0" cy="7075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638800" y="35378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865914" y="4288971"/>
              <a:ext cx="7620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33257" y="2873829"/>
              <a:ext cx="794657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627914" y="352697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606143" y="3570515"/>
              <a:ext cx="794657" cy="108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27914" y="2873830"/>
              <a:ext cx="0" cy="6749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00800" y="358140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617028" y="4288970"/>
              <a:ext cx="772886" cy="1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627914" y="2873830"/>
              <a:ext cx="772886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2231571" y="4379376"/>
            <a:ext cx="762000" cy="1469574"/>
            <a:chOff x="762000" y="4604655"/>
            <a:chExt cx="762000" cy="1469574"/>
          </a:xfrm>
        </p:grpSpPr>
        <p:grpSp>
          <p:nvGrpSpPr>
            <p:cNvPr id="175" name="Group 174"/>
            <p:cNvGrpSpPr/>
            <p:nvPr/>
          </p:nvGrpSpPr>
          <p:grpSpPr>
            <a:xfrm>
              <a:off x="762000" y="5323113"/>
              <a:ext cx="762000" cy="751116"/>
              <a:chOff x="762000" y="5323113"/>
              <a:chExt cx="762000" cy="751116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762000" y="4604655"/>
              <a:ext cx="762000" cy="751116"/>
              <a:chOff x="762000" y="5323113"/>
              <a:chExt cx="762000" cy="751116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oup 243"/>
          <p:cNvGrpSpPr/>
          <p:nvPr/>
        </p:nvGrpSpPr>
        <p:grpSpPr>
          <a:xfrm>
            <a:off x="3472543" y="4379377"/>
            <a:ext cx="1524000" cy="1469574"/>
            <a:chOff x="1948543" y="4626432"/>
            <a:chExt cx="1524000" cy="1469574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48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/>
            <p:cNvGrpSpPr/>
            <p:nvPr/>
          </p:nvGrpSpPr>
          <p:grpSpPr>
            <a:xfrm>
              <a:off x="2710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5" name="Group 244"/>
          <p:cNvGrpSpPr/>
          <p:nvPr/>
        </p:nvGrpSpPr>
        <p:grpSpPr>
          <a:xfrm>
            <a:off x="5595257" y="4324941"/>
            <a:ext cx="2296886" cy="1480461"/>
            <a:chOff x="4071257" y="4571995"/>
            <a:chExt cx="2296886" cy="1480461"/>
          </a:xfrm>
        </p:grpSpPr>
        <p:grpSp>
          <p:nvGrpSpPr>
            <p:cNvPr id="211" name="Group 210"/>
            <p:cNvGrpSpPr/>
            <p:nvPr/>
          </p:nvGrpSpPr>
          <p:grpSpPr>
            <a:xfrm>
              <a:off x="4071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" name="Group 221"/>
            <p:cNvGrpSpPr/>
            <p:nvPr/>
          </p:nvGrpSpPr>
          <p:grpSpPr>
            <a:xfrm>
              <a:off x="4833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3" name="Group 232"/>
            <p:cNvGrpSpPr/>
            <p:nvPr/>
          </p:nvGrpSpPr>
          <p:grpSpPr>
            <a:xfrm>
              <a:off x="5595257" y="4571995"/>
              <a:ext cx="772886" cy="1469573"/>
              <a:chOff x="762000" y="4604655"/>
              <a:chExt cx="772886" cy="146957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762000" y="5312227"/>
                <a:ext cx="772886" cy="762001"/>
                <a:chOff x="762000" y="5312227"/>
                <a:chExt cx="772886" cy="76200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513113" y="5312227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772886" y="6063342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>
                <a:off x="762000" y="4604655"/>
                <a:ext cx="762000" cy="740230"/>
                <a:chOff x="762000" y="5323113"/>
                <a:chExt cx="762000" cy="740230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513113" y="5323114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6" name="TextBox 245"/>
          <p:cNvSpPr txBox="1"/>
          <p:nvPr/>
        </p:nvSpPr>
        <p:spPr>
          <a:xfrm>
            <a:off x="2340428" y="13716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516085" y="12954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606144" y="133894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946572" y="1341173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9067800" y="687326"/>
            <a:ext cx="106680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2313214" y="3655471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532414" y="3677949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671457" y="3660914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8001000" y="3655471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9067799" y="2987523"/>
            <a:ext cx="106680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2258786" y="5855102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3477986" y="587758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617029" y="5860545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946572" y="585510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9067797" y="5108720"/>
            <a:ext cx="106680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৫ক+২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7" grpId="0"/>
      <p:bldP spid="248" grpId="0"/>
      <p:bldP spid="249" grpId="0"/>
      <p:bldP spid="250" grpId="0" animBg="1"/>
      <p:bldP spid="251" grpId="0"/>
      <p:bldP spid="252" grpId="0"/>
      <p:bldP spid="253" grpId="0"/>
      <p:bldP spid="254" grpId="0"/>
      <p:bldP spid="255" grpId="0" animBg="1"/>
      <p:bldP spid="256" grpId="0"/>
      <p:bldP spid="257" grpId="0"/>
      <p:bldP spid="258" grpId="0"/>
      <p:bldP spid="259" grpId="0"/>
      <p:bldP spid="2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821290" y="1393378"/>
            <a:ext cx="1160806" cy="1066803"/>
            <a:chOff x="1600200" y="5181600"/>
            <a:chExt cx="1160806" cy="1066803"/>
          </a:xfrm>
          <a:noFill/>
        </p:grpSpPr>
        <p:sp>
          <p:nvSpPr>
            <p:cNvPr id="49" name="Rectangle 48"/>
            <p:cNvSpPr/>
            <p:nvPr/>
          </p:nvSpPr>
          <p:spPr>
            <a:xfrm>
              <a:off x="1600200" y="5181600"/>
              <a:ext cx="580403" cy="106680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80603" y="5181600"/>
              <a:ext cx="580403" cy="106680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43400" y="1393373"/>
            <a:ext cx="2227608" cy="1066805"/>
            <a:chOff x="2376803" y="990595"/>
            <a:chExt cx="2227608" cy="1066805"/>
          </a:xfrm>
          <a:noFill/>
        </p:grpSpPr>
        <p:grpSp>
          <p:nvGrpSpPr>
            <p:cNvPr id="51" name="Group 50"/>
            <p:cNvGrpSpPr/>
            <p:nvPr/>
          </p:nvGrpSpPr>
          <p:grpSpPr>
            <a:xfrm>
              <a:off x="2376803" y="990595"/>
              <a:ext cx="1160806" cy="1066803"/>
              <a:chOff x="1600200" y="5181600"/>
              <a:chExt cx="1160806" cy="1066803"/>
            </a:xfrm>
            <a:grpFill/>
          </p:grpSpPr>
          <p:sp>
            <p:nvSpPr>
              <p:cNvPr id="52" name="Rectangle 5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3537608" y="990596"/>
              <a:ext cx="1066804" cy="1066803"/>
              <a:chOff x="1600200" y="5181600"/>
              <a:chExt cx="1160806" cy="1066803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865932" y="1393376"/>
            <a:ext cx="2354268" cy="2133605"/>
            <a:chOff x="4985648" y="968824"/>
            <a:chExt cx="2354268" cy="2133605"/>
          </a:xfrm>
          <a:noFill/>
        </p:grpSpPr>
        <p:grpSp>
          <p:nvGrpSpPr>
            <p:cNvPr id="57" name="Group 56"/>
            <p:cNvGrpSpPr/>
            <p:nvPr/>
          </p:nvGrpSpPr>
          <p:grpSpPr>
            <a:xfrm>
              <a:off x="4985648" y="968824"/>
              <a:ext cx="1160806" cy="1066803"/>
              <a:chOff x="1600200" y="5181600"/>
              <a:chExt cx="1160806" cy="1066803"/>
            </a:xfrm>
            <a:grpFill/>
          </p:grpSpPr>
          <p:sp>
            <p:nvSpPr>
              <p:cNvPr id="58" name="Rectangle 5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5400000">
              <a:off x="6209782" y="905496"/>
              <a:ext cx="1066804" cy="1193462"/>
              <a:chOff x="1600201" y="5054942"/>
              <a:chExt cx="1160806" cy="1193462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1600201" y="5054944"/>
                <a:ext cx="580403" cy="11934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80604" y="5054942"/>
                <a:ext cx="580403" cy="119346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164757" y="2035626"/>
              <a:ext cx="1175159" cy="1066803"/>
              <a:chOff x="554666" y="6248403"/>
              <a:chExt cx="1175159" cy="1066803"/>
            </a:xfrm>
            <a:grpFill/>
          </p:grpSpPr>
          <p:sp>
            <p:nvSpPr>
              <p:cNvPr id="64" name="Rectangle 63"/>
              <p:cNvSpPr/>
              <p:nvPr/>
            </p:nvSpPr>
            <p:spPr>
              <a:xfrm>
                <a:off x="554666" y="6248403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49422" y="6248403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657354" y="2601690"/>
            <a:ext cx="3348836" cy="2144492"/>
            <a:chOff x="3962400" y="2808516"/>
            <a:chExt cx="3348836" cy="2144492"/>
          </a:xfrm>
          <a:noFill/>
        </p:grpSpPr>
        <p:grpSp>
          <p:nvGrpSpPr>
            <p:cNvPr id="3" name="Group 2"/>
            <p:cNvGrpSpPr/>
            <p:nvPr/>
          </p:nvGrpSpPr>
          <p:grpSpPr>
            <a:xfrm>
              <a:off x="3962401" y="2808516"/>
              <a:ext cx="1135826" cy="1077688"/>
              <a:chOff x="1588560" y="5170715"/>
              <a:chExt cx="1135826" cy="1077688"/>
            </a:xfrm>
            <a:grpFill/>
          </p:grpSpPr>
          <p:sp>
            <p:nvSpPr>
              <p:cNvPr id="2" name="Rectangle 1"/>
              <p:cNvSpPr/>
              <p:nvPr/>
            </p:nvSpPr>
            <p:spPr>
              <a:xfrm>
                <a:off x="1588560" y="5170715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4398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5400000">
              <a:off x="5102931" y="2820145"/>
              <a:ext cx="1061357" cy="1070766"/>
              <a:chOff x="1606128" y="5214257"/>
              <a:chExt cx="1154879" cy="1070766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1606128" y="521822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80604" y="5214257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5400000">
              <a:off x="3998890" y="3838830"/>
              <a:ext cx="1066808" cy="1139788"/>
              <a:chOff x="1588354" y="5211993"/>
              <a:chExt cx="1160810" cy="1060829"/>
            </a:xfrm>
            <a:grpFill/>
          </p:grpSpPr>
          <p:sp>
            <p:nvSpPr>
              <p:cNvPr id="70" name="Rectangle 69"/>
              <p:cNvSpPr/>
              <p:nvPr/>
            </p:nvSpPr>
            <p:spPr>
              <a:xfrm>
                <a:off x="1588354" y="5215682"/>
                <a:ext cx="580403" cy="10571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68761" y="5211993"/>
                <a:ext cx="580403" cy="106082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90555" y="3875319"/>
              <a:ext cx="1074475" cy="1077688"/>
              <a:chOff x="1565424" y="5170718"/>
              <a:chExt cx="1144199" cy="1077688"/>
            </a:xfrm>
            <a:grpFill/>
          </p:grpSpPr>
          <p:sp>
            <p:nvSpPr>
              <p:cNvPr id="73" name="Rectangle 72"/>
              <p:cNvSpPr/>
              <p:nvPr/>
            </p:nvSpPr>
            <p:spPr>
              <a:xfrm>
                <a:off x="1565424" y="5170718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129220" y="5181603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5400000">
              <a:off x="6204733" y="3846506"/>
              <a:ext cx="1066799" cy="1146206"/>
              <a:chOff x="1600201" y="5226511"/>
              <a:chExt cx="1160800" cy="1066803"/>
            </a:xfrm>
            <a:grpFill/>
          </p:grpSpPr>
          <p:sp>
            <p:nvSpPr>
              <p:cNvPr id="76" name="Rectangle 75"/>
              <p:cNvSpPr/>
              <p:nvPr/>
            </p:nvSpPr>
            <p:spPr>
              <a:xfrm>
                <a:off x="1600201" y="5226511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80598" y="5226511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06692" y="2612579"/>
            <a:ext cx="2227609" cy="2133609"/>
            <a:chOff x="751113" y="2819404"/>
            <a:chExt cx="2227609" cy="2133609"/>
          </a:xfrm>
          <a:noFill/>
        </p:grpSpPr>
        <p:grpSp>
          <p:nvGrpSpPr>
            <p:cNvPr id="78" name="Group 77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  <a:grpFill/>
          </p:grpSpPr>
          <p:sp>
            <p:nvSpPr>
              <p:cNvPr id="79" name="Rectangle 78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  <a:grpFill/>
          </p:grpSpPr>
          <p:sp>
            <p:nvSpPr>
              <p:cNvPr id="82" name="Rectangle 8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5400000">
              <a:off x="798115" y="3839207"/>
              <a:ext cx="1066804" cy="1160807"/>
              <a:chOff x="1600199" y="5181600"/>
              <a:chExt cx="1160806" cy="1080393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1600199" y="5181600"/>
                <a:ext cx="580403" cy="10803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80602" y="5181600"/>
                <a:ext cx="580403" cy="108039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  <a:grpFill/>
          </p:grpSpPr>
          <p:sp>
            <p:nvSpPr>
              <p:cNvPr id="88" name="Rectangle 8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2177397" y="4953001"/>
            <a:ext cx="781669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প্রত্যেকটি প্যাটার্নের কাঠির সংখ্যার তালিকা তৈরি কর।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পরবর্তী  প্যাটার্নে কাঠির সংখ্যা নির্ণয়ের রাশিটি লেখ।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68686" y="609601"/>
            <a:ext cx="7725403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ব্লক দ্বারা তৈরি প্যাটার্নে প্রত্যেকটি কাঠির দৈর্ঘ্য সমান</a:t>
            </a:r>
          </a:p>
        </p:txBody>
      </p:sp>
    </p:spTree>
    <p:extLst>
      <p:ext uri="{BB962C8B-B14F-4D97-AF65-F5344CB8AC3E}">
        <p14:creationId xmlns:p14="http://schemas.microsoft.com/office/powerpoint/2010/main" val="19350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590" y="609600"/>
            <a:ext cx="810991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170112" y="2895600"/>
            <a:ext cx="1060704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61048" y="2873825"/>
            <a:ext cx="2110522" cy="914400"/>
            <a:chOff x="5337048" y="2884711"/>
            <a:chExt cx="2110522" cy="914400"/>
          </a:xfrm>
          <a:noFill/>
        </p:grpSpPr>
        <p:sp>
          <p:nvSpPr>
            <p:cNvPr id="4" name="Isosceles Triangle 3"/>
            <p:cNvSpPr/>
            <p:nvPr/>
          </p:nvSpPr>
          <p:spPr>
            <a:xfrm flipV="1">
              <a:off x="5867400" y="2884711"/>
              <a:ext cx="1060704" cy="9144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337048" y="2884711"/>
              <a:ext cx="1060704" cy="9144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86866" y="2884711"/>
              <a:ext cx="1060704" cy="9144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43805" y="2884711"/>
            <a:ext cx="1591056" cy="914400"/>
            <a:chOff x="3219805" y="2884711"/>
            <a:chExt cx="1591056" cy="914400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3750157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219805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90477" y="1762780"/>
            <a:ext cx="8109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দিয়াশলাইয়ের কাঠি দিয়ে নিচের ত্রিভুজগুলোর প্যাটার্ন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589" y="4724401"/>
            <a:ext cx="8109914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চতুর্থ প্যাটার্নে দিয়াশলাইয়ের কাঠির সংখ্যা কত?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 রাশিটি লেখ।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৩।দশম প্যাটার্ন তৈরি করতে কতগুলো দিশলাইয়ের কাঠির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629" y="511314"/>
            <a:ext cx="774976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5734" y="2408853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34290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34290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4474029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4474029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39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8371" y="5486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12771" y="5486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27171" y="5486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83972" y="1332642"/>
            <a:ext cx="76821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1981200"/>
            <a:ext cx="6629398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চিত্রগুলোর কাঠির সংখ্যার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83971" y="2394857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62200" y="34290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62200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83971" y="54864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2601333"/>
            <a:ext cx="66293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কাঠি দিয়ে পরবর্তী প্যাটার্নটি 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6341" y="3200400"/>
            <a:ext cx="5792059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দশম প্যাটার্ন তৈরিতে কতগুলো কাঠি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6340" y="3810000"/>
            <a:ext cx="58083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প্যাটার্নগুলো  তৈরির বীজগণিতীয় রাশিটি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0800" y="4474029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5200" y="4474029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29600" y="4474029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86399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0" y="4474029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00798" y="5486400"/>
            <a:ext cx="18288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  ৩১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601" y="5486400"/>
            <a:ext cx="182879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8" y="663714"/>
            <a:ext cx="714016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12848" y="2579915"/>
            <a:ext cx="1216152" cy="1828800"/>
            <a:chOff x="1905000" y="2601686"/>
            <a:chExt cx="1216152" cy="1828800"/>
          </a:xfrm>
          <a:noFill/>
        </p:grpSpPr>
        <p:sp>
          <p:nvSpPr>
            <p:cNvPr id="3" name="Parallelogram 2"/>
            <p:cNvSpPr/>
            <p:nvPr/>
          </p:nvSpPr>
          <p:spPr>
            <a:xfrm>
              <a:off x="1905000" y="2601686"/>
              <a:ext cx="1216152" cy="914400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/>
          </p:nvSpPr>
          <p:spPr>
            <a:xfrm flipV="1">
              <a:off x="1905000" y="3516086"/>
              <a:ext cx="1216152" cy="914400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3048" y="2601686"/>
            <a:ext cx="2206752" cy="1828800"/>
            <a:chOff x="6172200" y="2634343"/>
            <a:chExt cx="2206752" cy="1828800"/>
          </a:xfrm>
          <a:noFill/>
        </p:grpSpPr>
        <p:grpSp>
          <p:nvGrpSpPr>
            <p:cNvPr id="13" name="Group 12"/>
            <p:cNvGrpSpPr/>
            <p:nvPr/>
          </p:nvGrpSpPr>
          <p:grpSpPr>
            <a:xfrm>
              <a:off x="6172200" y="2634343"/>
              <a:ext cx="1216152" cy="1828800"/>
              <a:chOff x="1905000" y="2601686"/>
              <a:chExt cx="1216152" cy="1828800"/>
            </a:xfrm>
            <a:grpFill/>
          </p:grpSpPr>
          <p:sp>
            <p:nvSpPr>
              <p:cNvPr id="14" name="Parallelogram 13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162800" y="2634343"/>
              <a:ext cx="1216152" cy="1828800"/>
              <a:chOff x="1905000" y="2601686"/>
              <a:chExt cx="1216152" cy="1828800"/>
            </a:xfrm>
            <a:grpFill/>
          </p:grpSpPr>
          <p:sp>
            <p:nvSpPr>
              <p:cNvPr id="17" name="Parallelogram 16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384265" y="2601686"/>
            <a:ext cx="3194304" cy="1828800"/>
            <a:chOff x="4194048" y="2601686"/>
            <a:chExt cx="3194304" cy="1828800"/>
          </a:xfrm>
          <a:noFill/>
        </p:grpSpPr>
        <p:grpSp>
          <p:nvGrpSpPr>
            <p:cNvPr id="7" name="Group 6"/>
            <p:cNvGrpSpPr/>
            <p:nvPr/>
          </p:nvGrpSpPr>
          <p:grpSpPr>
            <a:xfrm>
              <a:off x="4194048" y="2601686"/>
              <a:ext cx="1216152" cy="1828800"/>
              <a:chOff x="1905000" y="2601686"/>
              <a:chExt cx="1216152" cy="1828800"/>
            </a:xfrm>
            <a:grpFill/>
          </p:grpSpPr>
          <p:sp>
            <p:nvSpPr>
              <p:cNvPr id="8" name="Parallelogram 7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84648" y="2601686"/>
              <a:ext cx="1216152" cy="1828800"/>
              <a:chOff x="1905000" y="2601686"/>
              <a:chExt cx="1216152" cy="1828800"/>
            </a:xfrm>
            <a:grpFill/>
          </p:grpSpPr>
          <p:sp>
            <p:nvSpPr>
              <p:cNvPr id="11" name="Parallelogram 1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172200" y="2601686"/>
              <a:ext cx="1216152" cy="1828800"/>
              <a:chOff x="1905000" y="2601686"/>
              <a:chExt cx="1216152" cy="1828800"/>
            </a:xfrm>
            <a:grpFill/>
          </p:grpSpPr>
          <p:sp>
            <p:nvSpPr>
              <p:cNvPr id="21" name="Parallelogram 2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438401" y="1828801"/>
            <a:ext cx="714016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জ্যামিতিক চিত্রগুলোর প্রত্যেকটি কাঠির দৈর্ঘ্য সমান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25623" y="4694251"/>
            <a:ext cx="7365721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পঞ্চম প্যাটার্নে  কাঠির সংখ্যা কত?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বীজগাণিতিক রাশিটি লেখ।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8458200" cy="4924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457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</a:t>
            </a:r>
            <a:endParaRPr lang="en-US" sz="4400" b="1" dirty="0">
              <a:solidFill>
                <a:srgbClr val="0000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977">
            <a:off x="9894250" y="270163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609600"/>
            <a:ext cx="22098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1" y="381001"/>
            <a:ext cx="2362200" cy="2895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3276600"/>
            <a:ext cx="335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 মাহাবুর রশিদ</a:t>
            </a:r>
          </a:p>
          <a:p>
            <a:r>
              <a:rPr lang="bn-BD" sz="1600" b="1" dirty="0">
                <a:latin typeface="Kalpurush" panose="02000600000000000000" pitchFamily="2" charset="0"/>
                <a:cs typeface="Kalpurush" panose="02000600000000000000" pitchFamily="2" charset="0"/>
              </a:rPr>
              <a:t>সহঃ শিক্ষক(গণিত)</a:t>
            </a:r>
          </a:p>
          <a:p>
            <a:r>
              <a:rPr lang="bn-BD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বরেন্দ্র একাডেমী মাধ্যমিক বিদ্যালয়</a:t>
            </a:r>
          </a:p>
          <a:p>
            <a:r>
              <a:rPr lang="bn-BD" b="1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নিয়ামতপুর, নওগাঁ</a:t>
            </a:r>
          </a:p>
          <a:p>
            <a:r>
              <a:rPr lang="bn-BD" b="1" dirty="0"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০১৭৪১-১৯৮৪৮০</a:t>
            </a:r>
          </a:p>
          <a:p>
            <a:r>
              <a:rPr lang="en-US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mahaburrashidict56@gmail.com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1447800"/>
            <a:ext cx="0" cy="434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72200" y="1600200"/>
            <a:ext cx="0" cy="434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4600" y="1752600"/>
            <a:ext cx="0" cy="434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3141306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740">
            <a:off x="5512491" y="7334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6154848" y="904468"/>
            <a:ext cx="3141553" cy="20907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43201" y="3292107"/>
            <a:ext cx="6436125" cy="67710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bn-IN" sz="9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জ্যামিতিক চিত্রগুলো একটি বিশেষ নিয়মে সাজানো হয়েছে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2133601" y="914400"/>
            <a:ext cx="3095959" cy="20808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5714" r="5476" b="7777"/>
          <a:stretch/>
        </p:blipFill>
        <p:spPr>
          <a:xfrm>
            <a:off x="2028379" y="4259423"/>
            <a:ext cx="3306401" cy="22227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37" name="Picture 8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3750"/>
          <a:stretch/>
        </p:blipFill>
        <p:spPr bwMode="auto">
          <a:xfrm>
            <a:off x="6154848" y="4266649"/>
            <a:ext cx="3293953" cy="2215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1770" y="401771"/>
            <a:ext cx="424984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এসো নিচের চিত্রগূলো দেখে মন্তব্য করি 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88918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ইট </a:t>
            </a:r>
            <a:endParaRPr lang="en-US" sz="2800" b="1" dirty="0">
              <a:solidFill>
                <a:srgbClr val="0000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10682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 ব্লক </a:t>
            </a:r>
            <a:endParaRPr lang="en-US" sz="2400" b="1" dirty="0">
              <a:solidFill>
                <a:srgbClr val="0000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5720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লোহার গেট</a:t>
            </a:r>
            <a:endParaRPr lang="en-US" sz="2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4848" y="4572001"/>
            <a:ext cx="117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স্তম্ভ</a:t>
            </a:r>
            <a:endParaRPr lang="en-US" sz="3200" b="1" dirty="0">
              <a:solidFill>
                <a:srgbClr val="0000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5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650992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6181344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5131526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5640106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181344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120640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flipV="1">
            <a:off x="7400544" y="51816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7930896" y="51816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870192" y="51816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400544" y="42672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7930896" y="42672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6870192" y="42672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601174" y="31242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711696" y="22098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4579402" y="22098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5650992" y="40386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6711696" y="31242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661878" y="1302555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3887941" y="4267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3346704" y="51816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2816352" y="51816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2816352" y="42672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3877056" y="51816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3346704" y="42672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flipV="1">
            <a:off x="4418293" y="4267200"/>
            <a:ext cx="1060704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2286000" y="51816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057401" y="1872335"/>
            <a:ext cx="2227609" cy="2133610"/>
            <a:chOff x="751113" y="2819404"/>
            <a:chExt cx="2227609" cy="2133610"/>
          </a:xfrm>
          <a:solidFill>
            <a:schemeClr val="bg1">
              <a:lumMod val="95000"/>
            </a:schemeClr>
          </a:solidFill>
        </p:grpSpPr>
        <p:grpSp>
          <p:nvGrpSpPr>
            <p:cNvPr id="47" name="Group 46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  <a:grpFill/>
          </p:grpSpPr>
          <p:sp>
            <p:nvSpPr>
              <p:cNvPr id="57" name="Rectangle 56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5400000">
              <a:off x="805413" y="3846509"/>
              <a:ext cx="1066804" cy="1146206"/>
              <a:chOff x="1600200" y="5181600"/>
              <a:chExt cx="1160806" cy="1066803"/>
            </a:xfrm>
            <a:grpFill/>
          </p:grpSpPr>
          <p:sp>
            <p:nvSpPr>
              <p:cNvPr id="53" name="Rectangle 52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  <a:grpFill/>
          </p:grpSpPr>
          <p:sp>
            <p:nvSpPr>
              <p:cNvPr id="51" name="Rectangle 50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8229600" y="2177138"/>
            <a:ext cx="1808770" cy="1828800"/>
            <a:chOff x="6881078" y="957935"/>
            <a:chExt cx="1808770" cy="1828800"/>
          </a:xfrm>
          <a:solidFill>
            <a:schemeClr val="bg1">
              <a:lumMod val="95000"/>
            </a:schemeClr>
          </a:solidFill>
        </p:grpSpPr>
        <p:sp>
          <p:nvSpPr>
            <p:cNvPr id="83" name="Rectangle 82"/>
            <p:cNvSpPr/>
            <p:nvPr/>
          </p:nvSpPr>
          <p:spPr>
            <a:xfrm>
              <a:off x="6881078" y="968821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75448" y="957935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75448" y="1872335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81078" y="1872335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478998" y="1258851"/>
            <a:ext cx="403547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জ্যামিতিক প্যাটার্ন</a:t>
            </a:r>
            <a:r>
              <a:rPr lang="bn-BD" sz="4000" b="1" u="sng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662" y="418815"/>
            <a:ext cx="403547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পাঠ...</a:t>
            </a:r>
            <a:endParaRPr lang="en-US" sz="44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5" grpId="0" animBg="1"/>
      <p:bldP spid="8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5520" y="797627"/>
            <a:ext cx="6109150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পাঠ শেষে শিক্ষার্থীরা--</a:t>
            </a:r>
          </a:p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। জ্যামিতিক প্যাটার্ন কী তা বলতে পারবে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২। জ্যামিতিক প্যাটার্ন লিখতে পারবে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৩। জ্যামিতিক প্যাটার্ন বর্ণনা করতে পারবে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৪। রেখা দ্বারা জ্যামিতিক প্যাটার্ন সৃষ্টি করতে পারবে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৫। প্যাটার্নকে বীজগণিতীয় রাশিমালায় প্রকাশ করতে পারবে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৬। রৈখিক প্যাটার্নের নির্দিষ্টতম সংখ্যা নির্ণয় করতে পারবে।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6160" y="79762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শিখনফল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914400"/>
            <a:ext cx="1779920" cy="109168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8278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906481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60163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1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273552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56480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906481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3369124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00498" y="256902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554180" y="303166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000498" y="348342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4463141" y="303166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43498" y="2558133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697180" y="3020779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5143498" y="3472533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5606141" y="3020777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86498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840180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286498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6749141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05698" y="257991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059380" y="304255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7505698" y="349431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7968341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65447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4495798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978726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79208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709559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192487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03849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9342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4171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23049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81534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6363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8462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7428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88372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362201" y="4365171"/>
            <a:ext cx="575089" cy="227216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7036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937290" y="4365172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798207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687864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197312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75785" y="4365172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83951" y="5260569"/>
            <a:ext cx="566923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50874" y="4365172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9005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07971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58915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067631" y="4365172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07579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642720" y="4365172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4903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380014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889462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367935" y="434340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376100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943024" y="434340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763000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6526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8162105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640578" y="434340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648743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8215667" y="434340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 rot="16200000">
            <a:off x="540515" y="2064516"/>
            <a:ext cx="3485526" cy="462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কাঠির সংখ্যা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×</a:t>
            </a:r>
            <a:r>
              <a:rPr lang="bn-IN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 সংখ্যা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00049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25800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82435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37853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942612" y="1910444"/>
            <a:ext cx="1039588" cy="4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883728" y="3657600"/>
            <a:ext cx="955878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008988" y="3657600"/>
            <a:ext cx="944012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192488" y="3657600"/>
            <a:ext cx="903513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302824" y="3657600"/>
            <a:ext cx="936177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522024" y="3657600"/>
            <a:ext cx="977104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942612" y="3657600"/>
            <a:ext cx="1039588" cy="44631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362201" y="5780314"/>
            <a:ext cx="112242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687864" y="5791200"/>
            <a:ext cx="111034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075796" y="5791200"/>
            <a:ext cx="1114257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369668" y="5780314"/>
            <a:ext cx="1152356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52657" y="5791200"/>
            <a:ext cx="1157150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977248" y="5791200"/>
            <a:ext cx="1039588" cy="4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621917" y="2500238"/>
            <a:ext cx="0" cy="9479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5834493" y="2500235"/>
            <a:ext cx="0" cy="9819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356518" y="2500236"/>
            <a:ext cx="24041" cy="94795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2700956" y="1911927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"/>
                            </p:stCondLst>
                            <p:childTnLst>
                              <p:par>
                                <p:cTn id="3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0094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10094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210094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10094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111829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61927" y="2111829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2319720" y="646839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2850072" y="646841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364803" y="642255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3895155" y="646836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418294" y="646836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4956048" y="646836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5493532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025869" y="646841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556221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7086573" y="646841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487324" y="3499540"/>
            <a:ext cx="1590184" cy="1072460"/>
          </a:xfrm>
          <a:prstGeom prst="chevr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529930" y="3488653"/>
            <a:ext cx="1590184" cy="1072460"/>
          </a:xfrm>
          <a:prstGeom prst="chevr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6629400" y="3477767"/>
            <a:ext cx="1590184" cy="1072460"/>
          </a:xfrm>
          <a:prstGeom prst="chevr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431216" y="3499540"/>
            <a:ext cx="1590184" cy="1072460"/>
          </a:xfrm>
          <a:prstGeom prst="chevr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5581127" y="3477767"/>
            <a:ext cx="1590184" cy="1072460"/>
          </a:xfrm>
          <a:prstGeom prst="chevr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Hexagon 26"/>
          <p:cNvSpPr/>
          <p:nvPr/>
        </p:nvSpPr>
        <p:spPr>
          <a:xfrm rot="5400000">
            <a:off x="2286000" y="4859165"/>
            <a:ext cx="1060704" cy="1095974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3381974" y="4859165"/>
            <a:ext cx="1060704" cy="1095974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4468586" y="4891822"/>
            <a:ext cx="1060704" cy="1095974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5564560" y="4891822"/>
            <a:ext cx="1060704" cy="1095974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exagon 30"/>
          <p:cNvSpPr/>
          <p:nvPr/>
        </p:nvSpPr>
        <p:spPr>
          <a:xfrm rot="5400000">
            <a:off x="6660534" y="4880936"/>
            <a:ext cx="1060704" cy="1095974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412" y="939226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8191" y="598715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99429" y="939225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38597" y="646837"/>
            <a:ext cx="3738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9922" y="93922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1" y="965580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8900" y="646840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1801" y="960998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9520" y="646839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76438" y="2265756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04138" y="2254871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1707" y="2276642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20114" y="2265756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65908" y="2276642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60885" y="598716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06554" y="2265755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39546" y="37107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98617" y="3721612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32726" y="3710725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62587" y="3710724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27375" y="371072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54938" y="5114765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96098" y="5147422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39072" y="5147422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35047" y="5114765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60512" y="5100831"/>
            <a:ext cx="3978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8839200" y="726289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860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8860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8860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8839200" y="726290"/>
            <a:ext cx="1219200" cy="914400"/>
          </a:xfrm>
          <a:prstGeom prst="roundRect">
            <a:avLst>
              <a:gd name="adj" fmla="val 21430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8860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8860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৪ক+২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8860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86" grpId="0" animBg="1"/>
      <p:bldP spid="87" grpId="0" animBg="1"/>
      <p:bldP spid="88" grpId="0" animBg="1"/>
      <p:bldP spid="8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971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92829" y="2971800"/>
            <a:ext cx="1828800" cy="914400"/>
            <a:chOff x="2590800" y="2819400"/>
            <a:chExt cx="1828800" cy="914400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2590800" y="28194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28194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1789" y="2971800"/>
            <a:ext cx="2754086" cy="914400"/>
            <a:chOff x="4876800" y="2808514"/>
            <a:chExt cx="2754086" cy="9144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4876800" y="2808514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2808514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6486" y="2808514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79905" y="1937386"/>
            <a:ext cx="795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9906" y="609600"/>
            <a:ext cx="79528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9906" y="5105401"/>
            <a:ext cx="792597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প্রদত্ত প্যাটার্নে কাঠির সংখ্যার তালিকা তৈরি কর।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বীজগণিতীয় রাশিটি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8113" y="1132114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18113" y="1730829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1886" y="11321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01887" y="17417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2340429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63885" y="23513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63885" y="1741713"/>
            <a:ext cx="76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8114" y="2340429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23513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15000" y="29609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11321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1" y="11321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17417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29609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91000" y="29609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18113" y="29609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77000" y="2351314"/>
            <a:ext cx="76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7000" y="29609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77001" y="11321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77000" y="17417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25887" y="35705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3001" y="35705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58345" y="3570514"/>
            <a:ext cx="79465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18114" y="35705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87887" y="35705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39000" y="23513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39000" y="29609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39001" y="11321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39000" y="17417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49887" y="35705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25887" y="41801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53000" y="4191000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91000" y="4191000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18113" y="4191000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487887" y="4180114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49887" y="4191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21822" y="536454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75138" y="536453"/>
            <a:ext cx="41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9960" y="569111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16771" y="536452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4678" y="536451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57749" y="536450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10084" y="113211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02869" y="1730830"/>
            <a:ext cx="492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18121" y="2351314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46618" y="298574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1648" y="3556576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81229" y="421582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48600" y="828836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929026" y="569111"/>
            <a:ext cx="121379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২ক </a:t>
            </a:r>
            <a:r>
              <a:rPr lang="en-US" sz="3200" b="1" dirty="0">
                <a:latin typeface="Times New Roman"/>
                <a:cs typeface="NikoshBAN" pitchFamily="2" charset="0"/>
              </a:rPr>
              <a:t>−</a:t>
            </a:r>
            <a:r>
              <a:rPr lang="bn-IN" sz="3200" dirty="0">
                <a:latin typeface="Times New Roman"/>
                <a:cs typeface="Times New Roman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048002" y="46482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82190" y="5496121"/>
            <a:ext cx="120991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70777" y="5517528"/>
            <a:ext cx="639622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পূর্ণবর্গ দ্বারা জ্যামিতিক প্যাটার্ন তৈরি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713</Words>
  <Application>Microsoft Office PowerPoint</Application>
  <PresentationFormat>Widescreen</PresentationFormat>
  <Paragraphs>166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Mahabur Rashid</dc:creator>
  <cp:lastModifiedBy>Md. Mahabur Rashid</cp:lastModifiedBy>
  <cp:revision>6</cp:revision>
  <dcterms:created xsi:type="dcterms:W3CDTF">2021-04-28T04:21:05Z</dcterms:created>
  <dcterms:modified xsi:type="dcterms:W3CDTF">2021-04-28T05:21:47Z</dcterms:modified>
</cp:coreProperties>
</file>