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410" r:id="rId3"/>
    <p:sldId id="263" r:id="rId4"/>
    <p:sldId id="419" r:id="rId5"/>
    <p:sldId id="420" r:id="rId6"/>
    <p:sldId id="421" r:id="rId7"/>
    <p:sldId id="418" r:id="rId8"/>
    <p:sldId id="423" r:id="rId9"/>
    <p:sldId id="267" r:id="rId10"/>
    <p:sldId id="415" r:id="rId11"/>
    <p:sldId id="266" r:id="rId12"/>
    <p:sldId id="426" r:id="rId13"/>
    <p:sldId id="416" r:id="rId14"/>
    <p:sldId id="424" r:id="rId15"/>
    <p:sldId id="425"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4D053-77D0-F54D-BE59-B7AC6B30BE50}" type="datetimeFigureOut">
              <a:rPr lang="en-US"/>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5B8C2-A48B-6744-A860-AF4F3CF258CB}" type="slidenum">
              <a:rPr lang="en-US"/>
              <a:t>‹#›</a:t>
            </a:fld>
            <a:endParaRPr lang="en-US"/>
          </a:p>
        </p:txBody>
      </p:sp>
    </p:spTree>
    <p:extLst>
      <p:ext uri="{BB962C8B-B14F-4D97-AF65-F5344CB8AC3E}">
        <p14:creationId xmlns:p14="http://schemas.microsoft.com/office/powerpoint/2010/main" val="314048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শিক্ষক পরিচিতি :</a:t>
            </a:r>
          </a:p>
          <a:p>
            <a:r>
              <a:rPr lang="en-US" b="1"/>
              <a:t>ফারহানা তাসমিন</a:t>
            </a:r>
          </a:p>
          <a:p>
            <a:r>
              <a:rPr lang="en-US" b="1"/>
              <a:t>প্রভাষক ( মনোবিজ্ঞান)</a:t>
            </a:r>
          </a:p>
          <a:p>
            <a:r>
              <a:rPr lang="en-US" b="1"/>
              <a:t>আব্দুল আউয়াল বিশ্ববিদ্যালয় কলেজ,আবদার,তেলিহাটী,শ্রীপুর, গাজীপুর। </a:t>
            </a:r>
          </a:p>
        </p:txBody>
      </p:sp>
      <p:sp>
        <p:nvSpPr>
          <p:cNvPr id="4" name="Slide Number Placeholder 3"/>
          <p:cNvSpPr>
            <a:spLocks noGrp="1"/>
          </p:cNvSpPr>
          <p:nvPr>
            <p:ph type="sldNum" sz="quarter" idx="10"/>
          </p:nvPr>
        </p:nvSpPr>
        <p:spPr/>
        <p:txBody>
          <a:bodyPr/>
          <a:lstStyle/>
          <a:p>
            <a:fld id="{37B7250B-16C4-E342-B6EB-B0A93D58CC48}" type="slidenum">
              <a:rPr lang="en-US"/>
              <a:t>2</a:t>
            </a:fld>
            <a:endParaRPr lang="en-US"/>
          </a:p>
        </p:txBody>
      </p:sp>
    </p:spTree>
    <p:extLst>
      <p:ext uri="{BB962C8B-B14F-4D97-AF65-F5344CB8AC3E}">
        <p14:creationId xmlns:p14="http://schemas.microsoft.com/office/powerpoint/2010/main" val="421085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024F-4752-E249-AAFD-E00EC63E1E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424B33-2E3C-B44F-8488-49A429CDA1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82B3C3-E987-6C44-8AD7-ACD7B28DE08B}"/>
              </a:ext>
            </a:extLst>
          </p:cNvPr>
          <p:cNvSpPr>
            <a:spLocks noGrp="1"/>
          </p:cNvSpPr>
          <p:nvPr>
            <p:ph type="dt" sz="half" idx="10"/>
          </p:nvPr>
        </p:nvSpPr>
        <p:spPr/>
        <p:txBody>
          <a:bodyPr/>
          <a:lstStyle/>
          <a:p>
            <a:fld id="{D2BC5E2B-F19A-0048-B2F0-6689D959F686}" type="datetimeFigureOut">
              <a:rPr lang="en-US"/>
              <a:t>4/27/2021</a:t>
            </a:fld>
            <a:endParaRPr lang="en-US"/>
          </a:p>
        </p:txBody>
      </p:sp>
      <p:sp>
        <p:nvSpPr>
          <p:cNvPr id="5" name="Footer Placeholder 4">
            <a:extLst>
              <a:ext uri="{FF2B5EF4-FFF2-40B4-BE49-F238E27FC236}">
                <a16:creationId xmlns:a16="http://schemas.microsoft.com/office/drawing/2014/main" id="{83E6D123-A2A5-514F-ACD8-729200694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DB2F7-6D94-9C49-B2DD-D3E8A9C27A06}"/>
              </a:ext>
            </a:extLst>
          </p:cNvPr>
          <p:cNvSpPr>
            <a:spLocks noGrp="1"/>
          </p:cNvSpPr>
          <p:nvPr>
            <p:ph type="sldNum" sz="quarter" idx="12"/>
          </p:nvPr>
        </p:nvSpPr>
        <p:spPr/>
        <p:txBody>
          <a:bodyPr/>
          <a:lstStyle/>
          <a:p>
            <a:fld id="{14395E94-1B9E-634A-A450-9240B9F95F1E}" type="slidenum">
              <a:rPr lang="en-US"/>
              <a:t>‹#›</a:t>
            </a:fld>
            <a:endParaRPr lang="en-US"/>
          </a:p>
        </p:txBody>
      </p:sp>
    </p:spTree>
    <p:extLst>
      <p:ext uri="{BB962C8B-B14F-4D97-AF65-F5344CB8AC3E}">
        <p14:creationId xmlns:p14="http://schemas.microsoft.com/office/powerpoint/2010/main" val="2448322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AB50-14E9-8E41-B316-028BE388F7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CBB554-8686-6845-8202-A57EE38ACE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7AA5C-E85B-0141-A6F6-89141D7DD0C4}"/>
              </a:ext>
            </a:extLst>
          </p:cNvPr>
          <p:cNvSpPr>
            <a:spLocks noGrp="1"/>
          </p:cNvSpPr>
          <p:nvPr>
            <p:ph type="dt" sz="half" idx="10"/>
          </p:nvPr>
        </p:nvSpPr>
        <p:spPr/>
        <p:txBody>
          <a:bodyPr/>
          <a:lstStyle/>
          <a:p>
            <a:fld id="{D2BC5E2B-F19A-0048-B2F0-6689D959F686}" type="datetimeFigureOut">
              <a:rPr lang="en-US"/>
              <a:t>4/27/2021</a:t>
            </a:fld>
            <a:endParaRPr lang="en-US"/>
          </a:p>
        </p:txBody>
      </p:sp>
      <p:sp>
        <p:nvSpPr>
          <p:cNvPr id="5" name="Footer Placeholder 4">
            <a:extLst>
              <a:ext uri="{FF2B5EF4-FFF2-40B4-BE49-F238E27FC236}">
                <a16:creationId xmlns:a16="http://schemas.microsoft.com/office/drawing/2014/main" id="{933C14EC-3B6B-7B41-8A70-78569C086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5CD8B-00EF-1046-816F-D43F9D617C64}"/>
              </a:ext>
            </a:extLst>
          </p:cNvPr>
          <p:cNvSpPr>
            <a:spLocks noGrp="1"/>
          </p:cNvSpPr>
          <p:nvPr>
            <p:ph type="sldNum" sz="quarter" idx="12"/>
          </p:nvPr>
        </p:nvSpPr>
        <p:spPr/>
        <p:txBody>
          <a:bodyPr/>
          <a:lstStyle/>
          <a:p>
            <a:fld id="{14395E94-1B9E-634A-A450-9240B9F95F1E}" type="slidenum">
              <a:rPr lang="en-US"/>
              <a:t>‹#›</a:t>
            </a:fld>
            <a:endParaRPr lang="en-US"/>
          </a:p>
        </p:txBody>
      </p:sp>
    </p:spTree>
    <p:extLst>
      <p:ext uri="{BB962C8B-B14F-4D97-AF65-F5344CB8AC3E}">
        <p14:creationId xmlns:p14="http://schemas.microsoft.com/office/powerpoint/2010/main" val="284732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A4A7EA-8CFD-AE47-8AAE-E64F78DC6C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940001-AB23-F944-8D82-9A27A0A077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C3972-4BAA-F542-9B03-E3BF0D95C425}"/>
              </a:ext>
            </a:extLst>
          </p:cNvPr>
          <p:cNvSpPr>
            <a:spLocks noGrp="1"/>
          </p:cNvSpPr>
          <p:nvPr>
            <p:ph type="dt" sz="half" idx="10"/>
          </p:nvPr>
        </p:nvSpPr>
        <p:spPr/>
        <p:txBody>
          <a:bodyPr/>
          <a:lstStyle/>
          <a:p>
            <a:fld id="{D2BC5E2B-F19A-0048-B2F0-6689D959F686}" type="datetimeFigureOut">
              <a:rPr lang="en-US"/>
              <a:t>4/27/2021</a:t>
            </a:fld>
            <a:endParaRPr lang="en-US"/>
          </a:p>
        </p:txBody>
      </p:sp>
      <p:sp>
        <p:nvSpPr>
          <p:cNvPr id="5" name="Footer Placeholder 4">
            <a:extLst>
              <a:ext uri="{FF2B5EF4-FFF2-40B4-BE49-F238E27FC236}">
                <a16:creationId xmlns:a16="http://schemas.microsoft.com/office/drawing/2014/main" id="{62E97446-D9E4-8F43-8FC9-75F0D3B07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D8AC1-BD4C-DD4A-B920-F775BF60E89D}"/>
              </a:ext>
            </a:extLst>
          </p:cNvPr>
          <p:cNvSpPr>
            <a:spLocks noGrp="1"/>
          </p:cNvSpPr>
          <p:nvPr>
            <p:ph type="sldNum" sz="quarter" idx="12"/>
          </p:nvPr>
        </p:nvSpPr>
        <p:spPr/>
        <p:txBody>
          <a:bodyPr/>
          <a:lstStyle/>
          <a:p>
            <a:fld id="{14395E94-1B9E-634A-A450-9240B9F95F1E}" type="slidenum">
              <a:rPr lang="en-US"/>
              <a:t>‹#›</a:t>
            </a:fld>
            <a:endParaRPr lang="en-US"/>
          </a:p>
        </p:txBody>
      </p:sp>
    </p:spTree>
    <p:extLst>
      <p:ext uri="{BB962C8B-B14F-4D97-AF65-F5344CB8AC3E}">
        <p14:creationId xmlns:p14="http://schemas.microsoft.com/office/powerpoint/2010/main" val="2887866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65293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12A7-7A79-E445-A06F-D9A89EDFD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691FBF-985C-F942-96AC-A57D738B26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4CB20-F316-724F-AD18-44CD1A9FAD7F}"/>
              </a:ext>
            </a:extLst>
          </p:cNvPr>
          <p:cNvSpPr>
            <a:spLocks noGrp="1"/>
          </p:cNvSpPr>
          <p:nvPr>
            <p:ph type="dt" sz="half" idx="10"/>
          </p:nvPr>
        </p:nvSpPr>
        <p:spPr/>
        <p:txBody>
          <a:bodyPr/>
          <a:lstStyle/>
          <a:p>
            <a:fld id="{D2BC5E2B-F19A-0048-B2F0-6689D959F686}" type="datetimeFigureOut">
              <a:rPr lang="en-US"/>
              <a:t>4/27/2021</a:t>
            </a:fld>
            <a:endParaRPr lang="en-US"/>
          </a:p>
        </p:txBody>
      </p:sp>
      <p:sp>
        <p:nvSpPr>
          <p:cNvPr id="5" name="Footer Placeholder 4">
            <a:extLst>
              <a:ext uri="{FF2B5EF4-FFF2-40B4-BE49-F238E27FC236}">
                <a16:creationId xmlns:a16="http://schemas.microsoft.com/office/drawing/2014/main" id="{2C71D649-E6A6-B949-B2C4-09AA0C461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52CB0-7AD0-7145-AEE9-520CC66ADE55}"/>
              </a:ext>
            </a:extLst>
          </p:cNvPr>
          <p:cNvSpPr>
            <a:spLocks noGrp="1"/>
          </p:cNvSpPr>
          <p:nvPr>
            <p:ph type="sldNum" sz="quarter" idx="12"/>
          </p:nvPr>
        </p:nvSpPr>
        <p:spPr/>
        <p:txBody>
          <a:bodyPr/>
          <a:lstStyle/>
          <a:p>
            <a:fld id="{14395E94-1B9E-634A-A450-9240B9F95F1E}" type="slidenum">
              <a:rPr lang="en-US"/>
              <a:t>‹#›</a:t>
            </a:fld>
            <a:endParaRPr lang="en-US"/>
          </a:p>
        </p:txBody>
      </p:sp>
    </p:spTree>
    <p:extLst>
      <p:ext uri="{BB962C8B-B14F-4D97-AF65-F5344CB8AC3E}">
        <p14:creationId xmlns:p14="http://schemas.microsoft.com/office/powerpoint/2010/main" val="991558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96DB-E688-1D46-B4CE-69F04ED63D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79AE60-C433-3E41-BCDC-19B54BCB7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0EBECA-F2ED-BF42-82C9-F99D6206FFD8}"/>
              </a:ext>
            </a:extLst>
          </p:cNvPr>
          <p:cNvSpPr>
            <a:spLocks noGrp="1"/>
          </p:cNvSpPr>
          <p:nvPr>
            <p:ph type="dt" sz="half" idx="10"/>
          </p:nvPr>
        </p:nvSpPr>
        <p:spPr/>
        <p:txBody>
          <a:bodyPr/>
          <a:lstStyle/>
          <a:p>
            <a:fld id="{D2BC5E2B-F19A-0048-B2F0-6689D959F686}" type="datetimeFigureOut">
              <a:rPr lang="en-US"/>
              <a:t>4/27/2021</a:t>
            </a:fld>
            <a:endParaRPr lang="en-US"/>
          </a:p>
        </p:txBody>
      </p:sp>
      <p:sp>
        <p:nvSpPr>
          <p:cNvPr id="5" name="Footer Placeholder 4">
            <a:extLst>
              <a:ext uri="{FF2B5EF4-FFF2-40B4-BE49-F238E27FC236}">
                <a16:creationId xmlns:a16="http://schemas.microsoft.com/office/drawing/2014/main" id="{73C42C2F-EDEE-CD46-BA03-964D41161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21A2B-540A-C446-898E-0CE6CF7BCA21}"/>
              </a:ext>
            </a:extLst>
          </p:cNvPr>
          <p:cNvSpPr>
            <a:spLocks noGrp="1"/>
          </p:cNvSpPr>
          <p:nvPr>
            <p:ph type="sldNum" sz="quarter" idx="12"/>
          </p:nvPr>
        </p:nvSpPr>
        <p:spPr/>
        <p:txBody>
          <a:bodyPr/>
          <a:lstStyle/>
          <a:p>
            <a:fld id="{14395E94-1B9E-634A-A450-9240B9F95F1E}" type="slidenum">
              <a:rPr lang="en-US"/>
              <a:t>‹#›</a:t>
            </a:fld>
            <a:endParaRPr lang="en-US"/>
          </a:p>
        </p:txBody>
      </p:sp>
    </p:spTree>
    <p:extLst>
      <p:ext uri="{BB962C8B-B14F-4D97-AF65-F5344CB8AC3E}">
        <p14:creationId xmlns:p14="http://schemas.microsoft.com/office/powerpoint/2010/main" val="3336964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A74C-1FC1-2741-B7ED-E0994D695B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29D7F-A4BA-E149-9C13-24B3904646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5A893-E372-0D4D-9E26-31D718EE0C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22BD-D111-E944-97CC-BF8C31B5D4ED}"/>
              </a:ext>
            </a:extLst>
          </p:cNvPr>
          <p:cNvSpPr>
            <a:spLocks noGrp="1"/>
          </p:cNvSpPr>
          <p:nvPr>
            <p:ph type="dt" sz="half" idx="10"/>
          </p:nvPr>
        </p:nvSpPr>
        <p:spPr/>
        <p:txBody>
          <a:bodyPr/>
          <a:lstStyle/>
          <a:p>
            <a:fld id="{D2BC5E2B-F19A-0048-B2F0-6689D959F686}" type="datetimeFigureOut">
              <a:rPr lang="en-US"/>
              <a:t>4/27/2021</a:t>
            </a:fld>
            <a:endParaRPr lang="en-US"/>
          </a:p>
        </p:txBody>
      </p:sp>
      <p:sp>
        <p:nvSpPr>
          <p:cNvPr id="6" name="Footer Placeholder 5">
            <a:extLst>
              <a:ext uri="{FF2B5EF4-FFF2-40B4-BE49-F238E27FC236}">
                <a16:creationId xmlns:a16="http://schemas.microsoft.com/office/drawing/2014/main" id="{708EA43F-57B1-5945-A7B5-9632EE976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3FB61-3A3C-C248-8671-917306556BF9}"/>
              </a:ext>
            </a:extLst>
          </p:cNvPr>
          <p:cNvSpPr>
            <a:spLocks noGrp="1"/>
          </p:cNvSpPr>
          <p:nvPr>
            <p:ph type="sldNum" sz="quarter" idx="12"/>
          </p:nvPr>
        </p:nvSpPr>
        <p:spPr/>
        <p:txBody>
          <a:bodyPr/>
          <a:lstStyle/>
          <a:p>
            <a:fld id="{14395E94-1B9E-634A-A450-9240B9F95F1E}" type="slidenum">
              <a:rPr lang="en-US"/>
              <a:t>‹#›</a:t>
            </a:fld>
            <a:endParaRPr lang="en-US"/>
          </a:p>
        </p:txBody>
      </p:sp>
    </p:spTree>
    <p:extLst>
      <p:ext uri="{BB962C8B-B14F-4D97-AF65-F5344CB8AC3E}">
        <p14:creationId xmlns:p14="http://schemas.microsoft.com/office/powerpoint/2010/main" val="690812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2969-F549-F044-B493-3674A64297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5E4FBE-1BE2-914A-B49D-1F32CC1E1C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9A63FD-2075-9242-A6DB-51BE4E5BE8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AAFBC-B256-134A-9AAB-7364ED6F0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A756C6-A3C3-5349-BA4A-9DBD71C939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F6135C-163F-3D4C-AF35-7482DC17E369}"/>
              </a:ext>
            </a:extLst>
          </p:cNvPr>
          <p:cNvSpPr>
            <a:spLocks noGrp="1"/>
          </p:cNvSpPr>
          <p:nvPr>
            <p:ph type="dt" sz="half" idx="10"/>
          </p:nvPr>
        </p:nvSpPr>
        <p:spPr/>
        <p:txBody>
          <a:bodyPr/>
          <a:lstStyle/>
          <a:p>
            <a:fld id="{D2BC5E2B-F19A-0048-B2F0-6689D959F686}" type="datetimeFigureOut">
              <a:rPr lang="en-US"/>
              <a:t>4/27/2021</a:t>
            </a:fld>
            <a:endParaRPr lang="en-US"/>
          </a:p>
        </p:txBody>
      </p:sp>
      <p:sp>
        <p:nvSpPr>
          <p:cNvPr id="8" name="Footer Placeholder 7">
            <a:extLst>
              <a:ext uri="{FF2B5EF4-FFF2-40B4-BE49-F238E27FC236}">
                <a16:creationId xmlns:a16="http://schemas.microsoft.com/office/drawing/2014/main" id="{5083931F-8423-7B46-B01E-D82C623984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B09BCD-44F6-F245-ABA3-DBA7C43E7EB7}"/>
              </a:ext>
            </a:extLst>
          </p:cNvPr>
          <p:cNvSpPr>
            <a:spLocks noGrp="1"/>
          </p:cNvSpPr>
          <p:nvPr>
            <p:ph type="sldNum" sz="quarter" idx="12"/>
          </p:nvPr>
        </p:nvSpPr>
        <p:spPr/>
        <p:txBody>
          <a:bodyPr/>
          <a:lstStyle/>
          <a:p>
            <a:fld id="{14395E94-1B9E-634A-A450-9240B9F95F1E}" type="slidenum">
              <a:rPr lang="en-US"/>
              <a:t>‹#›</a:t>
            </a:fld>
            <a:endParaRPr lang="en-US"/>
          </a:p>
        </p:txBody>
      </p:sp>
    </p:spTree>
    <p:extLst>
      <p:ext uri="{BB962C8B-B14F-4D97-AF65-F5344CB8AC3E}">
        <p14:creationId xmlns:p14="http://schemas.microsoft.com/office/powerpoint/2010/main" val="547017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15E0-9BE5-D04B-ADFF-026EF8A86D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1611D0-CA35-8146-9D18-AE539C88D2BE}"/>
              </a:ext>
            </a:extLst>
          </p:cNvPr>
          <p:cNvSpPr>
            <a:spLocks noGrp="1"/>
          </p:cNvSpPr>
          <p:nvPr>
            <p:ph type="dt" sz="half" idx="10"/>
          </p:nvPr>
        </p:nvSpPr>
        <p:spPr/>
        <p:txBody>
          <a:bodyPr/>
          <a:lstStyle/>
          <a:p>
            <a:fld id="{D2BC5E2B-F19A-0048-B2F0-6689D959F686}" type="datetimeFigureOut">
              <a:rPr lang="en-US"/>
              <a:t>4/27/2021</a:t>
            </a:fld>
            <a:endParaRPr lang="en-US"/>
          </a:p>
        </p:txBody>
      </p:sp>
      <p:sp>
        <p:nvSpPr>
          <p:cNvPr id="4" name="Footer Placeholder 3">
            <a:extLst>
              <a:ext uri="{FF2B5EF4-FFF2-40B4-BE49-F238E27FC236}">
                <a16:creationId xmlns:a16="http://schemas.microsoft.com/office/drawing/2014/main" id="{49DE6E21-4C3E-B54E-8D83-19DF94DFD8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D8963-B3AF-F04D-B70C-ADF3B8936924}"/>
              </a:ext>
            </a:extLst>
          </p:cNvPr>
          <p:cNvSpPr>
            <a:spLocks noGrp="1"/>
          </p:cNvSpPr>
          <p:nvPr>
            <p:ph type="sldNum" sz="quarter" idx="12"/>
          </p:nvPr>
        </p:nvSpPr>
        <p:spPr/>
        <p:txBody>
          <a:bodyPr/>
          <a:lstStyle/>
          <a:p>
            <a:fld id="{14395E94-1B9E-634A-A450-9240B9F95F1E}" type="slidenum">
              <a:rPr lang="en-US"/>
              <a:t>‹#›</a:t>
            </a:fld>
            <a:endParaRPr lang="en-US"/>
          </a:p>
        </p:txBody>
      </p:sp>
    </p:spTree>
    <p:extLst>
      <p:ext uri="{BB962C8B-B14F-4D97-AF65-F5344CB8AC3E}">
        <p14:creationId xmlns:p14="http://schemas.microsoft.com/office/powerpoint/2010/main" val="777892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8378B-ECB3-3342-ACA8-0537C0DAE1BB}"/>
              </a:ext>
            </a:extLst>
          </p:cNvPr>
          <p:cNvSpPr>
            <a:spLocks noGrp="1"/>
          </p:cNvSpPr>
          <p:nvPr>
            <p:ph type="dt" sz="half" idx="10"/>
          </p:nvPr>
        </p:nvSpPr>
        <p:spPr/>
        <p:txBody>
          <a:bodyPr/>
          <a:lstStyle/>
          <a:p>
            <a:fld id="{D2BC5E2B-F19A-0048-B2F0-6689D959F686}" type="datetimeFigureOut">
              <a:rPr lang="en-US"/>
              <a:t>4/27/2021</a:t>
            </a:fld>
            <a:endParaRPr lang="en-US"/>
          </a:p>
        </p:txBody>
      </p:sp>
      <p:sp>
        <p:nvSpPr>
          <p:cNvPr id="3" name="Footer Placeholder 2">
            <a:extLst>
              <a:ext uri="{FF2B5EF4-FFF2-40B4-BE49-F238E27FC236}">
                <a16:creationId xmlns:a16="http://schemas.microsoft.com/office/drawing/2014/main" id="{541944E0-2AAB-C84F-9F44-98E9B46E17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4D15D0-A354-4647-B777-81E446B87C99}"/>
              </a:ext>
            </a:extLst>
          </p:cNvPr>
          <p:cNvSpPr>
            <a:spLocks noGrp="1"/>
          </p:cNvSpPr>
          <p:nvPr>
            <p:ph type="sldNum" sz="quarter" idx="12"/>
          </p:nvPr>
        </p:nvSpPr>
        <p:spPr/>
        <p:txBody>
          <a:bodyPr/>
          <a:lstStyle/>
          <a:p>
            <a:fld id="{14395E94-1B9E-634A-A450-9240B9F95F1E}" type="slidenum">
              <a:rPr lang="en-US"/>
              <a:t>‹#›</a:t>
            </a:fld>
            <a:endParaRPr lang="en-US"/>
          </a:p>
        </p:txBody>
      </p:sp>
    </p:spTree>
    <p:extLst>
      <p:ext uri="{BB962C8B-B14F-4D97-AF65-F5344CB8AC3E}">
        <p14:creationId xmlns:p14="http://schemas.microsoft.com/office/powerpoint/2010/main" val="416055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AD59-873C-7445-B674-AD30D2A1B1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9900DC-DBA0-2D44-8ACC-26DCEC0BF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0D26E8-65E4-7F40-9154-4AE002E24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C55D9-7150-724B-BE8F-20257D4F064B}"/>
              </a:ext>
            </a:extLst>
          </p:cNvPr>
          <p:cNvSpPr>
            <a:spLocks noGrp="1"/>
          </p:cNvSpPr>
          <p:nvPr>
            <p:ph type="dt" sz="half" idx="10"/>
          </p:nvPr>
        </p:nvSpPr>
        <p:spPr/>
        <p:txBody>
          <a:bodyPr/>
          <a:lstStyle/>
          <a:p>
            <a:fld id="{D2BC5E2B-F19A-0048-B2F0-6689D959F686}" type="datetimeFigureOut">
              <a:rPr lang="en-US"/>
              <a:t>4/27/2021</a:t>
            </a:fld>
            <a:endParaRPr lang="en-US"/>
          </a:p>
        </p:txBody>
      </p:sp>
      <p:sp>
        <p:nvSpPr>
          <p:cNvPr id="6" name="Footer Placeholder 5">
            <a:extLst>
              <a:ext uri="{FF2B5EF4-FFF2-40B4-BE49-F238E27FC236}">
                <a16:creationId xmlns:a16="http://schemas.microsoft.com/office/drawing/2014/main" id="{2CE195CB-EC2C-AC49-941B-05B587BC2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B9197-BE73-7C43-B4A9-8C82E2F49318}"/>
              </a:ext>
            </a:extLst>
          </p:cNvPr>
          <p:cNvSpPr>
            <a:spLocks noGrp="1"/>
          </p:cNvSpPr>
          <p:nvPr>
            <p:ph type="sldNum" sz="quarter" idx="12"/>
          </p:nvPr>
        </p:nvSpPr>
        <p:spPr/>
        <p:txBody>
          <a:bodyPr/>
          <a:lstStyle/>
          <a:p>
            <a:fld id="{14395E94-1B9E-634A-A450-9240B9F95F1E}" type="slidenum">
              <a:rPr lang="en-US"/>
              <a:t>‹#›</a:t>
            </a:fld>
            <a:endParaRPr lang="en-US"/>
          </a:p>
        </p:txBody>
      </p:sp>
    </p:spTree>
    <p:extLst>
      <p:ext uri="{BB962C8B-B14F-4D97-AF65-F5344CB8AC3E}">
        <p14:creationId xmlns:p14="http://schemas.microsoft.com/office/powerpoint/2010/main" val="347902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37B5-2743-CA47-B451-6C38CBDA9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29310A-5A95-9A43-9407-84BE7B7D4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F9746-0CED-0445-83FE-D5AE4F64B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398867-4671-E446-8823-A9338AE34FDF}"/>
              </a:ext>
            </a:extLst>
          </p:cNvPr>
          <p:cNvSpPr>
            <a:spLocks noGrp="1"/>
          </p:cNvSpPr>
          <p:nvPr>
            <p:ph type="dt" sz="half" idx="10"/>
          </p:nvPr>
        </p:nvSpPr>
        <p:spPr/>
        <p:txBody>
          <a:bodyPr/>
          <a:lstStyle/>
          <a:p>
            <a:fld id="{D2BC5E2B-F19A-0048-B2F0-6689D959F686}" type="datetimeFigureOut">
              <a:rPr lang="en-US"/>
              <a:t>4/27/2021</a:t>
            </a:fld>
            <a:endParaRPr lang="en-US"/>
          </a:p>
        </p:txBody>
      </p:sp>
      <p:sp>
        <p:nvSpPr>
          <p:cNvPr id="6" name="Footer Placeholder 5">
            <a:extLst>
              <a:ext uri="{FF2B5EF4-FFF2-40B4-BE49-F238E27FC236}">
                <a16:creationId xmlns:a16="http://schemas.microsoft.com/office/drawing/2014/main" id="{7E8BD17F-C76B-7C4F-9AC3-DD6A897A9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75C912-4208-B440-98C0-6320BE8CC32C}"/>
              </a:ext>
            </a:extLst>
          </p:cNvPr>
          <p:cNvSpPr>
            <a:spLocks noGrp="1"/>
          </p:cNvSpPr>
          <p:nvPr>
            <p:ph type="sldNum" sz="quarter" idx="12"/>
          </p:nvPr>
        </p:nvSpPr>
        <p:spPr/>
        <p:txBody>
          <a:bodyPr/>
          <a:lstStyle/>
          <a:p>
            <a:fld id="{14395E94-1B9E-634A-A450-9240B9F95F1E}" type="slidenum">
              <a:rPr lang="en-US"/>
              <a:t>‹#›</a:t>
            </a:fld>
            <a:endParaRPr lang="en-US"/>
          </a:p>
        </p:txBody>
      </p:sp>
    </p:spTree>
    <p:extLst>
      <p:ext uri="{BB962C8B-B14F-4D97-AF65-F5344CB8AC3E}">
        <p14:creationId xmlns:p14="http://schemas.microsoft.com/office/powerpoint/2010/main" val="359558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EA6FC5-1C1B-D940-974E-418C04E16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E683C5-8234-504D-B898-0DD38F285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BEBFF-E3DD-3843-B8BD-075B66A50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C5E2B-F19A-0048-B2F0-6689D959F686}" type="datetimeFigureOut">
              <a:rPr lang="en-US"/>
              <a:t>4/27/2021</a:t>
            </a:fld>
            <a:endParaRPr lang="en-US"/>
          </a:p>
        </p:txBody>
      </p:sp>
      <p:sp>
        <p:nvSpPr>
          <p:cNvPr id="5" name="Footer Placeholder 4">
            <a:extLst>
              <a:ext uri="{FF2B5EF4-FFF2-40B4-BE49-F238E27FC236}">
                <a16:creationId xmlns:a16="http://schemas.microsoft.com/office/drawing/2014/main" id="{86229F7B-BC8F-D04A-9B57-8935F0BF7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05A702-BA83-1147-A8B7-7545C4457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95E94-1B9E-634A-A450-9240B9F95F1E}" type="slidenum">
              <a:rPr lang="en-US"/>
              <a:t>‹#›</a:t>
            </a:fld>
            <a:endParaRPr lang="en-US"/>
          </a:p>
        </p:txBody>
      </p:sp>
    </p:spTree>
    <p:extLst>
      <p:ext uri="{BB962C8B-B14F-4D97-AF65-F5344CB8AC3E}">
        <p14:creationId xmlns:p14="http://schemas.microsoft.com/office/powerpoint/2010/main" val="3783734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image" Target="../media/image2.gif"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1.xml" /><Relationship Id="rId6" Type="http://schemas.openxmlformats.org/officeDocument/2006/relationships/image" Target="../media/image22.jpeg" /><Relationship Id="rId5" Type="http://schemas.openxmlformats.org/officeDocument/2006/relationships/image" Target="../media/image21.jpeg" /><Relationship Id="rId4" Type="http://schemas.openxmlformats.org/officeDocument/2006/relationships/image" Target="../media/image20.jpe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3.gif"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4.gif" /><Relationship Id="rId2" Type="http://schemas.openxmlformats.org/officeDocument/2006/relationships/notesSlide" Target="../notesSlides/notesSlide1.xml" /><Relationship Id="rId1" Type="http://schemas.openxmlformats.org/officeDocument/2006/relationships/slideLayout" Target="../slideLayouts/slideLayout12.xml" /><Relationship Id="rId5" Type="http://schemas.openxmlformats.org/officeDocument/2006/relationships/image" Target="../media/image6.jpeg" /><Relationship Id="rId4" Type="http://schemas.openxmlformats.org/officeDocument/2006/relationships/image" Target="../media/image5.jpeg" /></Relationships>
</file>

<file path=ppt/slides/_rels/slide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12.jpe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 Id="rId4" Type="http://schemas.openxmlformats.org/officeDocument/2006/relationships/image" Target="../media/image15.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hristmas Frame Animated - Christmas Photo Frame Gif - (400x400) Png  Clipart Download">
            <a:extLst>
              <a:ext uri="{FF2B5EF4-FFF2-40B4-BE49-F238E27FC236}">
                <a16:creationId xmlns:a16="http://schemas.microsoft.com/office/drawing/2014/main" id="{BA3A0F8B-63DF-4917-9A38-FB7A823EDD5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03609"/>
            <a:ext cx="12001500" cy="6554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Welcome Gif | Welcome gif, Welcome logo, Welcome images">
            <a:extLst>
              <a:ext uri="{FF2B5EF4-FFF2-40B4-BE49-F238E27FC236}">
                <a16:creationId xmlns:a16="http://schemas.microsoft.com/office/drawing/2014/main" id="{BB6CB84E-EB33-8245-ABDE-E46D1F19AFA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1983" y="1719263"/>
            <a:ext cx="7108033" cy="329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327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id="{265A2A41-4B11-F74D-8EF4-6B139434D03B}"/>
              </a:ext>
            </a:extLst>
          </p:cNvPr>
          <p:cNvSpPr/>
          <p:nvPr/>
        </p:nvSpPr>
        <p:spPr>
          <a:xfrm>
            <a:off x="410766" y="-125016"/>
            <a:ext cx="11483577" cy="3964782"/>
          </a:xfrm>
          <a:prstGeom prst="horizontalScroll">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পরিবেশের প্রভাব:</a:t>
            </a:r>
            <a:r>
              <a:rPr lang="en-US" sz="2800" b="1"/>
              <a:t>কিংসলি ডেভিস অনুসন্ধানে দেখেন যে,ইসাবেলা নামক একটি শিশু তার বোবা মায়ের সাথে ৬ বছর একটি কক্ষে আবদ্ধ ছিলো। তার উদ্ধার করা হলে দেখা যায় তার মধ্যে অনেক মানবিক গুণাবলি বিকাশ ঘটেনি।দুই বছর প্রশিক্ষণের পর সে কথা বলতে শিখে এবং তার বুদ্ধ্যঙ্ক তিন গুণ বৃদ্ধি পায় ।</a:t>
            </a:r>
          </a:p>
        </p:txBody>
      </p:sp>
      <p:pic>
        <p:nvPicPr>
          <p:cNvPr id="2" name="Picture 3">
            <a:extLst>
              <a:ext uri="{FF2B5EF4-FFF2-40B4-BE49-F238E27FC236}">
                <a16:creationId xmlns:a16="http://schemas.microsoft.com/office/drawing/2014/main" id="{9E17F1BA-9BCF-8947-A83B-903C59C9B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 y="3617116"/>
            <a:ext cx="10715625" cy="3080149"/>
          </a:xfrm>
          <a:prstGeom prst="rect">
            <a:avLst/>
          </a:prstGeom>
        </p:spPr>
      </p:pic>
    </p:spTree>
    <p:extLst>
      <p:ext uri="{BB962C8B-B14F-4D97-AF65-F5344CB8AC3E}">
        <p14:creationId xmlns:p14="http://schemas.microsoft.com/office/powerpoint/2010/main" val="3636639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9888-4D97-B142-A5E9-4F62E2AD37FE}"/>
              </a:ext>
            </a:extLst>
          </p:cNvPr>
          <p:cNvSpPr>
            <a:spLocks noGrp="1"/>
          </p:cNvSpPr>
          <p:nvPr>
            <p:ph type="ctrTitle"/>
          </p:nvPr>
        </p:nvSpPr>
        <p:spPr>
          <a:xfrm>
            <a:off x="726281" y="47942"/>
            <a:ext cx="11248430" cy="2341360"/>
          </a:xfrm>
        </p:spPr>
        <p:txBody>
          <a:bodyPr>
            <a:normAutofit/>
          </a:bodyPr>
          <a:lstStyle/>
          <a:p>
            <a:r>
              <a:rPr lang="en-US" sz="3200"/>
              <a:t>আচরণে বংশগতির প্রভাবঃ </a:t>
            </a:r>
            <a:r>
              <a:rPr lang="en-US" sz="3200">
                <a:solidFill>
                  <a:srgbClr val="FFFF00"/>
                </a:solidFill>
              </a:rPr>
              <a:t>কেলগ দম্পতি (Kellog &amp; Kellog,1933) একটি পরীক্ষণ পরিচালনা করে দেখেন যে অন্য প্রানির তুলনায় মানুষের ভাষা শিক্ষা ও অন্যান্য জটিল আচরণ শিক্ষার ক্ষমতা এবং উন্নত বুদ্ধির মূলে রয়েছে মানুষের উন্নত মস্তিষ্ক, যা মানব জাতির বংশগত সম্পদ।</a:t>
            </a:r>
          </a:p>
        </p:txBody>
      </p:sp>
      <p:sp>
        <p:nvSpPr>
          <p:cNvPr id="3" name="Subtitle 2">
            <a:extLst>
              <a:ext uri="{FF2B5EF4-FFF2-40B4-BE49-F238E27FC236}">
                <a16:creationId xmlns:a16="http://schemas.microsoft.com/office/drawing/2014/main" id="{15603848-99E3-A841-A5B7-40191E1479B0}"/>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D395F2F6-18EB-B44E-9055-5097A9176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9" y="2435542"/>
            <a:ext cx="10572750" cy="4374516"/>
          </a:xfrm>
          <a:prstGeom prst="rect">
            <a:avLst/>
          </a:prstGeom>
        </p:spPr>
      </p:pic>
      <p:pic>
        <p:nvPicPr>
          <p:cNvPr id="6" name="Picture 6">
            <a:extLst>
              <a:ext uri="{FF2B5EF4-FFF2-40B4-BE49-F238E27FC236}">
                <a16:creationId xmlns:a16="http://schemas.microsoft.com/office/drawing/2014/main" id="{00F8AE00-8375-4245-A621-91F0D3AC5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969" y="2343062"/>
            <a:ext cx="10572750" cy="4243863"/>
          </a:xfrm>
          <a:prstGeom prst="rect">
            <a:avLst/>
          </a:prstGeom>
        </p:spPr>
      </p:pic>
      <p:pic>
        <p:nvPicPr>
          <p:cNvPr id="7" name="Picture 7">
            <a:extLst>
              <a:ext uri="{FF2B5EF4-FFF2-40B4-BE49-F238E27FC236}">
                <a16:creationId xmlns:a16="http://schemas.microsoft.com/office/drawing/2014/main" id="{D0B35B17-71D3-AF49-B1C6-EDD7C9481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969" y="2435542"/>
            <a:ext cx="10572750" cy="4440087"/>
          </a:xfrm>
          <a:prstGeom prst="rect">
            <a:avLst/>
          </a:prstGeom>
        </p:spPr>
      </p:pic>
      <p:pic>
        <p:nvPicPr>
          <p:cNvPr id="8" name="Picture 8">
            <a:extLst>
              <a:ext uri="{FF2B5EF4-FFF2-40B4-BE49-F238E27FC236}">
                <a16:creationId xmlns:a16="http://schemas.microsoft.com/office/drawing/2014/main" id="{6C5915EC-944D-8D4A-BE6C-1EC905629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266" y="2215356"/>
            <a:ext cx="10316765" cy="4429125"/>
          </a:xfrm>
          <a:prstGeom prst="rect">
            <a:avLst/>
          </a:prstGeom>
        </p:spPr>
      </p:pic>
      <p:pic>
        <p:nvPicPr>
          <p:cNvPr id="10" name="Picture 5">
            <a:extLst>
              <a:ext uri="{FF2B5EF4-FFF2-40B4-BE49-F238E27FC236}">
                <a16:creationId xmlns:a16="http://schemas.microsoft.com/office/drawing/2014/main" id="{FE9C1CFC-B612-2340-BE0C-077036987A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969" y="2389302"/>
            <a:ext cx="10572750" cy="4197623"/>
          </a:xfrm>
          <a:prstGeom prst="rect">
            <a:avLst/>
          </a:prstGeom>
        </p:spPr>
      </p:pic>
    </p:spTree>
    <p:extLst>
      <p:ext uri="{BB962C8B-B14F-4D97-AF65-F5344CB8AC3E}">
        <p14:creationId xmlns:p14="http://schemas.microsoft.com/office/powerpoint/2010/main" val="881509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7953-C014-FB49-B006-E31A55EEB1A3}"/>
              </a:ext>
            </a:extLst>
          </p:cNvPr>
          <p:cNvSpPr>
            <a:spLocks noGrp="1"/>
          </p:cNvSpPr>
          <p:nvPr>
            <p:ph type="title"/>
          </p:nvPr>
        </p:nvSpPr>
        <p:spPr>
          <a:xfrm>
            <a:off x="6465094" y="365125"/>
            <a:ext cx="4888706" cy="1617266"/>
          </a:xfrm>
        </p:spPr>
        <p:txBody>
          <a:bodyPr/>
          <a:lstStyle/>
          <a:p>
            <a:r>
              <a:rPr lang="en-US"/>
              <a:t>একককাজঃ</a:t>
            </a:r>
          </a:p>
        </p:txBody>
      </p:sp>
      <p:sp>
        <p:nvSpPr>
          <p:cNvPr id="3" name="Content Placeholder 2">
            <a:extLst>
              <a:ext uri="{FF2B5EF4-FFF2-40B4-BE49-F238E27FC236}">
                <a16:creationId xmlns:a16="http://schemas.microsoft.com/office/drawing/2014/main" id="{04BBA09A-DC4B-0140-AE2D-F6C2F2448D13}"/>
              </a:ext>
            </a:extLst>
          </p:cNvPr>
          <p:cNvSpPr>
            <a:spLocks noGrp="1"/>
          </p:cNvSpPr>
          <p:nvPr>
            <p:ph idx="1"/>
          </p:nvPr>
        </p:nvSpPr>
        <p:spPr>
          <a:xfrm>
            <a:off x="1856184" y="3236516"/>
            <a:ext cx="10515600" cy="4351338"/>
          </a:xfrm>
        </p:spPr>
        <p:txBody>
          <a:bodyPr>
            <a:normAutofit/>
          </a:bodyPr>
          <a:lstStyle/>
          <a:p>
            <a:r>
              <a:rPr lang="en-US" sz="6600">
                <a:solidFill>
                  <a:schemeClr val="accent1">
                    <a:lumMod val="75000"/>
                  </a:schemeClr>
                </a:solidFill>
              </a:rPr>
              <a:t>আন্তঃব্যক্তিক পার্থক্য ব্যাখ্যা কর। </a:t>
            </a:r>
          </a:p>
        </p:txBody>
      </p:sp>
    </p:spTree>
    <p:extLst>
      <p:ext uri="{BB962C8B-B14F-4D97-AF65-F5344CB8AC3E}">
        <p14:creationId xmlns:p14="http://schemas.microsoft.com/office/powerpoint/2010/main" val="1471976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241D4-2195-244D-AB8B-88B5DC307B1F}"/>
              </a:ext>
            </a:extLst>
          </p:cNvPr>
          <p:cNvSpPr>
            <a:spLocks noGrp="1"/>
          </p:cNvSpPr>
          <p:nvPr>
            <p:ph type="title"/>
          </p:nvPr>
        </p:nvSpPr>
        <p:spPr>
          <a:xfrm>
            <a:off x="4526755" y="450110"/>
            <a:ext cx="7819232" cy="1707058"/>
          </a:xfrm>
        </p:spPr>
        <p:txBody>
          <a:bodyPr/>
          <a:lstStyle/>
          <a:p>
            <a:r>
              <a:rPr lang="en-US" b="1">
                <a:solidFill>
                  <a:schemeClr val="tx2">
                    <a:lumMod val="75000"/>
                  </a:schemeClr>
                </a:solidFill>
              </a:rPr>
              <a:t>আন্তঃদলীয় পার্থক্যের কারণঃ </a:t>
            </a:r>
          </a:p>
        </p:txBody>
      </p:sp>
      <p:sp>
        <p:nvSpPr>
          <p:cNvPr id="4" name="Text Placeholder 3">
            <a:extLst>
              <a:ext uri="{FF2B5EF4-FFF2-40B4-BE49-F238E27FC236}">
                <a16:creationId xmlns:a16="http://schemas.microsoft.com/office/drawing/2014/main" id="{C19974BB-0D81-DE4C-BEEC-543DD40A60F6}"/>
              </a:ext>
            </a:extLst>
          </p:cNvPr>
          <p:cNvSpPr>
            <a:spLocks noGrp="1"/>
          </p:cNvSpPr>
          <p:nvPr>
            <p:ph type="body" idx="1"/>
          </p:nvPr>
        </p:nvSpPr>
        <p:spPr>
          <a:xfrm>
            <a:off x="307576" y="2173487"/>
            <a:ext cx="2821384" cy="823912"/>
          </a:xfrm>
        </p:spPr>
        <p:txBody>
          <a:bodyPr>
            <a:normAutofit fontScale="85000" lnSpcReduction="20000"/>
          </a:bodyPr>
          <a:lstStyle/>
          <a:p>
            <a:r>
              <a:rPr lang="en-US" sz="3600">
                <a:solidFill>
                  <a:schemeClr val="accent2"/>
                </a:solidFill>
              </a:rPr>
              <a:t>লিঙ্গভেদে পার্থক্য </a:t>
            </a:r>
          </a:p>
        </p:txBody>
      </p:sp>
      <p:sp>
        <p:nvSpPr>
          <p:cNvPr id="5" name="Content Placeholder 4">
            <a:extLst>
              <a:ext uri="{FF2B5EF4-FFF2-40B4-BE49-F238E27FC236}">
                <a16:creationId xmlns:a16="http://schemas.microsoft.com/office/drawing/2014/main" id="{1ACA5524-4F76-EA42-A5B2-E17A32B9AABB}"/>
              </a:ext>
            </a:extLst>
          </p:cNvPr>
          <p:cNvSpPr>
            <a:spLocks noGrp="1"/>
          </p:cNvSpPr>
          <p:nvPr>
            <p:ph sz="half" idx="2"/>
          </p:nvPr>
        </p:nvSpPr>
        <p:spPr>
          <a:xfrm>
            <a:off x="0" y="2896095"/>
            <a:ext cx="3225601" cy="3684588"/>
          </a:xfrm>
        </p:spPr>
        <p:txBody>
          <a:bodyPr>
            <a:normAutofit fontScale="77500" lnSpcReduction="20000"/>
          </a:bodyPr>
          <a:lstStyle/>
          <a:p>
            <a:r>
              <a:rPr lang="en-US" sz="2000">
                <a:solidFill>
                  <a:schemeClr val="accent6"/>
                </a:solidFill>
              </a:rPr>
              <a:t>জৈবিক দিক থেকে অনেক ক্ষেত্রে নারী ও পুরুষের বুদ্ধির মধ্যে তেমন কোন পার্থক্য দেখা যায়নি। তবে ছেলেরা গাণিতিক ও কারিগরি বুদ্ধির ক্ষেত্রে মেয়েদের চেয়ে ভালো। কৃতিত্ব অভীক্ষায়-সাহিত্য,বানান,লেখায় ও ভাষাগত ক্ষমতায় মেয়েদের স্কোর ছেলেদের চেয়ে বেশি।</a:t>
            </a:r>
          </a:p>
          <a:p>
            <a:r>
              <a:rPr lang="en-US" u="sng">
                <a:solidFill>
                  <a:schemeClr val="accent4">
                    <a:lumMod val="50000"/>
                  </a:schemeClr>
                </a:solidFill>
              </a:rPr>
              <a:t>গবেষণাঃ</a:t>
            </a:r>
          </a:p>
          <a:p>
            <a:r>
              <a:rPr lang="en-US" u="sng">
                <a:solidFill>
                  <a:schemeClr val="accent3">
                    <a:lumMod val="50000"/>
                  </a:schemeClr>
                </a:solidFill>
              </a:rPr>
              <a:t> </a:t>
            </a:r>
            <a:r>
              <a:rPr lang="en-US" sz="3000" u="sng">
                <a:solidFill>
                  <a:schemeClr val="accent3">
                    <a:lumMod val="50000"/>
                  </a:schemeClr>
                </a:solidFill>
              </a:rPr>
              <a:t>ডেভন প্রাউডফুট(২০১৫)</a:t>
            </a:r>
          </a:p>
          <a:p>
            <a:r>
              <a:rPr lang="en-US" sz="3000">
                <a:solidFill>
                  <a:schemeClr val="accent4">
                    <a:lumMod val="50000"/>
                  </a:schemeClr>
                </a:solidFill>
              </a:rPr>
              <a:t>“পুরুষেরা</a:t>
            </a:r>
            <a:r>
              <a:rPr lang="en-US" sz="3000" u="sng">
                <a:solidFill>
                  <a:schemeClr val="accent3">
                    <a:lumMod val="50000"/>
                  </a:schemeClr>
                </a:solidFill>
              </a:rPr>
              <a:t> </a:t>
            </a:r>
            <a:r>
              <a:rPr lang="en-US" sz="3000">
                <a:solidFill>
                  <a:schemeClr val="accent4">
                    <a:lumMod val="50000"/>
                  </a:schemeClr>
                </a:solidFill>
              </a:rPr>
              <a:t>  নারীদের থেকে অধিক সৃষ্টিশীল।”</a:t>
            </a:r>
          </a:p>
        </p:txBody>
      </p:sp>
      <p:sp>
        <p:nvSpPr>
          <p:cNvPr id="6" name="Text Placeholder 5">
            <a:extLst>
              <a:ext uri="{FF2B5EF4-FFF2-40B4-BE49-F238E27FC236}">
                <a16:creationId xmlns:a16="http://schemas.microsoft.com/office/drawing/2014/main" id="{739CE52A-B130-574F-9C7D-CC65D9DB15A4}"/>
              </a:ext>
            </a:extLst>
          </p:cNvPr>
          <p:cNvSpPr>
            <a:spLocks noGrp="1"/>
          </p:cNvSpPr>
          <p:nvPr>
            <p:ph type="body" sz="quarter" idx="3"/>
          </p:nvPr>
        </p:nvSpPr>
        <p:spPr>
          <a:xfrm>
            <a:off x="3565025" y="1147216"/>
            <a:ext cx="2821384" cy="1853054"/>
          </a:xfrm>
        </p:spPr>
        <p:txBody>
          <a:bodyPr>
            <a:normAutofit fontScale="85000" lnSpcReduction="20000"/>
          </a:bodyPr>
          <a:lstStyle/>
          <a:p>
            <a:r>
              <a:rPr lang="en-US" sz="3600">
                <a:solidFill>
                  <a:schemeClr val="accent1"/>
                </a:solidFill>
              </a:rPr>
              <a:t>বয়সভেদে পার্থক্য </a:t>
            </a:r>
          </a:p>
        </p:txBody>
      </p:sp>
      <p:sp>
        <p:nvSpPr>
          <p:cNvPr id="10" name="Content Placeholder 9">
            <a:extLst>
              <a:ext uri="{FF2B5EF4-FFF2-40B4-BE49-F238E27FC236}">
                <a16:creationId xmlns:a16="http://schemas.microsoft.com/office/drawing/2014/main" id="{86DB8F5B-D243-414E-8862-2133BA513167}"/>
              </a:ext>
            </a:extLst>
          </p:cNvPr>
          <p:cNvSpPr>
            <a:spLocks noGrp="1"/>
          </p:cNvSpPr>
          <p:nvPr>
            <p:ph sz="quarter" idx="4"/>
          </p:nvPr>
        </p:nvSpPr>
        <p:spPr>
          <a:xfrm>
            <a:off x="3017837" y="3173412"/>
            <a:ext cx="3017837" cy="3684588"/>
          </a:xfrm>
        </p:spPr>
        <p:txBody>
          <a:bodyPr>
            <a:normAutofit fontScale="77500" lnSpcReduction="20000"/>
          </a:bodyPr>
          <a:lstStyle/>
          <a:p>
            <a:r>
              <a:rPr lang="en-US"/>
              <a:t>বয়সের সাথে বুদ্ধির সম্পর্ক রয়েছে।</a:t>
            </a:r>
          </a:p>
          <a:p>
            <a:r>
              <a:rPr lang="en-US" u="sng">
                <a:solidFill>
                  <a:schemeClr val="accent2">
                    <a:lumMod val="50000"/>
                  </a:schemeClr>
                </a:solidFill>
              </a:rPr>
              <a:t>গবেষণাঃ</a:t>
            </a:r>
          </a:p>
          <a:p>
            <a:r>
              <a:rPr lang="en-US" u="sng">
                <a:solidFill>
                  <a:schemeClr val="tx2">
                    <a:lumMod val="75000"/>
                  </a:schemeClr>
                </a:solidFill>
              </a:rPr>
              <a:t>এন বেলি(১৯৫৫):</a:t>
            </a:r>
          </a:p>
          <a:p>
            <a:r>
              <a:rPr lang="en-US">
                <a:solidFill>
                  <a:schemeClr val="accent4">
                    <a:lumMod val="50000"/>
                  </a:schemeClr>
                </a:solidFill>
              </a:rPr>
              <a:t>“বয়সের সাথে সাথে বুদ্ধির বিকাশ ঘটে। নির্দিষ্ট বয়সে তা চূড়ান্ত সীমায় পৌঁছায়। তারপর ধীরে ধীরে ক্ষয় হতে থাকে।তবে ভাষাগত ক্ষমতার অবনতি হয় না।”</a:t>
            </a:r>
          </a:p>
          <a:p>
            <a:endParaRPr lang="en-US" u="sng">
              <a:solidFill>
                <a:schemeClr val="tx2">
                  <a:lumMod val="75000"/>
                </a:schemeClr>
              </a:solidFill>
            </a:endParaRPr>
          </a:p>
          <a:p>
            <a:endParaRPr lang="en-US" u="sng">
              <a:solidFill>
                <a:schemeClr val="accent2">
                  <a:lumMod val="50000"/>
                </a:schemeClr>
              </a:solidFill>
            </a:endParaRPr>
          </a:p>
        </p:txBody>
      </p:sp>
      <p:sp>
        <p:nvSpPr>
          <p:cNvPr id="12" name="Content Placeholder 9">
            <a:extLst>
              <a:ext uri="{FF2B5EF4-FFF2-40B4-BE49-F238E27FC236}">
                <a16:creationId xmlns:a16="http://schemas.microsoft.com/office/drawing/2014/main" id="{1F3DBC83-4C14-874C-B5BD-C60577937F48}"/>
              </a:ext>
            </a:extLst>
          </p:cNvPr>
          <p:cNvSpPr>
            <a:spLocks noGrp="1"/>
          </p:cNvSpPr>
          <p:nvPr>
            <p:ph sz="quarter" idx="4"/>
          </p:nvPr>
        </p:nvSpPr>
        <p:spPr>
          <a:xfrm>
            <a:off x="5610920" y="2821386"/>
            <a:ext cx="3017837" cy="3759297"/>
          </a:xfrm>
        </p:spPr>
        <p:txBody>
          <a:bodyPr>
            <a:normAutofit fontScale="92500" lnSpcReduction="20000"/>
          </a:bodyPr>
          <a:lstStyle/>
          <a:p>
            <a:r>
              <a:rPr lang="en-US">
                <a:solidFill>
                  <a:schemeClr val="accent5">
                    <a:lumMod val="50000"/>
                  </a:schemeClr>
                </a:solidFill>
              </a:rPr>
              <a:t>বুদ্ধির ক্ষেত্রে আন্তঃদলীয় পার্থক্য পরিবেশের উপর নির্ভরশীল। </a:t>
            </a:r>
          </a:p>
          <a:p>
            <a:r>
              <a:rPr lang="en-US" u="sng">
                <a:solidFill>
                  <a:schemeClr val="accent2">
                    <a:lumMod val="75000"/>
                  </a:schemeClr>
                </a:solidFill>
              </a:rPr>
              <a:t>গবেষণাঃ</a:t>
            </a:r>
            <a:endParaRPr lang="en-US" u="sng">
              <a:solidFill>
                <a:srgbClr val="7030A0"/>
              </a:solidFill>
            </a:endParaRPr>
          </a:p>
          <a:p>
            <a:r>
              <a:rPr lang="en-US" u="sng">
                <a:solidFill>
                  <a:srgbClr val="7030A0"/>
                </a:solidFill>
              </a:rPr>
              <a:t>ক্লিনবার্গ(১৯৩৫):</a:t>
            </a:r>
          </a:p>
          <a:p>
            <a:r>
              <a:rPr lang="en-US">
                <a:solidFill>
                  <a:schemeClr val="accent2">
                    <a:lumMod val="75000"/>
                  </a:schemeClr>
                </a:solidFill>
              </a:rPr>
              <a:t>শহরে অবস্থানরত শিশুদের বুদ্ধির গড় হার,গ্রাম থেকে শহরে শিশুদের অপেক্ষা অধিক।”</a:t>
            </a:r>
          </a:p>
        </p:txBody>
      </p:sp>
      <p:sp>
        <p:nvSpPr>
          <p:cNvPr id="14" name="Content Placeholder 9">
            <a:extLst>
              <a:ext uri="{FF2B5EF4-FFF2-40B4-BE49-F238E27FC236}">
                <a16:creationId xmlns:a16="http://schemas.microsoft.com/office/drawing/2014/main" id="{EFE80532-7628-8D42-9EF7-0124C1F043DB}"/>
              </a:ext>
            </a:extLst>
          </p:cNvPr>
          <p:cNvSpPr>
            <a:spLocks noGrp="1"/>
          </p:cNvSpPr>
          <p:nvPr>
            <p:ph sz="quarter" idx="4"/>
          </p:nvPr>
        </p:nvSpPr>
        <p:spPr>
          <a:xfrm>
            <a:off x="9053511" y="3098703"/>
            <a:ext cx="3017837" cy="3759297"/>
          </a:xfrm>
        </p:spPr>
        <p:txBody>
          <a:bodyPr>
            <a:normAutofit fontScale="92500" lnSpcReduction="10000"/>
          </a:bodyPr>
          <a:lstStyle/>
          <a:p>
            <a:r>
              <a:rPr lang="en-US">
                <a:solidFill>
                  <a:srgbClr val="7030A0"/>
                </a:solidFill>
              </a:rPr>
              <a:t>শিশুদের বুদ্ধির পরিমাণ তাদের পিতার পেশার সাথে সম্পর্কিত। </a:t>
            </a:r>
          </a:p>
          <a:p>
            <a:r>
              <a:rPr lang="en-US" u="sng">
                <a:solidFill>
                  <a:schemeClr val="accent2">
                    <a:lumMod val="50000"/>
                  </a:schemeClr>
                </a:solidFill>
              </a:rPr>
              <a:t>ম্যাক নেমারঃ</a:t>
            </a:r>
          </a:p>
          <a:p>
            <a:r>
              <a:rPr lang="en-US">
                <a:solidFill>
                  <a:schemeClr val="accent5">
                    <a:lumMod val="50000"/>
                  </a:schemeClr>
                </a:solidFill>
              </a:rPr>
              <a:t>“বিভিন্ন পেশার পিতাদের সন্তানদের মধ্যে বুদ্ধির  পার্থক্য শৈশব থেকেই দেখা যায়।”</a:t>
            </a:r>
          </a:p>
        </p:txBody>
      </p:sp>
      <p:sp>
        <p:nvSpPr>
          <p:cNvPr id="16" name="Text Placeholder 3">
            <a:extLst>
              <a:ext uri="{FF2B5EF4-FFF2-40B4-BE49-F238E27FC236}">
                <a16:creationId xmlns:a16="http://schemas.microsoft.com/office/drawing/2014/main" id="{F1F68C80-A63D-0241-9413-C210FA4F2C1D}"/>
              </a:ext>
            </a:extLst>
          </p:cNvPr>
          <p:cNvSpPr>
            <a:spLocks noGrp="1"/>
          </p:cNvSpPr>
          <p:nvPr>
            <p:ph type="body" idx="1"/>
          </p:nvPr>
        </p:nvSpPr>
        <p:spPr>
          <a:xfrm>
            <a:off x="8868369" y="2072183"/>
            <a:ext cx="2821384" cy="1026520"/>
          </a:xfrm>
        </p:spPr>
        <p:txBody>
          <a:bodyPr>
            <a:normAutofit lnSpcReduction="10000"/>
          </a:bodyPr>
          <a:lstStyle/>
          <a:p>
            <a:r>
              <a:rPr lang="en-US" sz="3600">
                <a:solidFill>
                  <a:schemeClr val="accent4">
                    <a:lumMod val="75000"/>
                  </a:schemeClr>
                </a:solidFill>
              </a:rPr>
              <a:t>পেশাভেদে পার্থক্য </a:t>
            </a:r>
          </a:p>
        </p:txBody>
      </p:sp>
      <p:sp>
        <p:nvSpPr>
          <p:cNvPr id="18" name="Text Placeholder 3">
            <a:extLst>
              <a:ext uri="{FF2B5EF4-FFF2-40B4-BE49-F238E27FC236}">
                <a16:creationId xmlns:a16="http://schemas.microsoft.com/office/drawing/2014/main" id="{FD6F49B2-6F26-E84F-8CA3-DEB6328C9AD7}"/>
              </a:ext>
            </a:extLst>
          </p:cNvPr>
          <p:cNvSpPr>
            <a:spLocks noGrp="1"/>
          </p:cNvSpPr>
          <p:nvPr>
            <p:ph type="body" idx="1"/>
          </p:nvPr>
        </p:nvSpPr>
        <p:spPr>
          <a:xfrm>
            <a:off x="6046985" y="2173487"/>
            <a:ext cx="2821384" cy="823912"/>
          </a:xfrm>
        </p:spPr>
        <p:txBody>
          <a:bodyPr>
            <a:normAutofit fontScale="85000" lnSpcReduction="20000"/>
          </a:bodyPr>
          <a:lstStyle/>
          <a:p>
            <a:r>
              <a:rPr lang="en-US" sz="3600">
                <a:solidFill>
                  <a:schemeClr val="accent6"/>
                </a:solidFill>
              </a:rPr>
              <a:t>পরিবেশভেদে পার্থক্য </a:t>
            </a:r>
          </a:p>
        </p:txBody>
      </p:sp>
    </p:spTree>
    <p:extLst>
      <p:ext uri="{BB962C8B-B14F-4D97-AF65-F5344CB8AC3E}">
        <p14:creationId xmlns:p14="http://schemas.microsoft.com/office/powerpoint/2010/main" val="4139362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 calcmode="lin" valueType="num">
                                      <p:cBhvr additive="base">
                                        <p:cTn id="5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 calcmode="lin" valueType="num">
                                      <p:cBhvr additive="base">
                                        <p:cTn id="6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 calcmode="lin" valueType="num">
                                      <p:cBhvr additive="base">
                                        <p:cTn id="6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 calcmode="lin" valueType="num">
                                      <p:cBhvr additive="base">
                                        <p:cTn id="7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xEl>
                                              <p:pRg st="1" end="1"/>
                                            </p:txEl>
                                          </p:spTgt>
                                        </p:tgtEl>
                                        <p:attrNameLst>
                                          <p:attrName>style.visibility</p:attrName>
                                        </p:attrNameLst>
                                      </p:cBhvr>
                                      <p:to>
                                        <p:strVal val="visible"/>
                                      </p:to>
                                    </p:set>
                                    <p:anim calcmode="lin" valueType="num">
                                      <p:cBhvr additive="base">
                                        <p:cTn id="8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xEl>
                                              <p:pRg st="2" end="2"/>
                                            </p:txEl>
                                          </p:spTgt>
                                        </p:tgtEl>
                                        <p:attrNameLst>
                                          <p:attrName>style.visibility</p:attrName>
                                        </p:attrNameLst>
                                      </p:cBhvr>
                                      <p:to>
                                        <p:strVal val="visible"/>
                                      </p:to>
                                    </p:set>
                                    <p:anim calcmode="lin" valueType="num">
                                      <p:cBhvr additive="base">
                                        <p:cTn id="9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2">
                                            <p:txEl>
                                              <p:pRg st="3" end="3"/>
                                            </p:txEl>
                                          </p:spTgt>
                                        </p:tgtEl>
                                        <p:attrNameLst>
                                          <p:attrName>style.visibility</p:attrName>
                                        </p:attrNameLst>
                                      </p:cBhvr>
                                      <p:to>
                                        <p:strVal val="visible"/>
                                      </p:to>
                                    </p:set>
                                    <p:anim calcmode="lin" valueType="num">
                                      <p:cBhvr additive="base">
                                        <p:cTn id="9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txEl>
                                              <p:pRg st="0" end="0"/>
                                            </p:txEl>
                                          </p:spTgt>
                                        </p:tgtEl>
                                        <p:attrNameLst>
                                          <p:attrName>style.visibility</p:attrName>
                                        </p:attrNameLst>
                                      </p:cBhvr>
                                      <p:to>
                                        <p:strVal val="visible"/>
                                      </p:to>
                                    </p:set>
                                    <p:anim calcmode="lin" valueType="num">
                                      <p:cBhvr additive="base">
                                        <p:cTn id="10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4">
                                            <p:txEl>
                                              <p:pRg st="0" end="0"/>
                                            </p:txEl>
                                          </p:spTgt>
                                        </p:tgtEl>
                                        <p:attrNameLst>
                                          <p:attrName>style.visibility</p:attrName>
                                        </p:attrNameLst>
                                      </p:cBhvr>
                                      <p:to>
                                        <p:strVal val="visible"/>
                                      </p:to>
                                    </p:set>
                                    <p:anim calcmode="lin" valueType="num">
                                      <p:cBhvr additive="base">
                                        <p:cTn id="10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4">
                                            <p:txEl>
                                              <p:pRg st="1" end="1"/>
                                            </p:txEl>
                                          </p:spTgt>
                                        </p:tgtEl>
                                        <p:attrNameLst>
                                          <p:attrName>style.visibility</p:attrName>
                                        </p:attrNameLst>
                                      </p:cBhvr>
                                      <p:to>
                                        <p:strVal val="visible"/>
                                      </p:to>
                                    </p:set>
                                    <p:anim calcmode="lin" valueType="num">
                                      <p:cBhvr additive="base">
                                        <p:cTn id="11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4">
                                            <p:txEl>
                                              <p:pRg st="2" end="2"/>
                                            </p:txEl>
                                          </p:spTgt>
                                        </p:tgtEl>
                                        <p:attrNameLst>
                                          <p:attrName>style.visibility</p:attrName>
                                        </p:attrNameLst>
                                      </p:cBhvr>
                                      <p:to>
                                        <p:strVal val="visible"/>
                                      </p:to>
                                    </p:set>
                                    <p:anim calcmode="lin" valueType="num">
                                      <p:cBhvr additive="base">
                                        <p:cTn id="1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6" grpId="0" build="p"/>
      <p:bldP spid="10" grpId="0" build="p"/>
      <p:bldP spid="12" grpId="0" build="p"/>
      <p:bldP spid="14" grpId="0" build="p"/>
      <p:bldP spid="16" grpId="0" build="p"/>
      <p:bldP spid="1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FAC1-2C24-ED41-BABF-EBC4AC772FDA}"/>
              </a:ext>
            </a:extLst>
          </p:cNvPr>
          <p:cNvSpPr>
            <a:spLocks noGrp="1"/>
          </p:cNvSpPr>
          <p:nvPr>
            <p:ph type="title"/>
          </p:nvPr>
        </p:nvSpPr>
        <p:spPr>
          <a:xfrm>
            <a:off x="4214812" y="365125"/>
            <a:ext cx="7138987" cy="1460500"/>
          </a:xfrm>
        </p:spPr>
        <p:txBody>
          <a:bodyPr/>
          <a:lstStyle/>
          <a:p>
            <a:r>
              <a:rPr lang="en-US" b="1"/>
              <a:t>মূল্যায়নঃ</a:t>
            </a:r>
          </a:p>
        </p:txBody>
      </p:sp>
      <p:sp>
        <p:nvSpPr>
          <p:cNvPr id="4" name="Content Placeholder 3">
            <a:extLst>
              <a:ext uri="{FF2B5EF4-FFF2-40B4-BE49-F238E27FC236}">
                <a16:creationId xmlns:a16="http://schemas.microsoft.com/office/drawing/2014/main" id="{3846048E-E0E0-E04D-BB7E-154C1BD4B1EA}"/>
              </a:ext>
            </a:extLst>
          </p:cNvPr>
          <p:cNvSpPr>
            <a:spLocks noGrp="1"/>
          </p:cNvSpPr>
          <p:nvPr>
            <p:ph idx="1"/>
          </p:nvPr>
        </p:nvSpPr>
        <p:spPr>
          <a:xfrm>
            <a:off x="838199" y="2540794"/>
            <a:ext cx="10515600" cy="4351338"/>
          </a:xfrm>
        </p:spPr>
        <p:txBody>
          <a:bodyPr>
            <a:normAutofit fontScale="92500" lnSpcReduction="10000"/>
          </a:bodyPr>
          <a:lstStyle/>
          <a:p>
            <a:r>
              <a:rPr lang="en-US" sz="3200" b="1">
                <a:solidFill>
                  <a:schemeClr val="accent5">
                    <a:lumMod val="50000"/>
                  </a:schemeClr>
                </a:solidFill>
              </a:rPr>
              <a:t>#ব্যক্তিতে ব্যাক্তিতে বুদ্ধির পার্থক্যের জন্য দায়ী হলো –</a:t>
            </a:r>
          </a:p>
          <a:p>
            <a:r>
              <a:rPr lang="en-US" sz="3200" b="1">
                <a:solidFill>
                  <a:schemeClr val="accent5">
                    <a:lumMod val="50000"/>
                  </a:schemeClr>
                </a:solidFill>
              </a:rPr>
              <a:t>i.বংশগতি</a:t>
            </a:r>
          </a:p>
          <a:p>
            <a:r>
              <a:rPr lang="en-US" sz="3200" b="1">
                <a:solidFill>
                  <a:schemeClr val="accent5">
                    <a:lumMod val="50000"/>
                  </a:schemeClr>
                </a:solidFill>
              </a:rPr>
              <a:t>ii.পরিবেশ</a:t>
            </a:r>
          </a:p>
          <a:p>
            <a:r>
              <a:rPr lang="en-US" sz="3200" b="1">
                <a:solidFill>
                  <a:schemeClr val="accent5">
                    <a:lumMod val="50000"/>
                  </a:schemeClr>
                </a:solidFill>
              </a:rPr>
              <a:t>iii.দক্ষতার অভাব</a:t>
            </a:r>
          </a:p>
          <a:p>
            <a:r>
              <a:rPr lang="en-US" sz="3200" b="1">
                <a:solidFill>
                  <a:schemeClr val="accent5">
                    <a:lumMod val="50000"/>
                  </a:schemeClr>
                </a:solidFill>
              </a:rPr>
              <a:t>নিচের কোনটি সঠিক? </a:t>
            </a:r>
          </a:p>
          <a:p>
            <a:r>
              <a:rPr lang="en-US" sz="3200" b="1">
                <a:solidFill>
                  <a:schemeClr val="accent5">
                    <a:lumMod val="50000"/>
                  </a:schemeClr>
                </a:solidFill>
              </a:rPr>
              <a:t>(ক) i ও ii (খ) i ও iii (গ)  ii ও iii  (ঘ) i,ii ও iii</a:t>
            </a:r>
          </a:p>
          <a:p>
            <a:r>
              <a:rPr lang="en-US" sz="3200" b="1">
                <a:solidFill>
                  <a:schemeClr val="accent5">
                    <a:lumMod val="50000"/>
                  </a:schemeClr>
                </a:solidFill>
              </a:rPr>
              <a:t>#বিভিন্ন দল বা উপদলের মধ্যে পার্থক্যকে কী বলে?</a:t>
            </a:r>
          </a:p>
          <a:p>
            <a:r>
              <a:rPr lang="en-US" sz="3200" b="1">
                <a:solidFill>
                  <a:schemeClr val="accent5">
                    <a:lumMod val="50000"/>
                  </a:schemeClr>
                </a:solidFill>
              </a:rPr>
              <a:t>(ক) অভ্যন্তরীণ পার্থক্য (খ) আন্তঃব্যক্তিক পার্থক্য (গ)ব্যক্তিগত পার্থক্য (ঘ)আন্তঃদলীয় পার্থক্য </a:t>
            </a:r>
          </a:p>
        </p:txBody>
      </p:sp>
      <p:sp>
        <p:nvSpPr>
          <p:cNvPr id="7" name="Star: 5 Points 6">
            <a:extLst>
              <a:ext uri="{FF2B5EF4-FFF2-40B4-BE49-F238E27FC236}">
                <a16:creationId xmlns:a16="http://schemas.microsoft.com/office/drawing/2014/main" id="{5F82E3FA-7ED2-4549-AACE-F21CD89367A8}"/>
              </a:ext>
            </a:extLst>
          </p:cNvPr>
          <p:cNvSpPr/>
          <p:nvPr/>
        </p:nvSpPr>
        <p:spPr>
          <a:xfrm>
            <a:off x="550068" y="4505921"/>
            <a:ext cx="1575198" cy="9769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7DFEA921-9545-2A44-B13D-7CC03E050D34}"/>
              </a:ext>
            </a:extLst>
          </p:cNvPr>
          <p:cNvSpPr/>
          <p:nvPr/>
        </p:nvSpPr>
        <p:spPr>
          <a:xfrm>
            <a:off x="1613296" y="5915224"/>
            <a:ext cx="1575198" cy="9769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214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1651-1C43-B14E-B5D6-D3F526D8F786}"/>
              </a:ext>
            </a:extLst>
          </p:cNvPr>
          <p:cNvSpPr>
            <a:spLocks noGrp="1"/>
          </p:cNvSpPr>
          <p:nvPr>
            <p:ph type="title"/>
          </p:nvPr>
        </p:nvSpPr>
        <p:spPr>
          <a:xfrm>
            <a:off x="4071938" y="365125"/>
            <a:ext cx="7281862" cy="1867297"/>
          </a:xfrm>
        </p:spPr>
        <p:txBody>
          <a:bodyPr/>
          <a:lstStyle/>
          <a:p>
            <a:r>
              <a:rPr lang="en-US" b="1">
                <a:solidFill>
                  <a:schemeClr val="accent2">
                    <a:lumMod val="50000"/>
                  </a:schemeClr>
                </a:solidFill>
              </a:rPr>
              <a:t>বাড়িরকাজঃ</a:t>
            </a:r>
          </a:p>
        </p:txBody>
      </p:sp>
      <p:sp>
        <p:nvSpPr>
          <p:cNvPr id="3" name="Content Placeholder 2">
            <a:extLst>
              <a:ext uri="{FF2B5EF4-FFF2-40B4-BE49-F238E27FC236}">
                <a16:creationId xmlns:a16="http://schemas.microsoft.com/office/drawing/2014/main" id="{69941AD9-FDCD-1B4D-B485-DF02868F30DC}"/>
              </a:ext>
            </a:extLst>
          </p:cNvPr>
          <p:cNvSpPr>
            <a:spLocks noGrp="1"/>
          </p:cNvSpPr>
          <p:nvPr>
            <p:ph idx="1"/>
          </p:nvPr>
        </p:nvSpPr>
        <p:spPr>
          <a:xfrm>
            <a:off x="838200" y="2807890"/>
            <a:ext cx="10515600" cy="4351338"/>
          </a:xfrm>
        </p:spPr>
        <p:txBody>
          <a:bodyPr>
            <a:normAutofit/>
          </a:bodyPr>
          <a:lstStyle/>
          <a:p>
            <a:r>
              <a:rPr lang="en-US" sz="3600" b="1">
                <a:solidFill>
                  <a:srgbClr val="7030A0"/>
                </a:solidFill>
              </a:rPr>
              <a:t>১/ ব্যক্তিতে ব্যক্তিতে বুদ্ধির পার্থক্য হয় কেন?</a:t>
            </a:r>
          </a:p>
          <a:p>
            <a:r>
              <a:rPr lang="en-US" sz="3600" b="1">
                <a:solidFill>
                  <a:srgbClr val="7030A0"/>
                </a:solidFill>
              </a:rPr>
              <a:t>২/আন্তঃদলের ক্ষেত্রে বুদ্ধির পার্থক্য হয় কেন?</a:t>
            </a:r>
          </a:p>
          <a:p>
            <a:r>
              <a:rPr lang="en-US" sz="3600" b="1">
                <a:solidFill>
                  <a:srgbClr val="7030A0"/>
                </a:solidFill>
              </a:rPr>
              <a:t>৩/ আন্তঃব্যক্তিক পার্থক্য ব্যাখ্যা কর।</a:t>
            </a:r>
          </a:p>
          <a:p>
            <a:r>
              <a:rPr lang="en-US" sz="3600" b="1">
                <a:solidFill>
                  <a:srgbClr val="7030A0"/>
                </a:solidFill>
              </a:rPr>
              <a:t>৪/ আন্তঃদলীয় পার্থক্য ব্যাখ্যা কর। </a:t>
            </a:r>
          </a:p>
        </p:txBody>
      </p:sp>
    </p:spTree>
    <p:extLst>
      <p:ext uri="{BB962C8B-B14F-4D97-AF65-F5344CB8AC3E}">
        <p14:creationId xmlns:p14="http://schemas.microsoft.com/office/powerpoint/2010/main" val="1951269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arbara_Wyckoff's Animated Gif | Thank you gifs, Thank you pictures, Thank  you images">
            <a:extLst>
              <a:ext uri="{FF2B5EF4-FFF2-40B4-BE49-F238E27FC236}">
                <a16:creationId xmlns:a16="http://schemas.microsoft.com/office/drawing/2014/main" id="{BB998DD9-7127-4FF4-A62E-9668280ED72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3339" y="1547813"/>
            <a:ext cx="10986052" cy="49059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354F468-2619-6543-BC27-8BB89735BA36}"/>
              </a:ext>
            </a:extLst>
          </p:cNvPr>
          <p:cNvSpPr txBox="1"/>
          <p:nvPr/>
        </p:nvSpPr>
        <p:spPr>
          <a:xfrm>
            <a:off x="3505793" y="618504"/>
            <a:ext cx="10079238" cy="1107996"/>
          </a:xfrm>
          <a:prstGeom prst="rect">
            <a:avLst/>
          </a:prstGeom>
          <a:noFill/>
        </p:spPr>
        <p:txBody>
          <a:bodyPr wrap="square" rtlCol="0">
            <a:spAutoFit/>
          </a:bodyPr>
          <a:lstStyle/>
          <a:p>
            <a:pPr algn="l"/>
            <a:r>
              <a:rPr lang="en-US" sz="6600" b="1">
                <a:solidFill>
                  <a:srgbClr val="C00000"/>
                </a:solidFill>
              </a:rPr>
              <a:t>সবাইকে অসংখ্য ধন্যবাদ </a:t>
            </a:r>
          </a:p>
        </p:txBody>
      </p:sp>
    </p:spTree>
    <p:extLst>
      <p:ext uri="{BB962C8B-B14F-4D97-AF65-F5344CB8AC3E}">
        <p14:creationId xmlns:p14="http://schemas.microsoft.com/office/powerpoint/2010/main" val="2972240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33E9-AB03-4443-9C8F-F60AD29DA76B}"/>
              </a:ext>
            </a:extLst>
          </p:cNvPr>
          <p:cNvSpPr>
            <a:spLocks noGrp="1"/>
          </p:cNvSpPr>
          <p:nvPr>
            <p:ph type="title"/>
          </p:nvPr>
        </p:nvSpPr>
        <p:spPr>
          <a:xfrm>
            <a:off x="3259370" y="409539"/>
            <a:ext cx="10515600" cy="1188641"/>
          </a:xfrm>
        </p:spPr>
        <p:txBody>
          <a:bodyPr/>
          <a:lstStyle/>
          <a:p>
            <a:r>
              <a:rPr lang="en-US"/>
              <a:t>শিক্ষক পরিচিতি :</a:t>
            </a:r>
          </a:p>
        </p:txBody>
      </p:sp>
      <p:sp>
        <p:nvSpPr>
          <p:cNvPr id="3" name="Content Placeholder 2">
            <a:extLst>
              <a:ext uri="{FF2B5EF4-FFF2-40B4-BE49-F238E27FC236}">
                <a16:creationId xmlns:a16="http://schemas.microsoft.com/office/drawing/2014/main" id="{2B079101-34C6-2340-9CC6-5BACC2255038}"/>
              </a:ext>
            </a:extLst>
          </p:cNvPr>
          <p:cNvSpPr>
            <a:spLocks noGrp="1"/>
          </p:cNvSpPr>
          <p:nvPr>
            <p:ph sz="quarter" idx="13"/>
          </p:nvPr>
        </p:nvSpPr>
        <p:spPr>
          <a:xfrm>
            <a:off x="2420641" y="1798121"/>
            <a:ext cx="7041896" cy="1695235"/>
          </a:xfrm>
        </p:spPr>
        <p:txBody>
          <a:bodyPr>
            <a:noAutofit/>
          </a:bodyPr>
          <a:lstStyle/>
          <a:p>
            <a:r>
              <a:rPr lang="en-US" b="1">
                <a:solidFill>
                  <a:schemeClr val="accent6">
                    <a:lumMod val="50000"/>
                  </a:schemeClr>
                </a:solidFill>
              </a:rPr>
              <a:t>ফারহানা তাসমিন</a:t>
            </a:r>
          </a:p>
          <a:p>
            <a:r>
              <a:rPr lang="en-US" b="1">
                <a:solidFill>
                  <a:schemeClr val="accent6">
                    <a:lumMod val="50000"/>
                  </a:schemeClr>
                </a:solidFill>
              </a:rPr>
              <a:t>প্রভাষক ( মনোবিজ্ঞান)</a:t>
            </a:r>
          </a:p>
          <a:p>
            <a:r>
              <a:rPr lang="en-US" b="1">
                <a:solidFill>
                  <a:schemeClr val="accent6">
                    <a:lumMod val="50000"/>
                  </a:schemeClr>
                </a:solidFill>
              </a:rPr>
              <a:t>আব্দুল আউয়াল বিশ্ববিদ্যালয় কলেজ,তেলিহাটি,শ্রীপুর, গাজীপুর। </a:t>
            </a:r>
            <a:endParaRPr lang="en-US">
              <a:solidFill>
                <a:schemeClr val="accent6">
                  <a:lumMod val="50000"/>
                </a:schemeClr>
              </a:solidFill>
            </a:endParaRPr>
          </a:p>
        </p:txBody>
      </p:sp>
      <p:sp>
        <p:nvSpPr>
          <p:cNvPr id="4" name="TextBox 3">
            <a:extLst>
              <a:ext uri="{FF2B5EF4-FFF2-40B4-BE49-F238E27FC236}">
                <a16:creationId xmlns:a16="http://schemas.microsoft.com/office/drawing/2014/main" id="{FEAE71DC-815C-3E4C-B3BC-0B4A1F2E0274}"/>
              </a:ext>
            </a:extLst>
          </p:cNvPr>
          <p:cNvSpPr txBox="1"/>
          <p:nvPr/>
        </p:nvSpPr>
        <p:spPr>
          <a:xfrm>
            <a:off x="0" y="0"/>
            <a:ext cx="12192000" cy="369332"/>
          </a:xfrm>
          <a:prstGeom prst="rect">
            <a:avLst/>
          </a:prstGeom>
          <a:solidFill>
            <a:schemeClr val="accent4">
              <a:lumMod val="20000"/>
              <a:lumOff val="80000"/>
            </a:schemeClr>
          </a:solidFill>
        </p:spPr>
        <p:txBody>
          <a:bodyPr wrap="square" rtlCol="0">
            <a:spAutoFit/>
          </a:bodyPr>
          <a:lstStyle/>
          <a:p>
            <a:pPr algn="l"/>
            <a:r>
              <a:rPr lang="en-US" b="1"/>
              <a:t>শিক্ষক পরিচিতি :</a:t>
            </a:r>
            <a:endParaRPr lang="en-US"/>
          </a:p>
        </p:txBody>
      </p:sp>
      <p:sp>
        <p:nvSpPr>
          <p:cNvPr id="5" name="Rectangle 4">
            <a:extLst>
              <a:ext uri="{FF2B5EF4-FFF2-40B4-BE49-F238E27FC236}">
                <a16:creationId xmlns:a16="http://schemas.microsoft.com/office/drawing/2014/main" id="{522B61AC-763C-C543-AFC6-4F0C23AA3010}"/>
              </a:ext>
            </a:extLst>
          </p:cNvPr>
          <p:cNvSpPr/>
          <p:nvPr/>
        </p:nvSpPr>
        <p:spPr>
          <a:xfrm>
            <a:off x="7911702" y="339329"/>
            <a:ext cx="4280297" cy="3798219"/>
          </a:xfrm>
          <a:prstGeom prst="rect">
            <a:avLst/>
          </a:prstGeom>
          <a:solidFill>
            <a:schemeClr val="accent5">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পাঠ পরিচিতিঃ</a:t>
            </a:r>
          </a:p>
          <a:p>
            <a:pPr algn="ctr"/>
            <a:r>
              <a:rPr lang="en-US" sz="2800" b="1">
                <a:solidFill>
                  <a:schemeClr val="tx1"/>
                </a:solidFill>
              </a:rPr>
              <a:t>উচ্চমাধ্যমিক মনোবিজ্ঞান ২য় পত্র</a:t>
            </a:r>
          </a:p>
          <a:p>
            <a:pPr algn="ctr"/>
            <a:r>
              <a:rPr lang="en-US" sz="2800" b="1">
                <a:solidFill>
                  <a:schemeClr val="tx1"/>
                </a:solidFill>
              </a:rPr>
              <a:t>বিষয় কোডঃ১২৪</a:t>
            </a:r>
          </a:p>
          <a:p>
            <a:pPr algn="ctr"/>
            <a:r>
              <a:rPr lang="en-US" sz="2800" b="1">
                <a:solidFill>
                  <a:schemeClr val="tx1"/>
                </a:solidFill>
              </a:rPr>
              <a:t>অধ্যায়ঃ বুদ্ধি   </a:t>
            </a:r>
          </a:p>
          <a:p>
            <a:pPr algn="ctr"/>
            <a:r>
              <a:rPr lang="en-US" sz="2800" b="1">
                <a:solidFill>
                  <a:schemeClr val="tx1"/>
                </a:solidFill>
              </a:rPr>
              <a:t> </a:t>
            </a:r>
          </a:p>
        </p:txBody>
      </p:sp>
      <p:pic>
        <p:nvPicPr>
          <p:cNvPr id="9" name="Picture 8">
            <a:extLst>
              <a:ext uri="{FF2B5EF4-FFF2-40B4-BE49-F238E27FC236}">
                <a16:creationId xmlns:a16="http://schemas.microsoft.com/office/drawing/2014/main" id="{FB765DE0-B6EC-6245-8595-DC256C1E4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7" y="3724312"/>
            <a:ext cx="12191999" cy="3133688"/>
          </a:xfrm>
          <a:prstGeom prst="rect">
            <a:avLst/>
          </a:prstGeom>
        </p:spPr>
      </p:pic>
      <p:sp>
        <p:nvSpPr>
          <p:cNvPr id="12" name="Rectangle 11">
            <a:extLst>
              <a:ext uri="{FF2B5EF4-FFF2-40B4-BE49-F238E27FC236}">
                <a16:creationId xmlns:a16="http://schemas.microsoft.com/office/drawing/2014/main" id="{34096EB3-1AC9-794F-B957-7C684113306E}"/>
              </a:ext>
            </a:extLst>
          </p:cNvPr>
          <p:cNvSpPr/>
          <p:nvPr/>
        </p:nvSpPr>
        <p:spPr>
          <a:xfrm>
            <a:off x="1106091" y="4436327"/>
            <a:ext cx="9979818" cy="19110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a:extLst>
              <a:ext uri="{FF2B5EF4-FFF2-40B4-BE49-F238E27FC236}">
                <a16:creationId xmlns:a16="http://schemas.microsoft.com/office/drawing/2014/main" id="{47CB095D-722E-894E-B1D6-C6F92F453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091" y="4006218"/>
            <a:ext cx="9979818" cy="2512453"/>
          </a:xfrm>
          <a:prstGeom prst="rect">
            <a:avLst/>
          </a:prstGeom>
        </p:spPr>
      </p:pic>
      <p:pic>
        <p:nvPicPr>
          <p:cNvPr id="14" name="Picture 14">
            <a:extLst>
              <a:ext uri="{FF2B5EF4-FFF2-40B4-BE49-F238E27FC236}">
                <a16:creationId xmlns:a16="http://schemas.microsoft.com/office/drawing/2014/main" id="{BC3FA922-EF47-5944-9706-EC26488A6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308" y="4009736"/>
            <a:ext cx="11109723" cy="2642834"/>
          </a:xfrm>
          <a:prstGeom prst="rect">
            <a:avLst/>
          </a:prstGeom>
        </p:spPr>
      </p:pic>
    </p:spTree>
    <p:extLst>
      <p:ext uri="{BB962C8B-B14F-4D97-AF65-F5344CB8AC3E}">
        <p14:creationId xmlns:p14="http://schemas.microsoft.com/office/powerpoint/2010/main" val="2522039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08D0-EABD-EF48-ADE7-378FEB5857BF}"/>
              </a:ext>
            </a:extLst>
          </p:cNvPr>
          <p:cNvSpPr>
            <a:spLocks noGrp="1"/>
          </p:cNvSpPr>
          <p:nvPr>
            <p:ph type="title"/>
          </p:nvPr>
        </p:nvSpPr>
        <p:spPr>
          <a:xfrm>
            <a:off x="3643312" y="0"/>
            <a:ext cx="8548687" cy="2428875"/>
          </a:xfrm>
        </p:spPr>
        <p:txBody>
          <a:bodyPr>
            <a:normAutofit/>
          </a:bodyPr>
          <a:lstStyle/>
          <a:p>
            <a:r>
              <a:rPr lang="en-US" sz="2800" b="1">
                <a:solidFill>
                  <a:srgbClr val="7030A0"/>
                </a:solidFill>
              </a:rPr>
              <a:t>বুদ্ধি হলো ব্যক্তির এক ধরনের ক্ষমতা যা দ্বারা সে বাস্তব জগতকে জানতে পারে,ভালো-মন্দ বুঝতে পারে,বিভিন্ন ঘটনার সমন্বয় করতে পারে এবং সমস্যাজনিত অবস্থায় সঠিক সিদ্ধান্ত গ্রহণ করতে পারে।</a:t>
            </a:r>
          </a:p>
        </p:txBody>
      </p:sp>
      <p:pic>
        <p:nvPicPr>
          <p:cNvPr id="6" name="Picture 6">
            <a:extLst>
              <a:ext uri="{FF2B5EF4-FFF2-40B4-BE49-F238E27FC236}">
                <a16:creationId xmlns:a16="http://schemas.microsoft.com/office/drawing/2014/main" id="{FC880FA2-4C73-6D46-B4A9-239BCB6A0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8875"/>
            <a:ext cx="10712055" cy="4179094"/>
          </a:xfrm>
          <a:prstGeom prst="rect">
            <a:avLst/>
          </a:prstGeom>
        </p:spPr>
      </p:pic>
      <p:sp>
        <p:nvSpPr>
          <p:cNvPr id="3" name="TextBox 2">
            <a:extLst>
              <a:ext uri="{FF2B5EF4-FFF2-40B4-BE49-F238E27FC236}">
                <a16:creationId xmlns:a16="http://schemas.microsoft.com/office/drawing/2014/main" id="{0F00E15C-B2C8-9045-B0EE-18CC79DCDF19}"/>
              </a:ext>
            </a:extLst>
          </p:cNvPr>
          <p:cNvSpPr txBox="1"/>
          <p:nvPr/>
        </p:nvSpPr>
        <p:spPr>
          <a:xfrm>
            <a:off x="988218" y="5909965"/>
            <a:ext cx="10215563" cy="769441"/>
          </a:xfrm>
          <a:prstGeom prst="rect">
            <a:avLst/>
          </a:prstGeom>
          <a:noFill/>
        </p:spPr>
        <p:txBody>
          <a:bodyPr wrap="square" rtlCol="0">
            <a:spAutoFit/>
          </a:bodyPr>
          <a:lstStyle/>
          <a:p>
            <a:pPr algn="l"/>
            <a:r>
              <a:rPr lang="en-US" sz="4400" b="1">
                <a:solidFill>
                  <a:schemeClr val="accent2">
                    <a:lumMod val="75000"/>
                  </a:schemeClr>
                </a:solidFill>
              </a:rPr>
              <a:t>পূর্ব পাঠের অবগতকরনঃ</a:t>
            </a:r>
            <a:r>
              <a:rPr lang="en-US" sz="4400" b="1">
                <a:solidFill>
                  <a:schemeClr val="accent3">
                    <a:lumMod val="75000"/>
                  </a:schemeClr>
                </a:solidFill>
              </a:rPr>
              <a:t>বুদ্ধি কাকে বলে?</a:t>
            </a:r>
            <a:endParaRPr lang="en-US" sz="4400" b="1">
              <a:solidFill>
                <a:schemeClr val="accent2">
                  <a:lumMod val="75000"/>
                </a:schemeClr>
              </a:solidFill>
            </a:endParaRPr>
          </a:p>
        </p:txBody>
      </p:sp>
    </p:spTree>
    <p:extLst>
      <p:ext uri="{BB962C8B-B14F-4D97-AF65-F5344CB8AC3E}">
        <p14:creationId xmlns:p14="http://schemas.microsoft.com/office/powerpoint/2010/main" val="956618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59BC-1BA5-6844-9B7F-7DF842970988}"/>
              </a:ext>
            </a:extLst>
          </p:cNvPr>
          <p:cNvSpPr>
            <a:spLocks noGrp="1"/>
          </p:cNvSpPr>
          <p:nvPr>
            <p:ph type="title"/>
          </p:nvPr>
        </p:nvSpPr>
        <p:spPr>
          <a:xfrm>
            <a:off x="2786062" y="365125"/>
            <a:ext cx="8567737" cy="1903016"/>
          </a:xfrm>
        </p:spPr>
        <p:txBody>
          <a:bodyPr>
            <a:normAutofit fontScale="90000"/>
          </a:bodyPr>
          <a:lstStyle/>
          <a:p>
            <a:r>
              <a:rPr lang="en-US" b="1">
                <a:solidFill>
                  <a:schemeClr val="accent4">
                    <a:lumMod val="75000"/>
                  </a:schemeClr>
                </a:solidFill>
              </a:rPr>
              <a:t>এখানে সমস্যার সমাধানে বুদ্ধির ক্ষেত্রে কি এক ব্যক্তির সাথে অন্য ব্যক্তির মিল আছে?</a:t>
            </a:r>
          </a:p>
        </p:txBody>
      </p:sp>
      <p:pic>
        <p:nvPicPr>
          <p:cNvPr id="4" name="Picture 4">
            <a:extLst>
              <a:ext uri="{FF2B5EF4-FFF2-40B4-BE49-F238E27FC236}">
                <a16:creationId xmlns:a16="http://schemas.microsoft.com/office/drawing/2014/main" id="{BBC69F75-B732-D842-A179-73A190C4A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884" y="1986359"/>
            <a:ext cx="10954132" cy="4351338"/>
          </a:xfrm>
        </p:spPr>
      </p:pic>
      <p:sp>
        <p:nvSpPr>
          <p:cNvPr id="5" name="Rectangle: Rounded Corners 4">
            <a:extLst>
              <a:ext uri="{FF2B5EF4-FFF2-40B4-BE49-F238E27FC236}">
                <a16:creationId xmlns:a16="http://schemas.microsoft.com/office/drawing/2014/main" id="{755C3A4A-74B2-7E44-8106-F362F16A28C0}"/>
              </a:ext>
            </a:extLst>
          </p:cNvPr>
          <p:cNvSpPr/>
          <p:nvPr/>
        </p:nvSpPr>
        <p:spPr>
          <a:xfrm>
            <a:off x="2786062" y="13891"/>
            <a:ext cx="8567737" cy="19724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বুদ্ধির ক্ষেত্রে এক ব্যক্তির সাথে অন্য ব্যক্তির মিল না থাকলে তাকে কী বলে? </a:t>
            </a:r>
          </a:p>
        </p:txBody>
      </p:sp>
      <p:sp>
        <p:nvSpPr>
          <p:cNvPr id="6" name="Rectangle: Rounded Corners 5">
            <a:extLst>
              <a:ext uri="{FF2B5EF4-FFF2-40B4-BE49-F238E27FC236}">
                <a16:creationId xmlns:a16="http://schemas.microsoft.com/office/drawing/2014/main" id="{318AE646-575B-2C42-A1DD-15F30E95423B}"/>
              </a:ext>
            </a:extLst>
          </p:cNvPr>
          <p:cNvSpPr/>
          <p:nvPr/>
        </p:nvSpPr>
        <p:spPr>
          <a:xfrm>
            <a:off x="2786062" y="201413"/>
            <a:ext cx="8983266" cy="178494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বুদ্ধির ক্ষেত্রে এক ব্যক্তির সাথে অন্য ব্যক্তির মিল না থাকলে তাকে </a:t>
            </a:r>
            <a:r>
              <a:rPr lang="en-US" sz="4400" b="1">
                <a:solidFill>
                  <a:schemeClr val="accent4">
                    <a:lumMod val="75000"/>
                  </a:schemeClr>
                </a:solidFill>
              </a:rPr>
              <a:t>আন্তঃব্যক্তিক পার্থক্য </a:t>
            </a:r>
            <a:r>
              <a:rPr lang="en-US" sz="4400" b="1"/>
              <a:t> বলে।</a:t>
            </a:r>
            <a:endParaRPr lang="en-US" sz="4400"/>
          </a:p>
        </p:txBody>
      </p:sp>
      <p:pic>
        <p:nvPicPr>
          <p:cNvPr id="3" name="Picture 6">
            <a:extLst>
              <a:ext uri="{FF2B5EF4-FFF2-40B4-BE49-F238E27FC236}">
                <a16:creationId xmlns:a16="http://schemas.microsoft.com/office/drawing/2014/main" id="{4308D026-5AD6-7344-9316-B22B75786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71" y="2150071"/>
            <a:ext cx="10967227" cy="4506515"/>
          </a:xfrm>
          <a:prstGeom prst="rect">
            <a:avLst/>
          </a:prstGeom>
        </p:spPr>
      </p:pic>
      <p:sp>
        <p:nvSpPr>
          <p:cNvPr id="7" name="Rectangle: Rounded Corners 6">
            <a:extLst>
              <a:ext uri="{FF2B5EF4-FFF2-40B4-BE49-F238E27FC236}">
                <a16:creationId xmlns:a16="http://schemas.microsoft.com/office/drawing/2014/main" id="{1B713D45-9537-9C44-BEC5-EE36F9B7AE4F}"/>
              </a:ext>
            </a:extLst>
          </p:cNvPr>
          <p:cNvSpPr/>
          <p:nvPr/>
        </p:nvSpPr>
        <p:spPr>
          <a:xfrm>
            <a:off x="2571749" y="57547"/>
            <a:ext cx="9019367" cy="25181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t>বিভিন্ন দল বা উপদলের মধ্যে বুদ্ধির পার্থক্যকে কী বলে?</a:t>
            </a:r>
          </a:p>
        </p:txBody>
      </p:sp>
      <p:sp>
        <p:nvSpPr>
          <p:cNvPr id="9" name="Rectangle: Rounded Corners 8">
            <a:extLst>
              <a:ext uri="{FF2B5EF4-FFF2-40B4-BE49-F238E27FC236}">
                <a16:creationId xmlns:a16="http://schemas.microsoft.com/office/drawing/2014/main" id="{C26019A8-8E65-2740-8CC7-BF85010CBCA5}"/>
              </a:ext>
            </a:extLst>
          </p:cNvPr>
          <p:cNvSpPr/>
          <p:nvPr/>
        </p:nvSpPr>
        <p:spPr>
          <a:xfrm>
            <a:off x="2624755" y="13891"/>
            <a:ext cx="9019367" cy="25181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t>বিভিন্ন দল বা উপদলের মধ্যে বুদ্ধির  পার্থক্যকে </a:t>
            </a:r>
            <a:r>
              <a:rPr lang="en-US" sz="5400" b="1">
                <a:solidFill>
                  <a:srgbClr val="C00000"/>
                </a:solidFill>
              </a:rPr>
              <a:t>আন্তঃদলীয় পার্থক্য  </a:t>
            </a:r>
            <a:r>
              <a:rPr lang="en-US" sz="5400" b="1"/>
              <a:t>বলে।</a:t>
            </a:r>
          </a:p>
        </p:txBody>
      </p:sp>
    </p:spTree>
    <p:extLst>
      <p:ext uri="{BB962C8B-B14F-4D97-AF65-F5344CB8AC3E}">
        <p14:creationId xmlns:p14="http://schemas.microsoft.com/office/powerpoint/2010/main" val="3814356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91F35-8C5A-E042-939D-C8E7911863F5}"/>
              </a:ext>
            </a:extLst>
          </p:cNvPr>
          <p:cNvSpPr>
            <a:spLocks noGrp="1"/>
          </p:cNvSpPr>
          <p:nvPr>
            <p:ph type="title"/>
          </p:nvPr>
        </p:nvSpPr>
        <p:spPr>
          <a:xfrm>
            <a:off x="3607594" y="365125"/>
            <a:ext cx="7746206" cy="2028031"/>
          </a:xfrm>
        </p:spPr>
        <p:txBody>
          <a:bodyPr>
            <a:normAutofit fontScale="90000"/>
          </a:bodyPr>
          <a:lstStyle/>
          <a:p>
            <a:r>
              <a:rPr lang="en-US" b="1">
                <a:solidFill>
                  <a:schemeClr val="tx2"/>
                </a:solidFill>
              </a:rPr>
              <a:t>আজকের পাঠঃবুদ্ধির ক্ষেত্রে আন্তঃব্যক্তিক ও আন্তঃদলীয় পার্থক্য (Interpersonal and Group Difference  in intelligence) </a:t>
            </a:r>
          </a:p>
        </p:txBody>
      </p:sp>
      <p:pic>
        <p:nvPicPr>
          <p:cNvPr id="4" name="Picture 4">
            <a:extLst>
              <a:ext uri="{FF2B5EF4-FFF2-40B4-BE49-F238E27FC236}">
                <a16:creationId xmlns:a16="http://schemas.microsoft.com/office/drawing/2014/main" id="{443E137B-C392-2E43-9220-752E5A498F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752" y="2938860"/>
            <a:ext cx="4351338" cy="3919140"/>
          </a:xfrm>
        </p:spPr>
      </p:pic>
      <p:pic>
        <p:nvPicPr>
          <p:cNvPr id="3" name="Picture 4">
            <a:extLst>
              <a:ext uri="{FF2B5EF4-FFF2-40B4-BE49-F238E27FC236}">
                <a16:creationId xmlns:a16="http://schemas.microsoft.com/office/drawing/2014/main" id="{CCB0D288-1D16-2B46-867C-77BCE2D54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656" y="2938860"/>
            <a:ext cx="4655344" cy="3919140"/>
          </a:xfrm>
          <a:prstGeom prst="rect">
            <a:avLst/>
          </a:prstGeom>
        </p:spPr>
      </p:pic>
      <p:pic>
        <p:nvPicPr>
          <p:cNvPr id="5" name="Picture 5">
            <a:extLst>
              <a:ext uri="{FF2B5EF4-FFF2-40B4-BE49-F238E27FC236}">
                <a16:creationId xmlns:a16="http://schemas.microsoft.com/office/drawing/2014/main" id="{E33CCD61-8571-4C47-9D43-CAE84FE16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661" y="2806104"/>
            <a:ext cx="3400425" cy="4186833"/>
          </a:xfrm>
          <a:prstGeom prst="rect">
            <a:avLst/>
          </a:prstGeom>
        </p:spPr>
      </p:pic>
    </p:spTree>
    <p:extLst>
      <p:ext uri="{BB962C8B-B14F-4D97-AF65-F5344CB8AC3E}">
        <p14:creationId xmlns:p14="http://schemas.microsoft.com/office/powerpoint/2010/main" val="556824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CBF1-6954-BE4F-AEBA-556F5D6A709A}"/>
              </a:ext>
            </a:extLst>
          </p:cNvPr>
          <p:cNvSpPr>
            <a:spLocks noGrp="1"/>
          </p:cNvSpPr>
          <p:nvPr>
            <p:ph type="title"/>
          </p:nvPr>
        </p:nvSpPr>
        <p:spPr>
          <a:xfrm>
            <a:off x="3946922" y="365125"/>
            <a:ext cx="7406878" cy="1331516"/>
          </a:xfrm>
        </p:spPr>
        <p:txBody>
          <a:bodyPr/>
          <a:lstStyle/>
          <a:p>
            <a:r>
              <a:rPr lang="en-US" b="1">
                <a:solidFill>
                  <a:schemeClr val="accent4">
                    <a:lumMod val="50000"/>
                  </a:schemeClr>
                </a:solidFill>
              </a:rPr>
              <a:t>শিখনফলঃ </a:t>
            </a:r>
          </a:p>
        </p:txBody>
      </p:sp>
      <p:sp>
        <p:nvSpPr>
          <p:cNvPr id="3" name="Content Placeholder 2">
            <a:extLst>
              <a:ext uri="{FF2B5EF4-FFF2-40B4-BE49-F238E27FC236}">
                <a16:creationId xmlns:a16="http://schemas.microsoft.com/office/drawing/2014/main" id="{3DFE1C93-FD18-4A4A-AFF1-84F0908E605E}"/>
              </a:ext>
            </a:extLst>
          </p:cNvPr>
          <p:cNvSpPr>
            <a:spLocks noGrp="1"/>
          </p:cNvSpPr>
          <p:nvPr>
            <p:ph idx="1"/>
          </p:nvPr>
        </p:nvSpPr>
        <p:spPr/>
        <p:txBody>
          <a:bodyPr>
            <a:normAutofit/>
          </a:bodyPr>
          <a:lstStyle/>
          <a:p>
            <a:r>
              <a:rPr lang="en-US" sz="6600" b="1">
                <a:solidFill>
                  <a:schemeClr val="accent5">
                    <a:lumMod val="50000"/>
                  </a:schemeClr>
                </a:solidFill>
              </a:rPr>
              <a:t>বুদ্ধির ক্ষেত্রে আন্তঃব্যক্তিক ও আন্তঃদলীয় পার্থক্য ব্যাখ্যা করতে পারবে। </a:t>
            </a:r>
          </a:p>
        </p:txBody>
      </p:sp>
    </p:spTree>
    <p:extLst>
      <p:ext uri="{BB962C8B-B14F-4D97-AF65-F5344CB8AC3E}">
        <p14:creationId xmlns:p14="http://schemas.microsoft.com/office/powerpoint/2010/main" val="2308524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2BFA7-D95C-7842-AF54-48079D2ACC20}"/>
              </a:ext>
            </a:extLst>
          </p:cNvPr>
          <p:cNvSpPr>
            <a:spLocks noGrp="1"/>
          </p:cNvSpPr>
          <p:nvPr>
            <p:ph type="title"/>
          </p:nvPr>
        </p:nvSpPr>
        <p:spPr>
          <a:xfrm>
            <a:off x="3464718" y="365125"/>
            <a:ext cx="7889081" cy="1776412"/>
          </a:xfrm>
        </p:spPr>
        <p:txBody>
          <a:bodyPr/>
          <a:lstStyle/>
          <a:p>
            <a:r>
              <a:rPr lang="en-US" b="1">
                <a:solidFill>
                  <a:srgbClr val="002060"/>
                </a:solidFill>
              </a:rPr>
              <a:t>নিচের ছবিগুলোর মানুষগুলো কী দেখতে একইরকম? </a:t>
            </a:r>
          </a:p>
        </p:txBody>
      </p:sp>
      <p:pic>
        <p:nvPicPr>
          <p:cNvPr id="4" name="Picture 4">
            <a:extLst>
              <a:ext uri="{FF2B5EF4-FFF2-40B4-BE49-F238E27FC236}">
                <a16:creationId xmlns:a16="http://schemas.microsoft.com/office/drawing/2014/main" id="{86BD0798-2D0A-5E40-9368-9013BC03E7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424" y="3334941"/>
            <a:ext cx="5237559" cy="3260328"/>
          </a:xfrm>
        </p:spPr>
      </p:pic>
      <p:sp>
        <p:nvSpPr>
          <p:cNvPr id="5" name="Rectangle: Rounded Corners 4">
            <a:extLst>
              <a:ext uri="{FF2B5EF4-FFF2-40B4-BE49-F238E27FC236}">
                <a16:creationId xmlns:a16="http://schemas.microsoft.com/office/drawing/2014/main" id="{74B67419-CE41-B345-9CFD-2F2254D1226B}"/>
              </a:ext>
            </a:extLst>
          </p:cNvPr>
          <p:cNvSpPr/>
          <p:nvPr/>
        </p:nvSpPr>
        <p:spPr>
          <a:xfrm rot="10800000" flipV="1">
            <a:off x="3464718" y="490425"/>
            <a:ext cx="8412956" cy="145653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5">
                    <a:lumMod val="75000"/>
                  </a:schemeClr>
                </a:solidFill>
              </a:rPr>
              <a:t>না,কোনো ব্যক্তির দৈহিক গড়ন,উচ্চতা, গায়ের রঙ ইত্যাদি অন্য ব্যক্তির সাথে হুবহু মিল নেই।</a:t>
            </a:r>
          </a:p>
        </p:txBody>
      </p:sp>
      <p:sp>
        <p:nvSpPr>
          <p:cNvPr id="7" name="Rectangle: Rounded Corners 6">
            <a:extLst>
              <a:ext uri="{FF2B5EF4-FFF2-40B4-BE49-F238E27FC236}">
                <a16:creationId xmlns:a16="http://schemas.microsoft.com/office/drawing/2014/main" id="{17311A42-7A3E-FC47-80D6-009DDACBF17C}"/>
              </a:ext>
            </a:extLst>
          </p:cNvPr>
          <p:cNvSpPr/>
          <p:nvPr/>
        </p:nvSpPr>
        <p:spPr>
          <a:xfrm rot="10800000" flipV="1">
            <a:off x="3464718" y="454308"/>
            <a:ext cx="8412956" cy="145653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5">
                    <a:lumMod val="75000"/>
                  </a:schemeClr>
                </a:solidFill>
              </a:rPr>
              <a:t>তোমরা কি বলতে পারবে কোনো ব্যক্তির দৈহিক গড়ন,উচ্চতা,পছন্দ অপছন্দ , গায়ের রঙ ইত্যাদি ক্ষেত্রে যেমন অন্য ব্যক্তির সাথে হুবহু মিল থাকে না তেমনি বুদ্ধির ক্ষেত্রেও এক ব্যক্তির সাথে অন্য ব্যক্তির  মিল না থাকলে তাকে কী  বলে? </a:t>
            </a:r>
          </a:p>
        </p:txBody>
      </p:sp>
      <p:sp>
        <p:nvSpPr>
          <p:cNvPr id="9" name="Rectangle: Rounded Corners 8">
            <a:extLst>
              <a:ext uri="{FF2B5EF4-FFF2-40B4-BE49-F238E27FC236}">
                <a16:creationId xmlns:a16="http://schemas.microsoft.com/office/drawing/2014/main" id="{C8818599-F19B-FD44-9B78-B0E333205A8F}"/>
              </a:ext>
            </a:extLst>
          </p:cNvPr>
          <p:cNvSpPr/>
          <p:nvPr/>
        </p:nvSpPr>
        <p:spPr>
          <a:xfrm rot="10800000" flipV="1">
            <a:off x="3320653" y="51893"/>
            <a:ext cx="9147573" cy="2261586"/>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5">
                    <a:lumMod val="75000"/>
                  </a:schemeClr>
                </a:solidFill>
              </a:rPr>
              <a:t> কোনো ব্যক্তির দৈহিক গড়ন,উচ্চতা,পছন্দ অপছন্দ , গায়ের রঙ ইত্যাদি ক্ষেত্রে যেমন অন্য ব্যক্তির সাথে হুবহু মিল থাকে না তেমনি বুদ্ধির ক্ষেত্রেও এক ব্যক্তির সাথে অন্য ব্যক্তির মিল না থাকলে তাকে </a:t>
            </a:r>
            <a:r>
              <a:rPr lang="en-US" sz="2400" b="1">
                <a:solidFill>
                  <a:srgbClr val="C00000"/>
                </a:solidFill>
              </a:rPr>
              <a:t>আন্তঃব্যক্তিক পার্থক্য </a:t>
            </a:r>
            <a:r>
              <a:rPr lang="en-US" sz="2400" b="1">
                <a:solidFill>
                  <a:schemeClr val="accent5">
                    <a:lumMod val="75000"/>
                  </a:schemeClr>
                </a:solidFill>
              </a:rPr>
              <a:t>  বলে।</a:t>
            </a:r>
          </a:p>
        </p:txBody>
      </p:sp>
      <p:pic>
        <p:nvPicPr>
          <p:cNvPr id="10" name="Picture 10">
            <a:extLst>
              <a:ext uri="{FF2B5EF4-FFF2-40B4-BE49-F238E27FC236}">
                <a16:creationId xmlns:a16="http://schemas.microsoft.com/office/drawing/2014/main" id="{88459A90-DB70-0C49-9264-A2FD99478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446" y="3523058"/>
            <a:ext cx="5635228" cy="3072211"/>
          </a:xfrm>
          <a:prstGeom prst="rect">
            <a:avLst/>
          </a:prstGeom>
        </p:spPr>
      </p:pic>
      <p:sp>
        <p:nvSpPr>
          <p:cNvPr id="11" name="Rectangle: Rounded Corners 10">
            <a:extLst>
              <a:ext uri="{FF2B5EF4-FFF2-40B4-BE49-F238E27FC236}">
                <a16:creationId xmlns:a16="http://schemas.microsoft.com/office/drawing/2014/main" id="{A423DD4D-5B69-E14D-BC9D-6010FCC8395C}"/>
              </a:ext>
            </a:extLst>
          </p:cNvPr>
          <p:cNvSpPr/>
          <p:nvPr/>
        </p:nvSpPr>
        <p:spPr>
          <a:xfrm>
            <a:off x="3320653" y="87896"/>
            <a:ext cx="9147573" cy="226158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5">
                    <a:lumMod val="50000"/>
                  </a:schemeClr>
                </a:solidFill>
              </a:rPr>
              <a:t>যেহেতু ব্যক্তিতে ব্যক্তিতে বুদ্ধির পার্থক্য রয়েছে সেহেতু কি বিভিন্ন দল বা উপদলের মধ্যেও পার্থক্য  থাকবে?</a:t>
            </a:r>
          </a:p>
        </p:txBody>
      </p:sp>
      <p:sp>
        <p:nvSpPr>
          <p:cNvPr id="13" name="Rectangle: Rounded Corners 12">
            <a:extLst>
              <a:ext uri="{FF2B5EF4-FFF2-40B4-BE49-F238E27FC236}">
                <a16:creationId xmlns:a16="http://schemas.microsoft.com/office/drawing/2014/main" id="{6A6659F9-0D94-DA49-A747-4DA5D9DA7BA1}"/>
              </a:ext>
            </a:extLst>
          </p:cNvPr>
          <p:cNvSpPr/>
          <p:nvPr/>
        </p:nvSpPr>
        <p:spPr>
          <a:xfrm>
            <a:off x="3346846" y="51891"/>
            <a:ext cx="8845154" cy="226158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5">
                    <a:lumMod val="50000"/>
                  </a:schemeClr>
                </a:solidFill>
              </a:rPr>
              <a:t>যেহেতু ব্যক্তিতে ব্যক্তিতে বুদ্ধির পার্থক্য রয়েছে সেহেতু  বিভিন্ন দল বা উপদলের মধ্যেও পার্থক্য  রয়েছে।বিভিন্ন দল বা উপদলের মধ্যে  বুদ্ধির পার্থক্যকে কী বলে?</a:t>
            </a:r>
          </a:p>
        </p:txBody>
      </p:sp>
      <p:sp>
        <p:nvSpPr>
          <p:cNvPr id="15" name="Rectangle: Rounded Corners 14">
            <a:extLst>
              <a:ext uri="{FF2B5EF4-FFF2-40B4-BE49-F238E27FC236}">
                <a16:creationId xmlns:a16="http://schemas.microsoft.com/office/drawing/2014/main" id="{2C5E96A7-A9CB-5C41-9C07-AEF02E1BD4A8}"/>
              </a:ext>
            </a:extLst>
          </p:cNvPr>
          <p:cNvSpPr/>
          <p:nvPr/>
        </p:nvSpPr>
        <p:spPr>
          <a:xfrm>
            <a:off x="3313210" y="15887"/>
            <a:ext cx="8878790" cy="14826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5">
                    <a:lumMod val="50000"/>
                  </a:schemeClr>
                </a:solidFill>
              </a:rPr>
              <a:t>বিভিন্ন দল বা উপদলের মধ্যে  বুদ্ধির পার্থক্যকে </a:t>
            </a:r>
            <a:r>
              <a:rPr lang="en-US" b="1">
                <a:solidFill>
                  <a:srgbClr val="C00000"/>
                </a:solidFill>
              </a:rPr>
              <a:t>আন্তঃদলীয়</a:t>
            </a:r>
            <a:r>
              <a:rPr lang="en-US" b="1">
                <a:solidFill>
                  <a:schemeClr val="accent5">
                    <a:lumMod val="50000"/>
                  </a:schemeClr>
                </a:solidFill>
              </a:rPr>
              <a:t> পার্থক্য  বলে।</a:t>
            </a:r>
          </a:p>
        </p:txBody>
      </p:sp>
      <p:sp>
        <p:nvSpPr>
          <p:cNvPr id="12" name="TextBox 11">
            <a:extLst>
              <a:ext uri="{FF2B5EF4-FFF2-40B4-BE49-F238E27FC236}">
                <a16:creationId xmlns:a16="http://schemas.microsoft.com/office/drawing/2014/main" id="{19909C94-8E10-494C-B18B-8BDBC8A12004}"/>
              </a:ext>
            </a:extLst>
          </p:cNvPr>
          <p:cNvSpPr txBox="1"/>
          <p:nvPr/>
        </p:nvSpPr>
        <p:spPr>
          <a:xfrm>
            <a:off x="6290070" y="1865072"/>
            <a:ext cx="6163867" cy="1754326"/>
          </a:xfrm>
          <a:prstGeom prst="rect">
            <a:avLst/>
          </a:prstGeom>
          <a:noFill/>
        </p:spPr>
        <p:txBody>
          <a:bodyPr wrap="square">
            <a:spAutoFit/>
          </a:bodyPr>
          <a:lstStyle/>
          <a:p>
            <a:r>
              <a:rPr lang="en-US" sz="3600" b="1">
                <a:solidFill>
                  <a:srgbClr val="0070C0"/>
                </a:solidFill>
              </a:rPr>
              <a:t>বিভিন্ন দল বা উপদলের মধ্যে বুদ্ধির  পার্থক্যকে </a:t>
            </a:r>
            <a:r>
              <a:rPr lang="en-US" sz="3600" b="1">
                <a:solidFill>
                  <a:srgbClr val="C00000"/>
                </a:solidFill>
              </a:rPr>
              <a:t>আন্তঃদলীয় পার্থক্য </a:t>
            </a:r>
            <a:r>
              <a:rPr lang="en-US" sz="3600" b="1">
                <a:solidFill>
                  <a:srgbClr val="0070C0"/>
                </a:solidFill>
              </a:rPr>
              <a:t> বলে।</a:t>
            </a:r>
            <a:endParaRPr lang="en-US" sz="3600">
              <a:solidFill>
                <a:srgbClr val="0070C0"/>
              </a:solidFill>
            </a:endParaRPr>
          </a:p>
        </p:txBody>
      </p:sp>
      <p:sp>
        <p:nvSpPr>
          <p:cNvPr id="14" name="TextBox 13">
            <a:extLst>
              <a:ext uri="{FF2B5EF4-FFF2-40B4-BE49-F238E27FC236}">
                <a16:creationId xmlns:a16="http://schemas.microsoft.com/office/drawing/2014/main" id="{EF6F442D-EB54-4D44-926D-83BE706154A8}"/>
              </a:ext>
            </a:extLst>
          </p:cNvPr>
          <p:cNvSpPr txBox="1"/>
          <p:nvPr/>
        </p:nvSpPr>
        <p:spPr>
          <a:xfrm>
            <a:off x="625078" y="1865072"/>
            <a:ext cx="4964907" cy="1815882"/>
          </a:xfrm>
          <a:prstGeom prst="rect">
            <a:avLst/>
          </a:prstGeom>
          <a:noFill/>
        </p:spPr>
        <p:txBody>
          <a:bodyPr wrap="square">
            <a:spAutoFit/>
          </a:bodyPr>
          <a:lstStyle/>
          <a:p>
            <a:r>
              <a:rPr lang="en-US" sz="2800" b="1">
                <a:solidFill>
                  <a:schemeClr val="accent5">
                    <a:lumMod val="50000"/>
                  </a:schemeClr>
                </a:solidFill>
              </a:rPr>
              <a:t>বুদ্ধির ক্ষেত্রে এক ব্যক্তির সাথে অন্য ব্যক্তির মিল না থাকলে তাকে </a:t>
            </a:r>
            <a:r>
              <a:rPr lang="en-US" sz="2800" b="1">
                <a:solidFill>
                  <a:srgbClr val="C00000"/>
                </a:solidFill>
              </a:rPr>
              <a:t>আন্তঃব্যক্তিক পার্থক্য  </a:t>
            </a:r>
            <a:r>
              <a:rPr lang="en-US" sz="2800" b="1">
                <a:solidFill>
                  <a:schemeClr val="accent5">
                    <a:lumMod val="50000"/>
                  </a:schemeClr>
                </a:solidFill>
              </a:rPr>
              <a:t>বলে।</a:t>
            </a:r>
            <a:endParaRPr lang="en-US" sz="2800">
              <a:solidFill>
                <a:schemeClr val="accent5">
                  <a:lumMod val="50000"/>
                </a:schemeClr>
              </a:solidFill>
            </a:endParaRPr>
          </a:p>
        </p:txBody>
      </p:sp>
      <p:pic>
        <p:nvPicPr>
          <p:cNvPr id="8" name="Picture 15">
            <a:extLst>
              <a:ext uri="{FF2B5EF4-FFF2-40B4-BE49-F238E27FC236}">
                <a16:creationId xmlns:a16="http://schemas.microsoft.com/office/drawing/2014/main" id="{155A2C03-9AFF-CB43-96AA-B72A13883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492" y="-51390"/>
            <a:ext cx="8878790" cy="1916462"/>
          </a:xfrm>
          <a:prstGeom prst="rect">
            <a:avLst/>
          </a:prstGeom>
        </p:spPr>
      </p:pic>
    </p:spTree>
    <p:extLst>
      <p:ext uri="{BB962C8B-B14F-4D97-AF65-F5344CB8AC3E}">
        <p14:creationId xmlns:p14="http://schemas.microsoft.com/office/powerpoint/2010/main" val="32878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09BB7-5F46-AD41-BC51-07C860380A5A}"/>
              </a:ext>
            </a:extLst>
          </p:cNvPr>
          <p:cNvSpPr>
            <a:spLocks noGrp="1"/>
          </p:cNvSpPr>
          <p:nvPr>
            <p:ph type="title"/>
          </p:nvPr>
        </p:nvSpPr>
        <p:spPr>
          <a:xfrm>
            <a:off x="3411538" y="484388"/>
            <a:ext cx="10515600" cy="943175"/>
          </a:xfrm>
        </p:spPr>
        <p:txBody>
          <a:bodyPr/>
          <a:lstStyle/>
          <a:p>
            <a:r>
              <a:rPr lang="en-US" b="1">
                <a:solidFill>
                  <a:schemeClr val="accent4">
                    <a:lumMod val="50000"/>
                  </a:schemeClr>
                </a:solidFill>
              </a:rPr>
              <a:t>আন্তঃব্যক্তিক পার্থক্যের কারণসমূহ</a:t>
            </a:r>
          </a:p>
        </p:txBody>
      </p:sp>
      <p:sp>
        <p:nvSpPr>
          <p:cNvPr id="4" name="Text Placeholder 3">
            <a:extLst>
              <a:ext uri="{FF2B5EF4-FFF2-40B4-BE49-F238E27FC236}">
                <a16:creationId xmlns:a16="http://schemas.microsoft.com/office/drawing/2014/main" id="{F5905CCC-E598-4D4A-A4A2-C2E69E64BE92}"/>
              </a:ext>
            </a:extLst>
          </p:cNvPr>
          <p:cNvSpPr>
            <a:spLocks noGrp="1"/>
          </p:cNvSpPr>
          <p:nvPr>
            <p:ph type="body" idx="1"/>
          </p:nvPr>
        </p:nvSpPr>
        <p:spPr>
          <a:xfrm>
            <a:off x="1625600" y="2028526"/>
            <a:ext cx="5157787" cy="596504"/>
          </a:xfrm>
        </p:spPr>
        <p:txBody>
          <a:bodyPr>
            <a:normAutofit fontScale="40000" lnSpcReduction="20000"/>
          </a:bodyPr>
          <a:lstStyle/>
          <a:p>
            <a:r>
              <a:rPr lang="en-US" sz="3600">
                <a:solidFill>
                  <a:schemeClr val="accent2">
                    <a:lumMod val="50000"/>
                  </a:schemeClr>
                </a:solidFill>
              </a:rPr>
              <a:t>বংশগতির প্রভাব </a:t>
            </a:r>
          </a:p>
        </p:txBody>
      </p:sp>
      <p:sp>
        <p:nvSpPr>
          <p:cNvPr id="5" name="Content Placeholder 4">
            <a:extLst>
              <a:ext uri="{FF2B5EF4-FFF2-40B4-BE49-F238E27FC236}">
                <a16:creationId xmlns:a16="http://schemas.microsoft.com/office/drawing/2014/main" id="{47B8779C-C2F8-A643-8084-765F7F3D5741}"/>
              </a:ext>
            </a:extLst>
          </p:cNvPr>
          <p:cNvSpPr>
            <a:spLocks noGrp="1"/>
          </p:cNvSpPr>
          <p:nvPr>
            <p:ph sz="half" idx="2"/>
          </p:nvPr>
        </p:nvSpPr>
        <p:spPr>
          <a:xfrm>
            <a:off x="1011634" y="2817013"/>
            <a:ext cx="5157787" cy="3684588"/>
          </a:xfrm>
        </p:spPr>
        <p:txBody>
          <a:bodyPr>
            <a:normAutofit fontScale="92500" lnSpcReduction="20000"/>
          </a:bodyPr>
          <a:lstStyle/>
          <a:p>
            <a:r>
              <a:rPr lang="en-US">
                <a:solidFill>
                  <a:schemeClr val="accent1">
                    <a:lumMod val="75000"/>
                  </a:schemeClr>
                </a:solidFill>
              </a:rPr>
              <a:t>পিতামাতা বা পূর্বপুরুষদের নিকট থেকে জন্মগতভাবে বুদ্ধির প্রভাব পরিলক্ষিত হয়।</a:t>
            </a:r>
          </a:p>
          <a:p>
            <a:r>
              <a:rPr lang="en-US" b="1" u="sng">
                <a:solidFill>
                  <a:srgbClr val="C00000"/>
                </a:solidFill>
              </a:rPr>
              <a:t>গবেষণাঃ</a:t>
            </a:r>
          </a:p>
          <a:p>
            <a:r>
              <a:rPr lang="en-US" b="1" u="sng">
                <a:solidFill>
                  <a:srgbClr val="C00000"/>
                </a:solidFill>
              </a:rPr>
              <a:t>নিউম্যান,ফ্রিম্যান ও হলজিঙ্গার(১৯৩৭):</a:t>
            </a:r>
          </a:p>
          <a:p>
            <a:r>
              <a:rPr lang="en-US" b="1">
                <a:solidFill>
                  <a:schemeClr val="accent6">
                    <a:lumMod val="75000"/>
                  </a:schemeClr>
                </a:solidFill>
              </a:rPr>
              <a:t>অভিন্ন যমজ রিচার্ড ও রেমন্ডকে ১০ বছর পৃথক পরিবেশে লালন- পালন করে দেখা গেছে তারা বুদ্ধির দিক থেকে প্রায় একই ধরনের বৈশিষ্ট্য অর্জন করেছে।</a:t>
            </a:r>
          </a:p>
          <a:p>
            <a:endParaRPr lang="en-US">
              <a:solidFill>
                <a:schemeClr val="accent1">
                  <a:lumMod val="75000"/>
                </a:schemeClr>
              </a:solidFill>
            </a:endParaRPr>
          </a:p>
        </p:txBody>
      </p:sp>
      <p:sp>
        <p:nvSpPr>
          <p:cNvPr id="6" name="Text Placeholder 5">
            <a:extLst>
              <a:ext uri="{FF2B5EF4-FFF2-40B4-BE49-F238E27FC236}">
                <a16:creationId xmlns:a16="http://schemas.microsoft.com/office/drawing/2014/main" id="{81C8B593-035F-DC42-B0BA-6B99598CD311}"/>
              </a:ext>
            </a:extLst>
          </p:cNvPr>
          <p:cNvSpPr>
            <a:spLocks noGrp="1"/>
          </p:cNvSpPr>
          <p:nvPr>
            <p:ph type="body" sz="quarter" idx="3"/>
          </p:nvPr>
        </p:nvSpPr>
        <p:spPr>
          <a:xfrm>
            <a:off x="6169024" y="2277667"/>
            <a:ext cx="5183188" cy="283368"/>
          </a:xfrm>
        </p:spPr>
        <p:txBody>
          <a:bodyPr>
            <a:normAutofit fontScale="40000" lnSpcReduction="20000"/>
          </a:bodyPr>
          <a:lstStyle/>
          <a:p>
            <a:r>
              <a:rPr lang="en-US" sz="3600">
                <a:solidFill>
                  <a:schemeClr val="accent2">
                    <a:lumMod val="50000"/>
                  </a:schemeClr>
                </a:solidFill>
              </a:rPr>
              <a:t>পরিবেশের প্রভাব </a:t>
            </a:r>
          </a:p>
        </p:txBody>
      </p:sp>
      <p:sp>
        <p:nvSpPr>
          <p:cNvPr id="7" name="Content Placeholder 6">
            <a:extLst>
              <a:ext uri="{FF2B5EF4-FFF2-40B4-BE49-F238E27FC236}">
                <a16:creationId xmlns:a16="http://schemas.microsoft.com/office/drawing/2014/main" id="{A392ECFC-81F4-614A-A8CF-C42AC3C304CC}"/>
              </a:ext>
            </a:extLst>
          </p:cNvPr>
          <p:cNvSpPr>
            <a:spLocks noGrp="1"/>
          </p:cNvSpPr>
          <p:nvPr>
            <p:ph sz="quarter" idx="4"/>
          </p:nvPr>
        </p:nvSpPr>
        <p:spPr>
          <a:xfrm>
            <a:off x="6169024" y="2689024"/>
            <a:ext cx="5183188" cy="3684588"/>
          </a:xfrm>
        </p:spPr>
        <p:txBody>
          <a:bodyPr>
            <a:normAutofit fontScale="92500" lnSpcReduction="20000"/>
          </a:bodyPr>
          <a:lstStyle/>
          <a:p>
            <a:r>
              <a:rPr lang="en-US">
                <a:solidFill>
                  <a:srgbClr val="7030A0"/>
                </a:solidFill>
              </a:rPr>
              <a:t>জন্মপূর্ববর্তী ও জন্মপরবর্তী পরিবেশের প্রভাব বুদ্ধির উপর  পরিলক্ষিত হয়।</a:t>
            </a:r>
          </a:p>
          <a:p>
            <a:r>
              <a:rPr lang="en-US" b="1" u="sng">
                <a:solidFill>
                  <a:srgbClr val="C00000"/>
                </a:solidFill>
              </a:rPr>
              <a:t>গবেষণাঃ</a:t>
            </a:r>
          </a:p>
          <a:p>
            <a:r>
              <a:rPr lang="en-US" b="1" u="sng">
                <a:solidFill>
                  <a:srgbClr val="C00000"/>
                </a:solidFill>
              </a:rPr>
              <a:t>কিংসলি ডেভিসঃ</a:t>
            </a:r>
            <a:endParaRPr lang="en-US" b="1" u="sng">
              <a:solidFill>
                <a:schemeClr val="accent6">
                  <a:lumMod val="50000"/>
                </a:schemeClr>
              </a:solidFill>
            </a:endParaRPr>
          </a:p>
          <a:p>
            <a:r>
              <a:rPr lang="en-US" b="1">
                <a:solidFill>
                  <a:schemeClr val="accent6">
                    <a:lumMod val="50000"/>
                  </a:schemeClr>
                </a:solidFill>
              </a:rPr>
              <a:t>ইসাবেলা জন্মের পর  থেকে তার বোবা  ও কালা মায়ের সাথে একটি বিচ্ছিন্ন কক্ষে আবদ্ধ ছিল।উদ্ধারের পর দুই বছর প্রশিক্ষণের পর তার বুদ্ধ্যাঙ্ক তিন গুণ বৃদ্ধি পায়।</a:t>
            </a:r>
          </a:p>
        </p:txBody>
      </p:sp>
    </p:spTree>
    <p:extLst>
      <p:ext uri="{BB962C8B-B14F-4D97-AF65-F5344CB8AC3E}">
        <p14:creationId xmlns:p14="http://schemas.microsoft.com/office/powerpoint/2010/main" val="252056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 calcmode="lin" valueType="num">
                                      <p:cBhvr additive="base">
                                        <p:cTn id="5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 calcmode="lin" valueType="num">
                                      <p:cBhvr additive="base">
                                        <p:cTn id="6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 calcmode="lin" valueType="num">
                                      <p:cBhvr additive="base">
                                        <p:cTn id="6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9888-4D97-B142-A5E9-4F62E2AD37FE}"/>
              </a:ext>
            </a:extLst>
          </p:cNvPr>
          <p:cNvSpPr>
            <a:spLocks noGrp="1"/>
          </p:cNvSpPr>
          <p:nvPr>
            <p:ph type="ctrTitle"/>
          </p:nvPr>
        </p:nvSpPr>
        <p:spPr>
          <a:xfrm>
            <a:off x="744141" y="76598"/>
            <a:ext cx="11662171" cy="3018630"/>
          </a:xfrm>
        </p:spPr>
        <p:txBody>
          <a:bodyPr>
            <a:normAutofit/>
          </a:bodyPr>
          <a:lstStyle/>
          <a:p>
            <a:r>
              <a:rPr lang="en-US"/>
              <a:t> বংশগতির প্রভাবঃ</a:t>
            </a:r>
            <a:r>
              <a:rPr lang="en-US" sz="4000">
                <a:solidFill>
                  <a:srgbClr val="FFFF00"/>
                </a:solidFill>
              </a:rPr>
              <a:t>বার্কস(Burks,1918)গবেষণায় দেখেন যে,পালিত সন্তানদের বুদ্ধ্যঙ্কের(I.Q) সাথে</a:t>
            </a:r>
            <a:r>
              <a:rPr lang="en-US" sz="4000"/>
              <a:t> </a:t>
            </a:r>
            <a:r>
              <a:rPr lang="en-US" sz="4000">
                <a:solidFill>
                  <a:srgbClr val="FFFF00"/>
                </a:solidFill>
              </a:rPr>
              <a:t>পালক পিতাদের বুদ্ধির চেয়ে তাদের আসল পিতাদের বুদ্ধির সামাঞ্জস্য বেশি।</a:t>
            </a:r>
            <a:endParaRPr lang="en-US" sz="4000"/>
          </a:p>
        </p:txBody>
      </p:sp>
      <p:pic>
        <p:nvPicPr>
          <p:cNvPr id="3" name="Picture 3">
            <a:extLst>
              <a:ext uri="{FF2B5EF4-FFF2-40B4-BE49-F238E27FC236}">
                <a16:creationId xmlns:a16="http://schemas.microsoft.com/office/drawing/2014/main" id="{CCDAF5AC-7005-2C45-829E-D9A5D86C6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59" y="2952352"/>
            <a:ext cx="10934700" cy="3829050"/>
          </a:xfrm>
          <a:prstGeom prst="rect">
            <a:avLst/>
          </a:prstGeom>
        </p:spPr>
      </p:pic>
    </p:spTree>
    <p:extLst>
      <p:ext uri="{BB962C8B-B14F-4D97-AF65-F5344CB8AC3E}">
        <p14:creationId xmlns:p14="http://schemas.microsoft.com/office/powerpoint/2010/main" val="2798321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শিক্ষক পরিচিতি :</vt:lpstr>
      <vt:lpstr>বুদ্ধি হলো ব্যক্তির এক ধরনের ক্ষমতা যা দ্বারা সে বাস্তব জগতকে জানতে পারে,ভালো-মন্দ বুঝতে পারে,বিভিন্ন ঘটনার সমন্বয় করতে পারে এবং সমস্যাজনিত অবস্থায় সঠিক সিদ্ধান্ত গ্রহণ করতে পারে।</vt:lpstr>
      <vt:lpstr>এখানে সমস্যার সমাধানে বুদ্ধির ক্ষেত্রে কি এক ব্যক্তির সাথে অন্য ব্যক্তির মিল আছে?</vt:lpstr>
      <vt:lpstr>আজকের পাঠঃবুদ্ধির ক্ষেত্রে আন্তঃব্যক্তিক ও আন্তঃদলীয় পার্থক্য (Interpersonal and Group Difference  in intelligence) </vt:lpstr>
      <vt:lpstr>শিখনফলঃ </vt:lpstr>
      <vt:lpstr>নিচের ছবিগুলোর মানুষগুলো কী দেখতে একইরকম? </vt:lpstr>
      <vt:lpstr>আন্তঃব্যক্তিক পার্থক্যের কারণসমূহ</vt:lpstr>
      <vt:lpstr> বংশগতির প্রভাবঃবার্কস(Burks,1918)গবেষণায় দেখেন যে,পালিত সন্তানদের বুদ্ধ্যঙ্কের(I.Q) সাথে পালক পিতাদের বুদ্ধির চেয়ে তাদের আসল পিতাদের বুদ্ধির সামাঞ্জস্য বেশি।</vt:lpstr>
      <vt:lpstr>PowerPoint Presentation</vt:lpstr>
      <vt:lpstr>আচরণে বংশগতির প্রভাবঃ কেলগ দম্পতি (Kellog &amp; Kellog,1933) একটি পরীক্ষণ পরিচালনা করে দেখেন যে অন্য প্রানির তুলনায় মানুষের ভাষা শিক্ষা ও অন্যান্য জটিল আচরণ শিক্ষার ক্ষমতা এবং উন্নত বুদ্ধির মূলে রয়েছে মানুষের উন্নত মস্তিষ্ক, যা মানব জাতির বংশগত সম্পদ।</vt:lpstr>
      <vt:lpstr>একককাজঃ</vt:lpstr>
      <vt:lpstr>আন্তঃদলীয় পার্থক্যের কারণঃ </vt:lpstr>
      <vt:lpstr>মূল্যায়নঃ</vt:lpstr>
      <vt:lpstr>বাড়িরকাজঃ</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farhana tasmin</dc:creator>
  <cp:lastModifiedBy>farhana tasmin</cp:lastModifiedBy>
  <cp:revision>15</cp:revision>
  <dcterms:created xsi:type="dcterms:W3CDTF">2021-04-24T13:54:27Z</dcterms:created>
  <dcterms:modified xsi:type="dcterms:W3CDTF">2021-04-27T04:55:18Z</dcterms:modified>
</cp:coreProperties>
</file>