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9" r:id="rId3"/>
    <p:sldId id="267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71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7D7"/>
    <a:srgbClr val="66FF33"/>
    <a:srgbClr val="FFFF66"/>
    <a:srgbClr val="DEF9D5"/>
    <a:srgbClr val="5F1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77" autoAdjust="0"/>
  </p:normalViewPr>
  <p:slideViewPr>
    <p:cSldViewPr>
      <p:cViewPr varScale="1">
        <p:scale>
          <a:sx n="61" d="100"/>
          <a:sy n="61" d="100"/>
        </p:scale>
        <p:origin x="14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13F6-9A0B-4E3F-A7AA-A843AB05E115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1B119-A153-4BE5-A9D0-09959AF38B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1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1B119-A153-4BE5-A9D0-09959AF38B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3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10.jpeg"/><Relationship Id="rId9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39200" cy="6572250"/>
          </a:xfrm>
          <a:prstGeom prst="rect">
            <a:avLst/>
          </a:prstGeom>
          <a:ln w="5715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819400" y="685800"/>
            <a:ext cx="3048000" cy="1295400"/>
          </a:xfrm>
          <a:prstGeom prst="downArrow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বর্ণের মাত্রা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886200"/>
            <a:ext cx="2286000" cy="2057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 আ ই ঈ উ ঊ ক ঘ চ   ছ জ ঝ ট ঠ ড ঢ ত দ ন ফ ব ভ ম য র ল ষ স হ ড় ঢ় য়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3810000"/>
            <a:ext cx="2286000" cy="213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ঋ খ গ ণ থ ধ প শ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0" y="3733800"/>
            <a:ext cx="2286000" cy="2133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ঐ ও ঔ ঙ ঞ ৎ  ং  ঃ  ঁ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609600" y="2590800"/>
            <a:ext cx="2286000" cy="1143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পূর্ণ মাত্রা ৩২টি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6096000" y="2590800"/>
            <a:ext cx="2286000" cy="106680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মাত্রাহীন ১০ টি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3429000" y="2514600"/>
            <a:ext cx="2286000" cy="1143000"/>
          </a:xfrm>
          <a:prstGeom prst="downArrowCallou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অর্ধমাত্রা ৮টি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98" y="0"/>
            <a:ext cx="9128502" cy="6858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chemeClr val="accent4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95000">
                <a:srgbClr val="FFFF00"/>
              </a:gs>
            </a:gsLst>
            <a:lin ang="5400000" scaled="1"/>
          </a:gradFill>
          <a:ln w="57150" cmpd="dbl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48428"/>
              </p:ext>
            </p:extLst>
          </p:nvPr>
        </p:nvGraphicFramePr>
        <p:xfrm>
          <a:off x="228600" y="152400"/>
          <a:ext cx="8686800" cy="64770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26011"/>
                <a:gridCol w="4460789"/>
              </a:tblGrid>
              <a:tr h="809625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36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 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4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81201" y="381000"/>
            <a:ext cx="1371600" cy="674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28600"/>
            <a:ext cx="6858000" cy="722531"/>
          </a:xfrm>
          <a:prstGeom prst="rect">
            <a:avLst/>
          </a:prstGeom>
          <a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বিষয়ক</a:t>
            </a:r>
            <a:r>
              <a:rPr lang="en-US" sz="3600" b="1" dirty="0" smtClean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তথ্য </a:t>
            </a:r>
            <a:endParaRPr lang="en-US" sz="3600" b="1" dirty="0">
              <a:ln>
                <a:solidFill>
                  <a:srgbClr val="0070C0"/>
                </a:solidFill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990600"/>
            <a:ext cx="3581400" cy="674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বর্ণমালা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828800"/>
            <a:ext cx="23622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590800"/>
            <a:ext cx="2819400" cy="762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পূর্ণমাত্রা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429000"/>
            <a:ext cx="27432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অর্ধমাত্রা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267200"/>
            <a:ext cx="25908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মাত্রাহীন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5029200"/>
            <a:ext cx="3429000" cy="674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 বর্ণ গবেষক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5791200"/>
            <a:ext cx="33528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খোদাইকারী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0" y="1066800"/>
            <a:ext cx="2057400" cy="674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১টি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1828800"/>
            <a:ext cx="2209800" cy="674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৫০টি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1600" y="2590800"/>
            <a:ext cx="2133600" cy="750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৩২টি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3429000"/>
            <a:ext cx="20574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৮টি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4267200"/>
            <a:ext cx="1981200" cy="685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১০টি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4990454"/>
            <a:ext cx="4114800" cy="78907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আশুতোষ ভট্টাচার্য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5791200"/>
            <a:ext cx="4038600" cy="674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পঞ্চানন কর্মকার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85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6000">
                <a:schemeClr val="accent6">
                  <a:lumMod val="60000"/>
                  <a:lumOff val="40000"/>
                </a:schemeClr>
              </a:gs>
              <a:gs pos="62000">
                <a:schemeClr val="tx2">
                  <a:lumMod val="40000"/>
                  <a:lumOff val="6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100000">
                <a:srgbClr val="00B050"/>
              </a:gs>
            </a:gsLst>
            <a:lin ang="5400000" scaled="1"/>
          </a:gra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943219"/>
              </p:ext>
            </p:extLst>
          </p:nvPr>
        </p:nvGraphicFramePr>
        <p:xfrm>
          <a:off x="152400" y="152391"/>
          <a:ext cx="8839200" cy="659331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200400"/>
                <a:gridCol w="5638800"/>
              </a:tblGrid>
              <a:tr h="344905"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95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49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57400" y="152400"/>
            <a:ext cx="52578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স্বরবর্ণ বিষয়ক গুরুত্বপূর্ণ তথ্য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33400"/>
            <a:ext cx="11430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838200"/>
            <a:ext cx="10668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পূর্ণমাত্রা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অর্ধমাত্রা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524000"/>
            <a:ext cx="1219200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মাত্রাহীন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1921790"/>
            <a:ext cx="838200" cy="27634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হস্বস্বর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2209800"/>
            <a:ext cx="1295400" cy="30777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দীর্ঘস্বর </a:t>
            </a:r>
            <a:endParaRPr lang="en-US" sz="1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2590800"/>
            <a:ext cx="16764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সম্মুখ স্বরধ্বনি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2895600"/>
            <a:ext cx="16764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পশ্চাৎ স্বরধ্বনি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3276600"/>
            <a:ext cx="19050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বিবৃত স্বরধ্বনি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3581400"/>
            <a:ext cx="19812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সংবৃত স্বরধ্বনি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3962400"/>
            <a:ext cx="14478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সংক্ষিপ্তরুপ 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4343400"/>
            <a:ext cx="22860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সর্বমোট কার আছে 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4648200"/>
            <a:ext cx="15240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কারহীন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" y="5029200"/>
            <a:ext cx="13716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লীন বর্ণ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8600" y="5334000"/>
            <a:ext cx="19050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 স্বরধ্বনি  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5715000"/>
            <a:ext cx="19050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যৌগিক স্বরধ্বনি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8600" y="6019800"/>
            <a:ext cx="19050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যৌগিক স্বরজ্ঞাপক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600" y="6400800"/>
            <a:ext cx="22098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মধ্য স্বরধ্বনি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05200" y="533400"/>
            <a:ext cx="1219200" cy="2931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১১টি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838200"/>
            <a:ext cx="48768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০৬টি</a:t>
            </a:r>
            <a:r>
              <a:rPr lang="bn-IN" sz="1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=(অ,আ,ই,ঈ,উ,ঊ) 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05200" y="1219200"/>
            <a:ext cx="14478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০১টি= ঋ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05200" y="1524000"/>
            <a:ext cx="34290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০৪টি =এ, ঐ, ও, ঔ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05200" y="1905000"/>
            <a:ext cx="27432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০৪টি= অ, ই, উ, ঋ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05200" y="2209800"/>
            <a:ext cx="4343400" cy="381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০৭টি=ই,উ,ঐ,ঔ,অ্যা,অ,আ 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05200" y="2590800"/>
            <a:ext cx="14478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০২টি= ই, এ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05200" y="2895600"/>
            <a:ext cx="15240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০২টি= অ, উ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05200" y="3276600"/>
            <a:ext cx="12192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০১টি= আ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3581400"/>
            <a:ext cx="20574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০২টি= ই, উ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3962400"/>
            <a:ext cx="6858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 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343400"/>
            <a:ext cx="35814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১০টি=া,িীুূৃেৈোৌ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4648200"/>
            <a:ext cx="11430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০১টি= অ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5029200"/>
            <a:ext cx="1143000" cy="2623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০১টি= অ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5334000"/>
            <a:ext cx="3581400" cy="3385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০৭টি= অ,আ,ই,উ,এ,এ্যা,ও </a:t>
            </a:r>
            <a:endParaRPr lang="en-US" sz="1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5715000"/>
            <a:ext cx="14478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০২টি= ঐ, ঔ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6019800"/>
            <a:ext cx="914400" cy="26235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২৫টি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05200" y="6400800"/>
            <a:ext cx="1143000" cy="3048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600" b="1" dirty="0">
                <a:latin typeface="NikoshBAN" panose="02000000000000000000" pitchFamily="2" charset="0"/>
                <a:cs typeface="NikoshBAN" panose="02000000000000000000" pitchFamily="2" charset="0"/>
              </a:rPr>
              <a:t>০১টি= আ </a:t>
            </a:r>
          </a:p>
        </p:txBody>
      </p:sp>
    </p:spTree>
    <p:extLst>
      <p:ext uri="{BB962C8B-B14F-4D97-AF65-F5344CB8AC3E}">
        <p14:creationId xmlns:p14="http://schemas.microsoft.com/office/powerpoint/2010/main" val="320140995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5000">
                <a:srgbClr val="FFFF00"/>
              </a:gs>
              <a:gs pos="50000">
                <a:schemeClr val="accent5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935381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715000"/>
              </a:tblGrid>
              <a:tr h="546100"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6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6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7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Vrinda" panose="020B0502040204020203" pitchFamily="34" charset="0"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7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7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8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9"/>
                      <a:tile tx="0" ty="0" sx="100000" sy="100000" flip="none" algn="tl"/>
                    </a:blip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52400"/>
            <a:ext cx="8839200" cy="461665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57150">
            <a:solidFill>
              <a:srgbClr val="FF000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400" b="1" dirty="0" smtClean="0">
                <a:ln>
                  <a:solidFill>
                    <a:srgbClr val="00206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 সম্পর্কিত গুরুত্বপূর্ণ তথ্য </a:t>
            </a:r>
            <a:endParaRPr lang="en-US" sz="2400" b="1" dirty="0">
              <a:ln>
                <a:solidFill>
                  <a:srgbClr val="00206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1600200" cy="50857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19812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পূর্ণমাত্রা </a:t>
            </a:r>
            <a:endParaRPr lang="as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13302"/>
            <a:ext cx="1957953" cy="4771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অর্ধমাত্রা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362200"/>
            <a:ext cx="1981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মাত্রাহীন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895600"/>
            <a:ext cx="20574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তাড়নজাত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429000"/>
            <a:ext cx="19812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কম্পনজাত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962400"/>
            <a:ext cx="16002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পার্শ্বিক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495800"/>
            <a:ext cx="16002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উষ্ম/শিশ </a:t>
            </a:r>
            <a:endParaRPr lang="as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5105401"/>
            <a:ext cx="13716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অন্ত্যস্থ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5638800"/>
            <a:ext cx="18288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পরাশ্রয়ী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6172200"/>
            <a:ext cx="1828800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আনুনাসিক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5200" y="685800"/>
            <a:ext cx="1295400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৩৯টি=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0" y="1295400"/>
            <a:ext cx="1219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২৬টি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2800" y="1752600"/>
            <a:ext cx="54864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০৭টি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 খ, গ, ণ, থ, ধ, প, শ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2362200"/>
            <a:ext cx="5257800" cy="4572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০৬টি=ঙ, ঞ, ৎ, ং, ঃ, ঁ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2895600"/>
            <a:ext cx="26670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০২টি= ড়, ঢ়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3429000"/>
            <a:ext cx="1828800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০১টি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= র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29000" y="3962400"/>
            <a:ext cx="1828800" cy="533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০১টি= ল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495800"/>
            <a:ext cx="45720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০৪টি= শ, স, ষ, হ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562600"/>
            <a:ext cx="4953000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০৩টি= অনুঃসার, বিসর্গ, চন্দ্রবিন্দু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5105400"/>
            <a:ext cx="4648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০৪টি= য, র, ল, ব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05200" y="6172200"/>
            <a:ext cx="26670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০১টি= চন্দ্রবিন্দু </a:t>
            </a:r>
          </a:p>
        </p:txBody>
      </p:sp>
    </p:spTree>
    <p:extLst>
      <p:ext uri="{BB962C8B-B14F-4D97-AF65-F5344CB8AC3E}">
        <p14:creationId xmlns:p14="http://schemas.microsoft.com/office/powerpoint/2010/main" val="10615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458"/>
            <a:ext cx="9144000" cy="6858000"/>
          </a:xfrm>
          <a:prstGeom prst="rect">
            <a:avLst/>
          </a:prstGeom>
          <a:gradFill>
            <a:gsLst>
              <a:gs pos="91143">
                <a:srgbClr val="00B0F0"/>
              </a:gs>
              <a:gs pos="0">
                <a:srgbClr val="FFC000"/>
              </a:gs>
              <a:gs pos="5000">
                <a:srgbClr val="7030A0"/>
              </a:gs>
              <a:gs pos="79000">
                <a:schemeClr val="bg1">
                  <a:lumMod val="85000"/>
                </a:schemeClr>
              </a:gs>
              <a:gs pos="44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62812"/>
              </p:ext>
            </p:extLst>
          </p:nvPr>
        </p:nvGraphicFramePr>
        <p:xfrm>
          <a:off x="152400" y="152401"/>
          <a:ext cx="8839200" cy="655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6019800"/>
              </a:tblGrid>
              <a:tr h="504092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52400"/>
            <a:ext cx="8839200" cy="461665"/>
          </a:xfrm>
          <a:prstGeom prst="rect">
            <a:avLst/>
          </a:prstGeom>
          <a:blipFill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ব্যঞ্জনবর্ণ সম্পর্কে আরও কিছু গুরত্বপূর্ণ তথ্য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85800"/>
            <a:ext cx="16764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নাসিক্য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1905000" cy="5378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সংক্ষিপ্তরুপ </a:t>
            </a:r>
            <a:endParaRPr lang="as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20574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বর্গ আছে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133600"/>
            <a:ext cx="1828800" cy="4572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অঘোষ বর্ণ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2667000"/>
            <a:ext cx="17526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ঘোষ বর্ণ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3200400"/>
            <a:ext cx="17526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অল্পপ্রাণ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657600"/>
            <a:ext cx="1600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মহাপ্রাণ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4191000"/>
            <a:ext cx="16764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কণ্ঠবর্ণ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724400"/>
            <a:ext cx="18288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তালব্যবর্ণ </a:t>
            </a:r>
            <a:endParaRPr lang="as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5181600"/>
            <a:ext cx="1905000" cy="4572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মধূর্ণ্যবর্ণ </a:t>
            </a:r>
            <a:endParaRPr lang="as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5715000"/>
            <a:ext cx="16764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দন্তবর্ণ </a:t>
            </a:r>
            <a:endParaRPr lang="as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6248400"/>
            <a:ext cx="1905000" cy="3854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ওষ্ঠবর্ণ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685800"/>
            <a:ext cx="54864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০৫টি= ঙ, ঞ, ণ, ন, ম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2800" y="1219200"/>
            <a:ext cx="1219200" cy="38100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ফলা </a:t>
            </a:r>
            <a:endParaRPr lang="as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24200" y="1676400"/>
            <a:ext cx="55626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০৫টি=ক, চ, ট, ত, প বর্গ।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2185261"/>
            <a:ext cx="5486400" cy="48173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১০টি=প্রত্যেক বর্গের ১ম ও ২য় বর্ণ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8149" y="2667000"/>
            <a:ext cx="5554851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১০টি=প্রত্যেক বর্গের ৩য় ও ৪র্থ বর্ণ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00400" y="3124200"/>
            <a:ext cx="5486400" cy="4572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১০টি=প্রত্যেক বর্গের ১ম ও ৩য় বর্ণ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3657600"/>
            <a:ext cx="56388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১৫টি=প্রত্যেক বর্গের </a:t>
            </a:r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৪র্থ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4191000"/>
            <a:ext cx="37338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০৫টি= ক, খ, গ, ঘ, ঙ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00400" y="4648200"/>
            <a:ext cx="37338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০৫টি= চ, ছ, জ, ঝ, ঞ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0400" y="5181600"/>
            <a:ext cx="37338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০৫টি= ট, ঠ, ড, ঢ, ণ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00400" y="5715000"/>
            <a:ext cx="37338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০৫টি= ত, থ, দ, ধ, ন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00400" y="6172200"/>
            <a:ext cx="37338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০৫টি= প, ফ, ব, ভ, ম </a:t>
            </a:r>
          </a:p>
        </p:txBody>
      </p:sp>
    </p:spTree>
    <p:extLst>
      <p:ext uri="{BB962C8B-B14F-4D97-AF65-F5344CB8AC3E}">
        <p14:creationId xmlns:p14="http://schemas.microsoft.com/office/powerpoint/2010/main" val="98338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839200" cy="6629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28600"/>
            <a:ext cx="7467600" cy="1015663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ln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5943600" cy="4339650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n w="12700">
                  <a:solidFill>
                    <a:srgbClr val="002060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ইউনুছ আলী </a:t>
            </a:r>
          </a:p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চারান উচ্চ বিদ্যালয়,</a:t>
            </a:r>
          </a:p>
          <a:p>
            <a:pPr algn="ctr"/>
            <a:r>
              <a:rPr lang="bn-IN" sz="6000" dirty="0" smtClean="0">
                <a:ln>
                  <a:solidFill>
                    <a:srgbClr val="7030A0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কালিহাতী,টাংগাইল।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+mj-lt"/>
                <a:cs typeface="NikoshBAN" panose="02000000000000000000" pitchFamily="2" charset="0"/>
              </a:rPr>
              <a:t>Email-eunusali223@gmail.com</a:t>
            </a:r>
            <a:endParaRPr lang="en-US" sz="3600" dirty="0">
              <a:solidFill>
                <a:srgbClr val="FF0000"/>
              </a:solidFill>
              <a:latin typeface="+mj-lt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600200"/>
            <a:ext cx="2757408" cy="4332427"/>
          </a:xfrm>
          <a:prstGeom prst="rect">
            <a:avLst/>
          </a:prstGeom>
          <a:ln w="5715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73938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tile tx="107950" ty="0" sx="100000" sy="100000" flip="none" algn="tl"/>
          </a:blipFill>
          <a:ln w="76200" cmpd="tri">
            <a:solidFill>
              <a:srgbClr val="5F12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8458200" cy="18620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IN" sz="11500" b="1" u="sng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11500" b="1" u="sng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09800"/>
            <a:ext cx="8229600" cy="4401205"/>
          </a:xfrm>
          <a:prstGeom prst="rect">
            <a:avLst/>
          </a:prstGeom>
          <a:pattFill prst="dk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২য় পত্র (ব্যাকরণ) </a:t>
            </a:r>
            <a:endParaRPr lang="bn-IN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80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ধ্বনি ও বর্ণ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শ্রেণিঃ-৯ম ও ১০ম 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৫০মিনিট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2035">
              <a:schemeClr val="accent1">
                <a:lumMod val="30000"/>
                <a:lumOff val="70000"/>
              </a:schemeClr>
            </a:gs>
            <a:gs pos="14000">
              <a:schemeClr val="accent1">
                <a:lumMod val="5000"/>
                <a:lumOff val="9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45000"/>
                <a:lumOff val="55000"/>
              </a:schemeClr>
            </a:gs>
            <a:gs pos="65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04775" cmpd="tri">
            <a:solidFill>
              <a:srgbClr val="C00000">
                <a:alpha val="8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228600"/>
            <a:ext cx="5791200" cy="1107996"/>
          </a:xfrm>
          <a:prstGeom prst="rect">
            <a:avLst/>
          </a:prstGeom>
          <a:blipFill>
            <a:blip r:embed="rId2">
              <a:grayscl/>
            </a:blip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6600" b="1" spc="50" dirty="0" err="1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447800"/>
            <a:ext cx="87630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যা শিখতে পারবে ...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3276600"/>
            <a:ext cx="8763000" cy="34163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০১। বর্ণ কি তা বলতে পারবে,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০২। বর্ণের প্রকারভেদ বলতে পারবে,</a:t>
            </a:r>
          </a:p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০৩। মাত্রাযুক্ত, মাত্রাহীন ও অর্ধমাত্রাযুক্ত বর্ণ সনাক্ত করতে পারবে। 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Up-Down Arrow 7"/>
          <p:cNvSpPr/>
          <p:nvPr/>
        </p:nvSpPr>
        <p:spPr>
          <a:xfrm>
            <a:off x="533400" y="2209801"/>
            <a:ext cx="8001000" cy="1147996"/>
          </a:xfrm>
          <a:prstGeom prst="upDown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09800"/>
            <a:ext cx="9144000" cy="4800600"/>
          </a:xfrm>
          <a:prstGeom prst="rect">
            <a:avLst/>
          </a:prstGeom>
          <a:gradFill flip="none" rotWithShape="1">
            <a:gsLst>
              <a:gs pos="91160">
                <a:srgbClr val="8F69BA"/>
              </a:gs>
              <a:gs pos="100000">
                <a:srgbClr val="7030A0"/>
              </a:gs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23000">
                <a:schemeClr val="accent1">
                  <a:lumMod val="45000"/>
                  <a:lumOff val="55000"/>
                </a:schemeClr>
              </a:gs>
              <a:gs pos="78000">
                <a:srgbClr val="00B0F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“ধ্বনি নির্দেশক  প্রতীক বা চিহ্নকে বর্ণ বলে ।”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অর্থাৎ , “মনের ভাব লিখে প্রকাশ করার জন্য ভাষায় যে সাংকেতিক চিহ্ন ব্যবহার করা হয় তাকে বর্ণ বলে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</a:t>
            </a:r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অ,আ,ক,খ 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 ।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*বাংলা ভাষায় ৫০টি বর্ণ রয়েছে 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orizontal Scroll 4"/>
          <p:cNvSpPr/>
          <p:nvPr/>
        </p:nvSpPr>
        <p:spPr>
          <a:xfrm>
            <a:off x="2133600" y="0"/>
            <a:ext cx="4876800" cy="2514600"/>
          </a:xfrm>
          <a:prstGeom prst="horizontalScroll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381000"/>
            <a:ext cx="4419600" cy="1777663"/>
          </a:xfrm>
          <a:prstGeom prst="rect">
            <a:avLst/>
          </a:prstGeom>
          <a:gradFill>
            <a:gsLst>
              <a:gs pos="91160">
                <a:srgbClr val="8F69BA"/>
              </a:gs>
              <a:gs pos="100000">
                <a:srgbClr val="7030A0"/>
              </a:gs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23000">
                <a:schemeClr val="accent1">
                  <a:lumMod val="45000"/>
                  <a:lumOff val="55000"/>
                </a:schemeClr>
              </a:gs>
              <a:gs pos="78000">
                <a:srgbClr val="00B0F0"/>
              </a:gs>
            </a:gsLst>
            <a:path path="circle">
              <a:fillToRect l="100000" t="100000"/>
            </a:path>
          </a:gra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6000" b="1" spc="50" dirty="0" smtClean="0">
                <a:ln w="28575" cmpd="sng">
                  <a:solidFill>
                    <a:schemeClr val="tx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bn-IN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62000" y="152400"/>
            <a:ext cx="8001000" cy="1905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ধ্বনি অনুযায়ী বর্ণকে দুভাগে ভাগ করা হয়েছে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1600" y="2133600"/>
            <a:ext cx="26670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১।স্বরবর্ণ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2057400"/>
            <a:ext cx="29718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ব্যঞ্জন বর্ণ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096000" y="2743200"/>
            <a:ext cx="1828800" cy="12954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905000" y="2819400"/>
            <a:ext cx="1981200" cy="12192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52400" y="4114800"/>
            <a:ext cx="43434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অ,আ,ই,ঈ,উ,ঊ,ঋ,এ,ঐ,ও,ঔ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4114800"/>
            <a:ext cx="4038600" cy="584775"/>
          </a:xfrm>
          <a:prstGeom prst="rect">
            <a:avLst/>
          </a:prstGeom>
          <a:solidFill>
            <a:srgbClr val="D7F7D7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ক,খ,গ,ঘ,ঙ  চ্‌, ছ, জ, ঝ, ঙ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019800" y="4724400"/>
            <a:ext cx="2057400" cy="1219200"/>
          </a:xfrm>
          <a:prstGeom prst="downArrow">
            <a:avLst>
              <a:gd name="adj1" fmla="val 50000"/>
              <a:gd name="adj2" fmla="val 57164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76400" y="6019800"/>
            <a:ext cx="22098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১১টি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6019800"/>
            <a:ext cx="2286000" cy="584775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৩৯টি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 cmpd="dbl">
            <a:solidFill>
              <a:srgbClr val="C00000">
                <a:alpha val="8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828800" y="4724400"/>
            <a:ext cx="1981200" cy="12192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3352800" y="152400"/>
            <a:ext cx="2057400" cy="1066800"/>
          </a:xfrm>
          <a:prstGeom prst="downArrowCallout">
            <a:avLst/>
          </a:prstGeom>
          <a:solidFill>
            <a:schemeClr val="accent6"/>
          </a:soli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স্বরবর্ণ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457200" y="1219200"/>
            <a:ext cx="8001000" cy="1600200"/>
          </a:xfrm>
          <a:prstGeom prst="downArrowCallou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বর্ণ অন্য বর্ণের সাহায্য ছাড়া  নিজে নিজে উচ্চারিত হতে পারে তাকে স্বরবর্ণ বলে ।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905000" y="2895600"/>
            <a:ext cx="5257800" cy="1600200"/>
          </a:xfrm>
          <a:prstGeom prst="downArrowCallout">
            <a:avLst/>
          </a:prstGeom>
          <a:solidFill>
            <a:schemeClr val="accent6"/>
          </a:solidFill>
          <a:ln w="57150"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অ,আ,ই,ঈ,উ,ঊ,ঋ,এ,ঐ,ও,ঔ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2438400" y="4572000"/>
            <a:ext cx="4191000" cy="1219200"/>
          </a:xfrm>
          <a:prstGeom prst="downArrowCallout">
            <a:avLst/>
          </a:prstGeom>
          <a:solidFill>
            <a:srgbClr val="DEF9D5"/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স্বরবর্ণের সংক্ষিপ্ত  রুপকে কার বলে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5943600"/>
            <a:ext cx="1905000" cy="685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0650" cap="sq" cmpd="dbl">
            <a:solidFill>
              <a:srgbClr val="FF0000">
                <a:alpha val="93000"/>
              </a:srgbClr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Sing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200400" y="228600"/>
            <a:ext cx="3200400" cy="990600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 বর্ণ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838200" y="1219200"/>
            <a:ext cx="7696200" cy="1371600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বর্ণ অন্য বর্ণের সাহায্য ছাড়া নিজে নিজে উচ্চারিত হতে পারেনা তাকে ব্যঞ্জন বর্ণ বলে 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447800" y="2819400"/>
            <a:ext cx="6781800" cy="15240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খ গ ঘ ঙ চ ছ জ ঝ ঞ ট ঠ ড ঢ ণ ত থ দ ধ ন----ঁ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438400" y="4419600"/>
            <a:ext cx="4876800" cy="12954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 বর্ণের সংক্ষিপ্ত রুপকে ফলা বলে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5791200"/>
            <a:ext cx="2438400" cy="8382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৩৯টি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605</Words>
  <Application>Microsoft Office PowerPoint</Application>
  <PresentationFormat>On-screen Show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MSI</cp:lastModifiedBy>
  <cp:revision>185</cp:revision>
  <dcterms:created xsi:type="dcterms:W3CDTF">2006-08-16T00:00:00Z</dcterms:created>
  <dcterms:modified xsi:type="dcterms:W3CDTF">2021-04-27T07:15:48Z</dcterms:modified>
</cp:coreProperties>
</file>