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3" r:id="rId2"/>
    <p:sldId id="281" r:id="rId3"/>
    <p:sldId id="259" r:id="rId4"/>
    <p:sldId id="275" r:id="rId5"/>
    <p:sldId id="277" r:id="rId6"/>
    <p:sldId id="274" r:id="rId7"/>
    <p:sldId id="260" r:id="rId8"/>
    <p:sldId id="263" r:id="rId9"/>
    <p:sldId id="264" r:id="rId10"/>
    <p:sldId id="262" r:id="rId11"/>
    <p:sldId id="282" r:id="rId12"/>
    <p:sldId id="283" r:id="rId13"/>
    <p:sldId id="271" r:id="rId14"/>
    <p:sldId id="285" r:id="rId15"/>
    <p:sldId id="266" r:id="rId16"/>
    <p:sldId id="267" r:id="rId17"/>
    <p:sldId id="279" r:id="rId18"/>
    <p:sldId id="280" r:id="rId19"/>
  </p:sldIdLst>
  <p:sldSz cx="9144000" cy="6400800"/>
  <p:notesSz cx="6858000" cy="9144000"/>
  <p:defaultTextStyle>
    <a:defPPr>
      <a:defRPr lang="en-US"/>
    </a:defPPr>
    <a:lvl1pPr marL="0" algn="l" defTabSz="6803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157" algn="l" defTabSz="6803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314" algn="l" defTabSz="6803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470" algn="l" defTabSz="6803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627" algn="l" defTabSz="6803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0784" algn="l" defTabSz="6803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0941" algn="l" defTabSz="6803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098" algn="l" defTabSz="6803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254" algn="l" defTabSz="6803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67" userDrawn="1">
          <p15:clr>
            <a:srgbClr val="A4A3A4"/>
          </p15:clr>
        </p15:guide>
        <p15:guide id="3" orient="horz" pos="201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66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78" y="54"/>
      </p:cViewPr>
      <p:guideLst>
        <p:guide orient="horz" pos="2160"/>
        <p:guide pos="4267"/>
        <p:guide orient="horz" pos="20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AA505-32A4-4A71-8F51-373A652D00F0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/>
      <dgm:spPr/>
    </dgm:pt>
    <dgm:pt modelId="{0052F735-7667-4588-B97F-245CACE6CD02}" type="pres">
      <dgm:prSet presAssocID="{1D1AA505-32A4-4A71-8F51-373A652D00F0}" presName="Name0" presStyleCnt="0">
        <dgm:presLayoutVars>
          <dgm:dir/>
          <dgm:resizeHandles val="exact"/>
        </dgm:presLayoutVars>
      </dgm:prSet>
      <dgm:spPr/>
    </dgm:pt>
  </dgm:ptLst>
  <dgm:cxnLst>
    <dgm:cxn modelId="{A3561B1D-AF18-408D-AA1A-0B05D3373624}" type="presOf" srcId="{1D1AA505-32A4-4A71-8F51-373A652D00F0}" destId="{0052F735-7667-4588-B97F-245CACE6CD02}" srcOrd="0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65680-3E97-4CB1-B60A-18246A62A16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BDC5-B01F-4D81-A328-86F1EBDCB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1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401"/>
            <a:ext cx="777240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7120"/>
            <a:ext cx="640080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7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7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5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9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56333"/>
            <a:ext cx="274320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6333"/>
            <a:ext cx="807720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5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8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3110"/>
            <a:ext cx="7772400" cy="1271270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2934"/>
            <a:ext cx="7772400" cy="1400175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77948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2pPr>
            <a:lvl3pPr marL="75589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33844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4pPr>
            <a:lvl5pPr marL="1511793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5pPr>
            <a:lvl6pPr marL="1889741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6pPr>
            <a:lvl7pPr marL="226769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7pPr>
            <a:lvl8pPr marL="2645638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8pPr>
            <a:lvl9pPr marL="3023585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6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3523"/>
            <a:ext cx="5410200" cy="4224232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444"/>
            </a:lvl4pPr>
            <a:lvl5pPr>
              <a:defRPr sz="1444"/>
            </a:lvl5pPr>
            <a:lvl6pPr>
              <a:defRPr sz="1444"/>
            </a:lvl6pPr>
            <a:lvl7pPr>
              <a:defRPr sz="1444"/>
            </a:lvl7pPr>
            <a:lvl8pPr>
              <a:defRPr sz="1444"/>
            </a:lvl8pPr>
            <a:lvl9pPr>
              <a:defRPr sz="14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3523"/>
            <a:ext cx="5410200" cy="4224232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444"/>
            </a:lvl4pPr>
            <a:lvl5pPr>
              <a:defRPr sz="1444"/>
            </a:lvl5pPr>
            <a:lvl6pPr>
              <a:defRPr sz="1444"/>
            </a:lvl6pPr>
            <a:lvl7pPr>
              <a:defRPr sz="1444"/>
            </a:lvl7pPr>
            <a:lvl8pPr>
              <a:defRPr sz="1444"/>
            </a:lvl8pPr>
            <a:lvl9pPr>
              <a:defRPr sz="14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6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30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432773"/>
            <a:ext cx="4040188" cy="5971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948" indent="0">
              <a:buNone/>
              <a:defRPr sz="1667" b="1"/>
            </a:lvl2pPr>
            <a:lvl3pPr marL="755897" indent="0">
              <a:buNone/>
              <a:defRPr sz="1444" b="1"/>
            </a:lvl3pPr>
            <a:lvl4pPr marL="1133844" indent="0">
              <a:buNone/>
              <a:defRPr sz="1333" b="1"/>
            </a:lvl4pPr>
            <a:lvl5pPr marL="1511793" indent="0">
              <a:buNone/>
              <a:defRPr sz="1333" b="1"/>
            </a:lvl5pPr>
            <a:lvl6pPr marL="1889741" indent="0">
              <a:buNone/>
              <a:defRPr sz="1333" b="1"/>
            </a:lvl6pPr>
            <a:lvl7pPr marL="2267690" indent="0">
              <a:buNone/>
              <a:defRPr sz="1333" b="1"/>
            </a:lvl7pPr>
            <a:lvl8pPr marL="2645638" indent="0">
              <a:buNone/>
              <a:defRPr sz="1333" b="1"/>
            </a:lvl8pPr>
            <a:lvl9pPr marL="3023585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029883"/>
            <a:ext cx="4040188" cy="368787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444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432773"/>
            <a:ext cx="4041774" cy="5971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948" indent="0">
              <a:buNone/>
              <a:defRPr sz="1667" b="1"/>
            </a:lvl2pPr>
            <a:lvl3pPr marL="755897" indent="0">
              <a:buNone/>
              <a:defRPr sz="1444" b="1"/>
            </a:lvl3pPr>
            <a:lvl4pPr marL="1133844" indent="0">
              <a:buNone/>
              <a:defRPr sz="1333" b="1"/>
            </a:lvl4pPr>
            <a:lvl5pPr marL="1511793" indent="0">
              <a:buNone/>
              <a:defRPr sz="1333" b="1"/>
            </a:lvl5pPr>
            <a:lvl6pPr marL="1889741" indent="0">
              <a:buNone/>
              <a:defRPr sz="1333" b="1"/>
            </a:lvl6pPr>
            <a:lvl7pPr marL="2267690" indent="0">
              <a:buNone/>
              <a:defRPr sz="1333" b="1"/>
            </a:lvl7pPr>
            <a:lvl8pPr marL="2645638" indent="0">
              <a:buNone/>
              <a:defRPr sz="1333" b="1"/>
            </a:lvl8pPr>
            <a:lvl9pPr marL="3023585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029883"/>
            <a:ext cx="4041774" cy="368787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444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4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4847"/>
            <a:ext cx="3008313" cy="108458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54851"/>
            <a:ext cx="5111750" cy="546290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39431"/>
            <a:ext cx="3008313" cy="4378325"/>
          </a:xfrm>
        </p:spPr>
        <p:txBody>
          <a:bodyPr/>
          <a:lstStyle>
            <a:lvl1pPr marL="0" indent="0">
              <a:buNone/>
              <a:defRPr sz="1111"/>
            </a:lvl1pPr>
            <a:lvl2pPr marL="377948" indent="0">
              <a:buNone/>
              <a:defRPr sz="1000"/>
            </a:lvl2pPr>
            <a:lvl3pPr marL="755897" indent="0">
              <a:buNone/>
              <a:defRPr sz="778"/>
            </a:lvl3pPr>
            <a:lvl4pPr marL="1133844" indent="0">
              <a:buNone/>
              <a:defRPr sz="778"/>
            </a:lvl4pPr>
            <a:lvl5pPr marL="1511793" indent="0">
              <a:buNone/>
              <a:defRPr sz="778"/>
            </a:lvl5pPr>
            <a:lvl6pPr marL="1889741" indent="0">
              <a:buNone/>
              <a:defRPr sz="778"/>
            </a:lvl6pPr>
            <a:lvl7pPr marL="2267690" indent="0">
              <a:buNone/>
              <a:defRPr sz="778"/>
            </a:lvl7pPr>
            <a:lvl8pPr marL="2645638" indent="0">
              <a:buNone/>
              <a:defRPr sz="778"/>
            </a:lvl8pPr>
            <a:lvl9pPr marL="3023585" indent="0">
              <a:buNone/>
              <a:defRPr sz="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7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0562"/>
            <a:ext cx="5486400" cy="52895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923"/>
            <a:ext cx="5486400" cy="3840480"/>
          </a:xfrm>
        </p:spPr>
        <p:txBody>
          <a:bodyPr/>
          <a:lstStyle>
            <a:lvl1pPr marL="0" indent="0">
              <a:buNone/>
              <a:defRPr sz="2667"/>
            </a:lvl1pPr>
            <a:lvl2pPr marL="377948" indent="0">
              <a:buNone/>
              <a:defRPr sz="2333"/>
            </a:lvl2pPr>
            <a:lvl3pPr marL="755897" indent="0">
              <a:buNone/>
              <a:defRPr sz="2000"/>
            </a:lvl3pPr>
            <a:lvl4pPr marL="1133844" indent="0">
              <a:buNone/>
              <a:defRPr sz="1667"/>
            </a:lvl4pPr>
            <a:lvl5pPr marL="1511793" indent="0">
              <a:buNone/>
              <a:defRPr sz="1667"/>
            </a:lvl5pPr>
            <a:lvl6pPr marL="1889741" indent="0">
              <a:buNone/>
              <a:defRPr sz="1667"/>
            </a:lvl6pPr>
            <a:lvl7pPr marL="2267690" indent="0">
              <a:buNone/>
              <a:defRPr sz="1667"/>
            </a:lvl7pPr>
            <a:lvl8pPr marL="2645638" indent="0">
              <a:buNone/>
              <a:defRPr sz="1667"/>
            </a:lvl8pPr>
            <a:lvl9pPr marL="3023585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09517"/>
            <a:ext cx="5486400" cy="751205"/>
          </a:xfrm>
        </p:spPr>
        <p:txBody>
          <a:bodyPr/>
          <a:lstStyle>
            <a:lvl1pPr marL="0" indent="0">
              <a:buNone/>
              <a:defRPr sz="1111"/>
            </a:lvl1pPr>
            <a:lvl2pPr marL="377948" indent="0">
              <a:buNone/>
              <a:defRPr sz="1000"/>
            </a:lvl2pPr>
            <a:lvl3pPr marL="755897" indent="0">
              <a:buNone/>
              <a:defRPr sz="778"/>
            </a:lvl3pPr>
            <a:lvl4pPr marL="1133844" indent="0">
              <a:buNone/>
              <a:defRPr sz="778"/>
            </a:lvl4pPr>
            <a:lvl5pPr marL="1511793" indent="0">
              <a:buNone/>
              <a:defRPr sz="778"/>
            </a:lvl5pPr>
            <a:lvl6pPr marL="1889741" indent="0">
              <a:buNone/>
              <a:defRPr sz="778"/>
            </a:lvl6pPr>
            <a:lvl7pPr marL="2267690" indent="0">
              <a:buNone/>
              <a:defRPr sz="778"/>
            </a:lvl7pPr>
            <a:lvl8pPr marL="2645638" indent="0">
              <a:buNone/>
              <a:defRPr sz="778"/>
            </a:lvl8pPr>
            <a:lvl9pPr marL="3023585" indent="0">
              <a:buNone/>
              <a:defRPr sz="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6330"/>
            <a:ext cx="8229600" cy="1066800"/>
          </a:xfrm>
          <a:prstGeom prst="rect">
            <a:avLst/>
          </a:prstGeom>
        </p:spPr>
        <p:txBody>
          <a:bodyPr vert="horz" lIns="68031" tIns="34016" rIns="68031" bIns="340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523"/>
            <a:ext cx="8229600" cy="4224232"/>
          </a:xfrm>
          <a:prstGeom prst="rect">
            <a:avLst/>
          </a:prstGeom>
        </p:spPr>
        <p:txBody>
          <a:bodyPr vert="horz" lIns="68031" tIns="34016" rIns="68031" bIns="340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32598"/>
            <a:ext cx="2133600" cy="340783"/>
          </a:xfrm>
          <a:prstGeom prst="rect">
            <a:avLst/>
          </a:prstGeom>
        </p:spPr>
        <p:txBody>
          <a:bodyPr vert="horz" lIns="68031" tIns="34016" rIns="68031" bIns="3401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2E022-6E2D-4DBF-B892-94DCAC3EBDEF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32598"/>
            <a:ext cx="2895600" cy="340783"/>
          </a:xfrm>
          <a:prstGeom prst="rect">
            <a:avLst/>
          </a:prstGeom>
        </p:spPr>
        <p:txBody>
          <a:bodyPr vert="horz" lIns="68031" tIns="34016" rIns="68031" bIns="3401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32598"/>
            <a:ext cx="2133600" cy="340783"/>
          </a:xfrm>
          <a:prstGeom prst="rect">
            <a:avLst/>
          </a:prstGeom>
        </p:spPr>
        <p:txBody>
          <a:bodyPr vert="horz" lIns="68031" tIns="34016" rIns="68031" bIns="3401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6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755897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2" indent="-283462" algn="l" defTabSz="755897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4166" indent="-236218" algn="l" defTabSz="755897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44871" indent="-188974" algn="l" defTabSz="7558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819" indent="-188974" algn="l" defTabSz="755897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00767" indent="-188974" algn="l" defTabSz="755897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78715" indent="-188974" algn="l" defTabSz="755897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56663" indent="-188974" algn="l" defTabSz="755897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34612" indent="-188974" algn="l" defTabSz="755897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12560" indent="-188974" algn="l" defTabSz="755897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897" rtl="0" eaLnBrk="1" latinLnBrk="0" hangingPunct="1">
        <a:defRPr sz="1444" kern="1200">
          <a:solidFill>
            <a:schemeClr val="tx1"/>
          </a:solidFill>
          <a:latin typeface="+mn-lt"/>
          <a:ea typeface="+mn-ea"/>
          <a:cs typeface="+mn-cs"/>
        </a:defRPr>
      </a:lvl1pPr>
      <a:lvl2pPr marL="377948" algn="l" defTabSz="755897" rtl="0" eaLnBrk="1" latinLnBrk="0" hangingPunct="1">
        <a:defRPr sz="1444" kern="1200">
          <a:solidFill>
            <a:schemeClr val="tx1"/>
          </a:solidFill>
          <a:latin typeface="+mn-lt"/>
          <a:ea typeface="+mn-ea"/>
          <a:cs typeface="+mn-cs"/>
        </a:defRPr>
      </a:lvl2pPr>
      <a:lvl3pPr marL="755897" algn="l" defTabSz="755897" rtl="0" eaLnBrk="1" latinLnBrk="0" hangingPunct="1">
        <a:defRPr sz="1444" kern="1200">
          <a:solidFill>
            <a:schemeClr val="tx1"/>
          </a:solidFill>
          <a:latin typeface="+mn-lt"/>
          <a:ea typeface="+mn-ea"/>
          <a:cs typeface="+mn-cs"/>
        </a:defRPr>
      </a:lvl3pPr>
      <a:lvl4pPr marL="1133844" algn="l" defTabSz="755897" rtl="0" eaLnBrk="1" latinLnBrk="0" hangingPunct="1">
        <a:defRPr sz="1444" kern="1200">
          <a:solidFill>
            <a:schemeClr val="tx1"/>
          </a:solidFill>
          <a:latin typeface="+mn-lt"/>
          <a:ea typeface="+mn-ea"/>
          <a:cs typeface="+mn-cs"/>
        </a:defRPr>
      </a:lvl4pPr>
      <a:lvl5pPr marL="1511793" algn="l" defTabSz="755897" rtl="0" eaLnBrk="1" latinLnBrk="0" hangingPunct="1">
        <a:defRPr sz="1444" kern="1200">
          <a:solidFill>
            <a:schemeClr val="tx1"/>
          </a:solidFill>
          <a:latin typeface="+mn-lt"/>
          <a:ea typeface="+mn-ea"/>
          <a:cs typeface="+mn-cs"/>
        </a:defRPr>
      </a:lvl5pPr>
      <a:lvl6pPr marL="1889741" algn="l" defTabSz="755897" rtl="0" eaLnBrk="1" latinLnBrk="0" hangingPunct="1">
        <a:defRPr sz="1444" kern="1200">
          <a:solidFill>
            <a:schemeClr val="tx1"/>
          </a:solidFill>
          <a:latin typeface="+mn-lt"/>
          <a:ea typeface="+mn-ea"/>
          <a:cs typeface="+mn-cs"/>
        </a:defRPr>
      </a:lvl6pPr>
      <a:lvl7pPr marL="2267690" algn="l" defTabSz="755897" rtl="0" eaLnBrk="1" latinLnBrk="0" hangingPunct="1">
        <a:defRPr sz="1444" kern="1200">
          <a:solidFill>
            <a:schemeClr val="tx1"/>
          </a:solidFill>
          <a:latin typeface="+mn-lt"/>
          <a:ea typeface="+mn-ea"/>
          <a:cs typeface="+mn-cs"/>
        </a:defRPr>
      </a:lvl7pPr>
      <a:lvl8pPr marL="2645638" algn="l" defTabSz="755897" rtl="0" eaLnBrk="1" latinLnBrk="0" hangingPunct="1">
        <a:defRPr sz="1444" kern="1200">
          <a:solidFill>
            <a:schemeClr val="tx1"/>
          </a:solidFill>
          <a:latin typeface="+mn-lt"/>
          <a:ea typeface="+mn-ea"/>
          <a:cs typeface="+mn-cs"/>
        </a:defRPr>
      </a:lvl8pPr>
      <a:lvl9pPr marL="3023585" algn="l" defTabSz="755897" rtl="0" eaLnBrk="1" latinLnBrk="0" hangingPunct="1">
        <a:defRPr sz="14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ydasctg1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6903" y="3008895"/>
            <a:ext cx="207158" cy="298571"/>
          </a:xfrm>
          <a:prstGeom prst="rect">
            <a:avLst/>
          </a:prstGeom>
        </p:spPr>
        <p:txBody>
          <a:bodyPr wrap="none" lIns="75590" tIns="37796" rIns="75590" bIns="37796">
            <a:spAutoFit/>
          </a:bodyPr>
          <a:lstStyle/>
          <a:p>
            <a:r>
              <a:rPr lang="bn-BD" sz="1444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1444" dirty="0"/>
          </a:p>
        </p:txBody>
      </p:sp>
      <p:sp>
        <p:nvSpPr>
          <p:cNvPr id="6" name="Rectangle 5"/>
          <p:cNvSpPr/>
          <p:nvPr/>
        </p:nvSpPr>
        <p:spPr>
          <a:xfrm>
            <a:off x="4476903" y="3008895"/>
            <a:ext cx="207158" cy="298571"/>
          </a:xfrm>
          <a:prstGeom prst="rect">
            <a:avLst/>
          </a:prstGeom>
        </p:spPr>
        <p:txBody>
          <a:bodyPr wrap="none" lIns="75590" tIns="37796" rIns="75590" bIns="37796">
            <a:spAutoFit/>
          </a:bodyPr>
          <a:lstStyle/>
          <a:p>
            <a:r>
              <a:rPr lang="bn-BD" sz="1444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1444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9" y="377070"/>
            <a:ext cx="7987442" cy="553065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2677243" y="1515134"/>
            <a:ext cx="4013636" cy="2042702"/>
          </a:xfrm>
          <a:prstGeom prst="rect">
            <a:avLst/>
          </a:prstGeom>
          <a:noFill/>
        </p:spPr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12778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-1.34921E-6 L -2.77778E-6 -0.0721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1898" y="1429063"/>
            <a:ext cx="7285219" cy="3119920"/>
          </a:xfrm>
          <a:prstGeom prst="rect">
            <a:avLst/>
          </a:prstGeom>
          <a:noFill/>
        </p:spPr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19778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19778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75" y="1104900"/>
            <a:ext cx="7145805" cy="4434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30175" y="5594617"/>
            <a:ext cx="6186196" cy="691883"/>
          </a:xfrm>
          <a:prstGeom prst="rect">
            <a:avLst/>
          </a:prstGeom>
          <a:noFill/>
        </p:spPr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জাতীয় সংসদে মাননীয় অর্থমন্ত্রী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209703" y="-50799"/>
            <a:ext cx="3660774" cy="288673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83674" y="966985"/>
            <a:ext cx="1376246" cy="58057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4"/>
          </a:p>
        </p:txBody>
      </p:sp>
      <p:sp>
        <p:nvSpPr>
          <p:cNvPr id="10" name="Right Arrow 9"/>
          <p:cNvSpPr/>
          <p:nvPr/>
        </p:nvSpPr>
        <p:spPr>
          <a:xfrm rot="2063497">
            <a:off x="4018256" y="2228606"/>
            <a:ext cx="1307083" cy="677620"/>
          </a:xfrm>
          <a:prstGeom prst="rightArrow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4"/>
          </a:p>
        </p:txBody>
      </p:sp>
      <p:sp>
        <p:nvSpPr>
          <p:cNvPr id="11" name="Right Arrow 10"/>
          <p:cNvSpPr/>
          <p:nvPr/>
        </p:nvSpPr>
        <p:spPr>
          <a:xfrm rot="3734553">
            <a:off x="2619937" y="3145749"/>
            <a:ext cx="1139806" cy="666944"/>
          </a:xfrm>
          <a:prstGeom prst="rightArrow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4"/>
          </a:p>
        </p:txBody>
      </p:sp>
      <p:sp>
        <p:nvSpPr>
          <p:cNvPr id="12" name="7-Point Star 11"/>
          <p:cNvSpPr/>
          <p:nvPr/>
        </p:nvSpPr>
        <p:spPr>
          <a:xfrm>
            <a:off x="6283275" y="318708"/>
            <a:ext cx="2644826" cy="1886860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40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endParaRPr lang="en-US" sz="4000" dirty="0">
              <a:solidFill>
                <a:srgbClr val="6600FF"/>
              </a:solidFill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5579946" y="2819590"/>
            <a:ext cx="2886721" cy="2033826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11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endParaRPr lang="en-US" sz="3111" dirty="0">
              <a:solidFill>
                <a:srgbClr val="0070C0"/>
              </a:solidFill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2815118" y="4142409"/>
            <a:ext cx="2764828" cy="2072286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11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endParaRPr lang="en-US" sz="3111" dirty="0"/>
          </a:p>
        </p:txBody>
      </p:sp>
    </p:spTree>
    <p:extLst>
      <p:ext uri="{BB962C8B-B14F-4D97-AF65-F5344CB8AC3E}">
        <p14:creationId xmlns:p14="http://schemas.microsoft.com/office/powerpoint/2010/main" val="40740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-1.50794E-6 L 2.77778E-6 -0.0721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3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 0.00322 L 0.08004 -0.0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9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27 -0.06349 L 0.05121 0.0419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5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9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0.06994 L 0.04723 0.072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7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3632" y="941012"/>
            <a:ext cx="152721" cy="298571"/>
          </a:xfrm>
          <a:prstGeom prst="rect">
            <a:avLst/>
          </a:prstGeom>
          <a:noFill/>
        </p:spPr>
        <p:txBody>
          <a:bodyPr wrap="none" lIns="75590" tIns="37796" rIns="75590" bIns="37796" rtlCol="0">
            <a:spAutoFit/>
          </a:bodyPr>
          <a:lstStyle/>
          <a:p>
            <a:endParaRPr lang="en-US" sz="1444"/>
          </a:p>
        </p:txBody>
      </p:sp>
      <p:sp>
        <p:nvSpPr>
          <p:cNvPr id="26" name="6-Point Star 25"/>
          <p:cNvSpPr/>
          <p:nvPr/>
        </p:nvSpPr>
        <p:spPr>
          <a:xfrm>
            <a:off x="3303573" y="1680432"/>
            <a:ext cx="2640434" cy="2521189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3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556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অর্থায়নের শ্রেণিবিভাগ</a:t>
            </a:r>
            <a:r>
              <a:rPr lang="bn-IN" sz="3556" dirty="0">
                <a:latin typeface="NikoshBAN" pitchFamily="2" charset="0"/>
                <a:cs typeface="NikoshBAN" pitchFamily="2" charset="0"/>
              </a:rPr>
              <a:t> </a:t>
            </a:r>
            <a:endParaRPr lang="en-US" sz="355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91199" y="599788"/>
            <a:ext cx="2513181" cy="1041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4889" dirty="0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endParaRPr lang="en-US" sz="488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19313" y="2487025"/>
            <a:ext cx="2549889" cy="11705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bn-BD" sz="1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89" dirty="0">
                <a:latin typeface="NikoshBAN" pitchFamily="2" charset="0"/>
                <a:cs typeface="NikoshBAN" pitchFamily="2" charset="0"/>
              </a:rPr>
              <a:t>পারিবারিক</a:t>
            </a:r>
            <a:endParaRPr lang="en-US" sz="488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24600" y="4541537"/>
            <a:ext cx="2275382" cy="108601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73631" y="703717"/>
            <a:ext cx="2345869" cy="10413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4889" dirty="0" smtClean="0">
                <a:latin typeface="NikoshBAN" pitchFamily="2" charset="0"/>
                <a:cs typeface="NikoshBAN" pitchFamily="2" charset="0"/>
              </a:rPr>
              <a:t>সরকারি</a:t>
            </a:r>
            <a:endParaRPr lang="en-US" sz="488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6700" y="2460323"/>
            <a:ext cx="2683206" cy="128487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ব্যাংক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ও আর্থিক প্রতিষ্ঠান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73631" y="4370811"/>
            <a:ext cx="2514395" cy="125673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অব্যবসায়ী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প্রতষ্ঠান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3298909" y="2200554"/>
            <a:ext cx="2764828" cy="1846509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11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endParaRPr lang="bn-BD" sz="311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11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ব্যয় </a:t>
            </a:r>
            <a:endParaRPr lang="en-US" sz="3111" dirty="0"/>
          </a:p>
        </p:txBody>
      </p:sp>
      <p:sp>
        <p:nvSpPr>
          <p:cNvPr id="3" name="TextBox 2"/>
          <p:cNvSpPr txBox="1"/>
          <p:nvPr/>
        </p:nvSpPr>
        <p:spPr>
          <a:xfrm>
            <a:off x="612816" y="599088"/>
            <a:ext cx="1943288" cy="589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দৈ</a:t>
            </a:r>
            <a:r>
              <a:rPr lang="bn-BD" sz="3333" dirty="0">
                <a:latin typeface="NikoshBAN" pitchFamily="2" charset="0"/>
                <a:cs typeface="NikoshBAN" pitchFamily="2" charset="0"/>
              </a:rPr>
              <a:t>নিক</a:t>
            </a:r>
            <a:r>
              <a:rPr lang="bn-IN" sz="3333" dirty="0">
                <a:latin typeface="NikoshBAN" pitchFamily="2" charset="0"/>
                <a:cs typeface="NikoshBAN" pitchFamily="2" charset="0"/>
              </a:rPr>
              <a:t> বাজার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511" y="566834"/>
            <a:ext cx="1739423" cy="589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বিদ্যুৎ বিল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699" y="3810038"/>
            <a:ext cx="1827793" cy="58922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স্কুলের বেতন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192" y="5474165"/>
            <a:ext cx="1730052" cy="589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গ্যাস বিল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5873" y="2230981"/>
            <a:ext cx="1800791" cy="58922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4888" y="3860044"/>
            <a:ext cx="1323252" cy="589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ফ্রীজ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337763" y="1252882"/>
            <a:ext cx="1005966" cy="90311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767147" y="1252883"/>
            <a:ext cx="1013009" cy="903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04618" y="4247694"/>
            <a:ext cx="1022892" cy="8798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55244" y="4154689"/>
            <a:ext cx="724912" cy="97288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930250" y="2637810"/>
            <a:ext cx="826957" cy="906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92656" y="3607895"/>
            <a:ext cx="869710" cy="3137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190217" y="2465485"/>
            <a:ext cx="1108694" cy="3446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289971" y="3518226"/>
            <a:ext cx="954351" cy="4033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16262" y="5542668"/>
            <a:ext cx="1967490" cy="589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BD" sz="3333" dirty="0"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16262" y="60310"/>
            <a:ext cx="1800791" cy="589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BD" sz="3333" dirty="0"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550014" y="881961"/>
            <a:ext cx="0" cy="100408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642174" y="4247694"/>
            <a:ext cx="39147" cy="110565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44209" y="5473920"/>
            <a:ext cx="1409826" cy="589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বাড়িভাড়া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33" y="2155994"/>
            <a:ext cx="1347888" cy="58922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বিবিধ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87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43" grpId="0" animBg="1"/>
      <p:bldP spid="44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147634"/>
            <a:ext cx="9144000" cy="1393037"/>
          </a:xfrm>
          <a:prstGeom prst="rect">
            <a:avLst/>
          </a:prstGeom>
          <a:noFill/>
        </p:spPr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BD" sz="4889" i="1" u="sng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 - দল</a:t>
            </a:r>
            <a:r>
              <a:rPr lang="bn-IN" sz="4889" i="1" u="sng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89" i="1" u="sng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67" dirty="0">
                <a:latin typeface="NikoshBAN" pitchFamily="2" charset="0"/>
                <a:cs typeface="NikoshBAN" pitchFamily="2" charset="0"/>
              </a:rPr>
              <a:t>ব্যবসায় প্রতিষ্ঠানের চলতি খরচ ও স্থায়ী </a:t>
            </a:r>
            <a:r>
              <a:rPr lang="bn-BD" sz="3667" dirty="0">
                <a:latin typeface="NikoshBAN" pitchFamily="2" charset="0"/>
                <a:cs typeface="NikoshBAN" pitchFamily="2" charset="0"/>
              </a:rPr>
              <a:t>খরচের</a:t>
            </a:r>
            <a:r>
              <a:rPr lang="bn-IN" sz="3667" dirty="0">
                <a:latin typeface="NikoshBAN" pitchFamily="2" charset="0"/>
                <a:cs typeface="NikoshBAN" pitchFamily="2" charset="0"/>
              </a:rPr>
              <a:t> পার্থক্য </a:t>
            </a:r>
            <a:r>
              <a:rPr lang="bn-BD" sz="3667" dirty="0">
                <a:latin typeface="NikoshBAN" pitchFamily="2" charset="0"/>
                <a:cs typeface="NikoshBAN" pitchFamily="2" charset="0"/>
              </a:rPr>
              <a:t>দেখাও।</a:t>
            </a:r>
            <a:endParaRPr lang="en-US" sz="3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6380" y="137009"/>
            <a:ext cx="3540889" cy="12047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7333" dirty="0"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7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981" y="4163499"/>
            <a:ext cx="8409470" cy="1512557"/>
          </a:xfrm>
          <a:prstGeom prst="rect">
            <a:avLst/>
          </a:prstGeom>
          <a:noFill/>
        </p:spPr>
        <p:txBody>
          <a:bodyPr wrap="square" lIns="75590" tIns="37796" rIns="75590" bIns="37796" rtlCol="0">
            <a:spAutoFit/>
          </a:bodyPr>
          <a:lstStyle/>
          <a:p>
            <a:pPr lvl="0" algn="ctr"/>
            <a:r>
              <a:rPr lang="bn-BD" sz="5333" i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দল</a:t>
            </a:r>
          </a:p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শ্রেণিবিভাগ এর সংক্ষিপ্ত বিবরন দাও।</a:t>
            </a:r>
            <a:endParaRPr lang="en-US" sz="3667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1568" y="126305"/>
            <a:ext cx="4030509" cy="14442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BD" sz="8889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89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301" y="2409389"/>
            <a:ext cx="7607299" cy="1799879"/>
          </a:xfrm>
          <a:prstGeom prst="rect">
            <a:avLst/>
          </a:prstGeom>
          <a:ln w="57150"/>
          <a:scene3d>
            <a:camera prst="perspectiveBelow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5590" tIns="37796" rIns="75590" bIns="37796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অর্থায়ন কতটি?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425191" indent="-425191">
              <a:buFont typeface="+mj-lt"/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শিক্ষা প্রতিষ্ঠানের আয়ের উৎসগুলো কি কি?</a:t>
            </a:r>
          </a:p>
          <a:p>
            <a:pPr marL="425191" indent="-425191">
              <a:buFont typeface="+mj-lt"/>
              <a:buAutoNum type="arabicPeriod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 আর্থিক প্রতিষ্ঠানের নাম বল।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425191" indent="-425191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সরকারী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অর্থায়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নের প্রধান প্রধান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উৎসগুলো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কি কি?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6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decel="50000" autoRev="1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decel="50000" autoRev="1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356" y="947855"/>
            <a:ext cx="4899052" cy="99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6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79" y="2312652"/>
            <a:ext cx="8544393" cy="1581101"/>
          </a:xfrm>
          <a:prstGeom prst="rect">
            <a:avLst/>
          </a:prstGeom>
          <a:noFill/>
        </p:spPr>
        <p:txBody>
          <a:bodyPr wrap="square" lIns="75590" tIns="37796" rIns="75590" bIns="37796" rtlCol="0">
            <a:spAutoFit/>
          </a:bodyPr>
          <a:lstStyle/>
          <a:p>
            <a:pPr lvl="0" algn="ctr"/>
            <a:r>
              <a:rPr lang="bn-BD" sz="4889" i="1" u="sng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এক</a:t>
            </a:r>
          </a:p>
          <a:p>
            <a:pPr lvl="0" algn="ctr"/>
            <a:r>
              <a:rPr lang="bn-IN" sz="4889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bn-BD" sz="4444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89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কাকে বলে ,কত প্রকার ও কি কি ?</a:t>
            </a:r>
            <a:endParaRPr lang="en-US" sz="5333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79" y="4086617"/>
            <a:ext cx="8713699" cy="1444141"/>
          </a:xfrm>
          <a:prstGeom prst="rect">
            <a:avLst/>
          </a:prstGeom>
          <a:noFill/>
        </p:spPr>
        <p:txBody>
          <a:bodyPr wrap="square" lIns="75590" tIns="37796" rIns="75590" bIns="37796" rtlCol="0">
            <a:spAutoFit/>
          </a:bodyPr>
          <a:lstStyle/>
          <a:p>
            <a:pPr lvl="0" algn="ctr"/>
            <a:r>
              <a:rPr lang="bn-BD" sz="4444" i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দুই</a:t>
            </a:r>
          </a:p>
          <a:p>
            <a:pPr lvl="0" algn="ctr"/>
            <a:r>
              <a:rPr lang="bn-BD" sz="4444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প্রত্যেক প্রকার </a:t>
            </a:r>
            <a:r>
              <a:rPr lang="bn-IN" sz="4444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অর্থায়</a:t>
            </a:r>
            <a:r>
              <a:rPr lang="bn-BD" sz="4444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নের  উদাহন সহ ব্যাখ্যা দাও।</a:t>
            </a:r>
            <a:endParaRPr lang="en-US" sz="4889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 b="18136"/>
          <a:stretch/>
        </p:blipFill>
        <p:spPr>
          <a:xfrm>
            <a:off x="1117600" y="1098248"/>
            <a:ext cx="7581900" cy="43073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1802492" y="2213498"/>
            <a:ext cx="5079582" cy="2606895"/>
          </a:xfrm>
          <a:prstGeom prst="rect">
            <a:avLst/>
          </a:prstGeom>
          <a:noFill/>
        </p:spPr>
        <p:txBody>
          <a:bodyPr wrap="none" lIns="75590" tIns="37796" rIns="75590" bIns="37796">
            <a:spAutoFit/>
          </a:bodyPr>
          <a:lstStyle/>
          <a:p>
            <a:pPr algn="ctr"/>
            <a:r>
              <a:rPr lang="bn-IN" sz="16444" spc="333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y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37" y="1016000"/>
            <a:ext cx="4038483" cy="469617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69178"/>
            <a:ext cx="801188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 </a:t>
            </a:r>
            <a:r>
              <a:rPr lang="bn-BD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 দাশ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4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হারপাড়া 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উরকিরচর,রাউজান,চট্টগ্রাম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joydasctg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@gmail.com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আই,ডি-৩৩,ব্যাচ-১৮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ভেনু-টি,টি,সি,চট্টগ্রাম</a:t>
            </a:r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0" y="1847376"/>
            <a:ext cx="69215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ফিন্যান্স ও ব্যাংকিং</a:t>
            </a:r>
          </a:p>
          <a:p>
            <a:pPr algn="ctr"/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pPr algn="ctr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c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3" y="210703"/>
            <a:ext cx="4462334" cy="2938767"/>
          </a:xfrm>
          <a:prstGeom prst="rect">
            <a:avLst/>
          </a:prstGeom>
        </p:spPr>
      </p:pic>
      <p:pic>
        <p:nvPicPr>
          <p:cNvPr id="6" name="Picture 5" descr="bangladesh-bangabandhu-bridge-bangladesh-9418468-600-4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33" y="3149470"/>
            <a:ext cx="4462334" cy="2985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680426"/>
            <a:ext cx="1799655" cy="999660"/>
          </a:xfrm>
          <a:prstGeom prst="rect">
            <a:avLst/>
          </a:prstGeom>
          <a:noFill/>
        </p:spPr>
        <p:txBody>
          <a:bodyPr wrap="square" lIns="75590" tIns="37796" rIns="75590" bIns="37796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045" y="5447585"/>
            <a:ext cx="2271010" cy="640652"/>
          </a:xfrm>
          <a:prstGeom prst="rect">
            <a:avLst/>
          </a:prstGeom>
        </p:spPr>
        <p:txBody>
          <a:bodyPr wrap="square" lIns="75590" tIns="37796" rIns="75590" bIns="37796">
            <a:spAutoFit/>
          </a:bodyPr>
          <a:lstStyle/>
          <a:p>
            <a:pPr algn="ctr"/>
            <a:r>
              <a:rPr lang="bn-IN" sz="3667" dirty="0">
                <a:latin typeface="NikoshBAN" pitchFamily="2" charset="0"/>
                <a:cs typeface="NikoshBAN" pitchFamily="2" charset="0"/>
              </a:rPr>
              <a:t>বঙ্গবন্ধু সেতু</a:t>
            </a:r>
            <a:endParaRPr lang="en-US" sz="366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20205-germen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290" y="2017900"/>
            <a:ext cx="3925623" cy="2923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4856" y="5024699"/>
            <a:ext cx="2421293" cy="845772"/>
          </a:xfrm>
          <a:prstGeom prst="rect">
            <a:avLst/>
          </a:prstGeom>
          <a:noFill/>
        </p:spPr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IN" sz="5000" dirty="0">
                <a:latin typeface="NikoshBAN" pitchFamily="2" charset="0"/>
                <a:cs typeface="NikoshBAN" pitchFamily="2" charset="0"/>
              </a:rPr>
              <a:t>বস্ত্র শিল্প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31" y="580689"/>
            <a:ext cx="6769510" cy="486182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7580086" y="2791179"/>
            <a:ext cx="1502229" cy="691883"/>
          </a:xfrm>
          <a:prstGeom prst="rect">
            <a:avLst/>
          </a:prstGeom>
          <a:noFill/>
        </p:spPr>
        <p:txBody>
          <a:bodyPr wrap="square" lIns="75590" tIns="37796" rIns="75590" bIns="37796" rtlCol="0">
            <a:spAutoFit/>
          </a:bodyPr>
          <a:lstStyle/>
          <a:p>
            <a:r>
              <a:rPr lang="bn-BD" sz="4000" dirty="0"/>
              <a:t>টাকা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9933" y="1434833"/>
            <a:ext cx="6995567" cy="3424363"/>
          </a:xfrm>
          <a:prstGeom prst="rect">
            <a:avLst/>
          </a:prstGeom>
          <a:ln w="28575"/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endParaRPr lang="bn-BD" sz="2800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67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অর্থায়ন ও ব্যবসায় অর্থায়ন</a:t>
            </a:r>
          </a:p>
          <a:p>
            <a:pPr algn="ctr"/>
            <a:r>
              <a:rPr lang="bn-BD" sz="60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১ম - অধ্যায়</a:t>
            </a:r>
            <a:endParaRPr lang="en-US" sz="60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89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89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89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নং ১-৪</a:t>
            </a:r>
          </a:p>
          <a:p>
            <a:pPr algn="ctr"/>
            <a:endParaRPr lang="bn-BD" sz="11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9236" y="33035"/>
            <a:ext cx="3069236" cy="110231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5590" tIns="37796" rIns="75590" bIns="37796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6667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67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3" y="2157308"/>
            <a:ext cx="7879077" cy="2538543"/>
          </a:xfrm>
          <a:prstGeom prst="rect">
            <a:avLst/>
          </a:prstGeom>
          <a:noFill/>
        </p:spPr>
        <p:txBody>
          <a:bodyPr wrap="square" lIns="75590" tIns="37796" rIns="75590" bIns="37796" rtlCol="0">
            <a:spAutoFit/>
          </a:bodyPr>
          <a:lstStyle/>
          <a:p>
            <a:pPr marL="425191" indent="-425191">
              <a:buFont typeface="+mj-lt"/>
              <a:buAutoNum type="arabicPeriod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অর্থায়ন সম্পর্কে বলতে পারবে।</a:t>
            </a:r>
          </a:p>
          <a:p>
            <a:pPr marL="425191" indent="-425191">
              <a:buFont typeface="+mj-lt"/>
              <a:buAutoNum type="arabicPeriod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অর্থায়নের শ্রেণিবিভাগ উল্লেখ করতে পারবে।</a:t>
            </a:r>
          </a:p>
          <a:p>
            <a:pPr marL="425191" indent="-425191">
              <a:buFont typeface="+mj-lt"/>
              <a:buAutoNum type="arabicPeriod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অর্থায়নের গুরুত্ব ব্যাখ্যা করতে পারবে।</a:t>
            </a:r>
          </a:p>
          <a:p>
            <a:pPr marL="425191" indent="-425191">
              <a:buFont typeface="+mj-lt"/>
              <a:buAutoNum type="arabicPeriod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পারিবারিক আয় ব্যয় বিশ্লেষ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49"/>
            <a:ext cx="7886700" cy="6451836"/>
          </a:xfrm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7" y="1075265"/>
            <a:ext cx="3462531" cy="35623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76326019"/>
              </p:ext>
            </p:extLst>
          </p:nvPr>
        </p:nvGraphicFramePr>
        <p:xfrm>
          <a:off x="4847034" y="133350"/>
          <a:ext cx="3586164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owchart: Terminator 5"/>
          <p:cNvSpPr/>
          <p:nvPr/>
        </p:nvSpPr>
        <p:spPr>
          <a:xfrm>
            <a:off x="746522" y="4811085"/>
            <a:ext cx="2657476" cy="7207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90" tIns="37796" rIns="75590" bIns="37796"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5055594" y="4811085"/>
            <a:ext cx="2835274" cy="720775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5590" tIns="37796" rIns="75590" bIns="37796" rtlCol="0" anchor="ctr"/>
          <a:lstStyle/>
          <a:p>
            <a:pPr algn="ctr"/>
            <a:r>
              <a:rPr lang="en-US" sz="4444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দর্জির দোকান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08" y="1068622"/>
            <a:ext cx="2991246" cy="352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3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0" y="804335"/>
            <a:ext cx="4371442" cy="38743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69" y="893233"/>
            <a:ext cx="4190768" cy="38743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894782" y="4678691"/>
            <a:ext cx="3001177" cy="9141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BD" sz="5444" dirty="0">
                <a:latin typeface="NikoshBAN" panose="02000000000000000000" pitchFamily="2" charset="0"/>
                <a:cs typeface="NikoshBAN" panose="02000000000000000000" pitchFamily="2" charset="0"/>
              </a:rPr>
              <a:t>মুদি দোকান</a:t>
            </a:r>
            <a:endParaRPr lang="en-US" sz="544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669" y="4678691"/>
            <a:ext cx="3438226" cy="9141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5590" tIns="37796" rIns="75590" bIns="37796" rtlCol="0">
            <a:spAutoFit/>
          </a:bodyPr>
          <a:lstStyle/>
          <a:p>
            <a:pPr algn="ctr"/>
            <a:r>
              <a:rPr lang="bn-BD" sz="5444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</a:t>
            </a:r>
            <a:endParaRPr lang="en-US" sz="544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0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197</Words>
  <Application>Microsoft Office PowerPoint</Application>
  <PresentationFormat>Custom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Shahin</dc:creator>
  <cp:lastModifiedBy>Windows User</cp:lastModifiedBy>
  <cp:revision>131</cp:revision>
  <dcterms:created xsi:type="dcterms:W3CDTF">2014-01-29T12:34:59Z</dcterms:created>
  <dcterms:modified xsi:type="dcterms:W3CDTF">2019-06-07T15:40:41Z</dcterms:modified>
</cp:coreProperties>
</file>