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4"/>
  </p:notesMasterIdLst>
  <p:sldIdLst>
    <p:sldId id="292" r:id="rId2"/>
    <p:sldId id="291" r:id="rId3"/>
    <p:sldId id="306" r:id="rId4"/>
    <p:sldId id="290" r:id="rId5"/>
    <p:sldId id="279" r:id="rId6"/>
    <p:sldId id="293" r:id="rId7"/>
    <p:sldId id="295" r:id="rId8"/>
    <p:sldId id="308" r:id="rId9"/>
    <p:sldId id="310" r:id="rId10"/>
    <p:sldId id="309" r:id="rId11"/>
    <p:sldId id="305" r:id="rId12"/>
    <p:sldId id="289" r:id="rId13"/>
    <p:sldId id="287" r:id="rId14"/>
    <p:sldId id="271" r:id="rId15"/>
    <p:sldId id="298" r:id="rId16"/>
    <p:sldId id="264" r:id="rId17"/>
    <p:sldId id="265" r:id="rId18"/>
    <p:sldId id="282" r:id="rId19"/>
    <p:sldId id="267" r:id="rId20"/>
    <p:sldId id="268" r:id="rId21"/>
    <p:sldId id="275"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03" autoAdjust="0"/>
    <p:restoredTop sz="94624" autoAdjust="0"/>
  </p:normalViewPr>
  <p:slideViewPr>
    <p:cSldViewPr snapToGrid="0">
      <p:cViewPr varScale="1">
        <p:scale>
          <a:sx n="69" d="100"/>
          <a:sy n="69" d="100"/>
        </p:scale>
        <p:origin x="-63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083C1-A949-45AB-A0D1-3F24303762FE}" type="datetimeFigureOut">
              <a:rPr lang="en-US" smtClean="0"/>
              <a:pPr/>
              <a:t>4/27/2021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0793E-E407-4686-8205-388CB34C7D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bn-IN" sz="1200" kern="0" baseline="0" dirty="0" smtClean="0">
                <a:latin typeface="Nikosh" pitchFamily="2" charset="0"/>
                <a:cs typeface="Nikosh" pitchFamily="2" charset="0"/>
              </a:rPr>
              <a:t>কম্পিউটার নেটওয়ার্ক</a:t>
            </a:r>
            <a:r>
              <a:rPr lang="en-US" sz="1200" kern="0" baseline="0" dirty="0" smtClean="0">
                <a:latin typeface="Nikosh" pitchFamily="2" charset="0"/>
                <a:cs typeface="Nikosh" pitchFamily="2" charset="0"/>
              </a:rPr>
              <a:t> </a:t>
            </a:r>
            <a:r>
              <a:rPr lang="bn-IN" sz="1200" kern="0" baseline="0" dirty="0" smtClean="0">
                <a:latin typeface="Nikosh" pitchFamily="2" charset="0"/>
                <a:cs typeface="Nikosh" pitchFamily="2" charset="0"/>
              </a:rPr>
              <a:t>হচ্ছে এমন একটি ব্যবস্থা যাতে দুই বা ততোধিক কম্পিউটার একসাথে যুক্ত থাকে</a:t>
            </a:r>
            <a:r>
              <a:rPr lang="hi-IN" sz="1200" kern="0" baseline="0" smtClean="0">
                <a:latin typeface="Nikosh" pitchFamily="2" charset="0"/>
                <a:cs typeface="Nikosh" pitchFamily="2" charset="0"/>
              </a:rPr>
              <a:t>। </a:t>
            </a:r>
            <a:endParaRPr lang="en-US" dirty="0"/>
          </a:p>
        </p:txBody>
      </p:sp>
      <p:sp>
        <p:nvSpPr>
          <p:cNvPr id="4" name="Slide Number Placeholder 3"/>
          <p:cNvSpPr>
            <a:spLocks noGrp="1"/>
          </p:cNvSpPr>
          <p:nvPr>
            <p:ph type="sldNum" sz="quarter" idx="10"/>
          </p:nvPr>
        </p:nvSpPr>
        <p:spPr/>
        <p:txBody>
          <a:bodyPr/>
          <a:lstStyle/>
          <a:p>
            <a:fld id="{D8E04585-0A00-47D8-BD44-CFD23EEBFDCA}" type="slidenum">
              <a:rPr lang="en-US" smtClean="0"/>
              <a:pPr/>
              <a:t>13</a:t>
            </a:fld>
            <a:endParaRPr lang="en-US"/>
          </a:p>
        </p:txBody>
      </p:sp>
      <p:sp>
        <p:nvSpPr>
          <p:cNvPr id="5" name="Date Placeholder 4"/>
          <p:cNvSpPr>
            <a:spLocks noGrp="1"/>
          </p:cNvSpPr>
          <p:nvPr>
            <p:ph type="dt" idx="11"/>
          </p:nvPr>
        </p:nvSpPr>
        <p:spPr/>
        <p:txBody>
          <a:bodyPr/>
          <a:lstStyle/>
          <a:p>
            <a:fld id="{7E79AEBA-DC0F-4E6C-9B57-197F5189DB22}" type="datetime1">
              <a:rPr lang="en-US" smtClean="0"/>
              <a:pPr/>
              <a:t>4/27/2021</a:t>
            </a:fld>
            <a:endParaRPr lang="en-US"/>
          </a:p>
        </p:txBody>
      </p:sp>
    </p:spTree>
    <p:extLst>
      <p:ext uri="{BB962C8B-B14F-4D97-AF65-F5344CB8AC3E}">
        <p14:creationId xmlns="" xmlns:p14="http://schemas.microsoft.com/office/powerpoint/2010/main" val="36412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7E594FF-7A32-42DB-AC2A-5E8072523E7C}" type="datetimeFigureOut">
              <a:rPr lang="en-US" smtClean="0"/>
              <a:pPr/>
              <a:t>4/27/2021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5C80EE5-4828-4C92-ABD5-C37FEF72EDBC}"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59599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0EE5-4828-4C92-ABD5-C37FEF72EDBC}"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E594FF-7A32-42DB-AC2A-5E8072523E7C}" type="datetimeFigureOut">
              <a:rPr lang="en-US" smtClean="0"/>
              <a:pPr/>
              <a:t>4/27/2021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75C80EE5-4828-4C92-ABD5-C37FEF72ED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7E594FF-7A32-42DB-AC2A-5E8072523E7C}"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0EE5-4828-4C92-ABD5-C37FEF72EDBC}"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E594FF-7A32-42DB-AC2A-5E8072523E7C}"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80EE5-4828-4C92-ABD5-C37FEF72EDBC}"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E594FF-7A32-42DB-AC2A-5E8072523E7C}"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80EE5-4828-4C92-ABD5-C37FEF72ED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594FF-7A32-42DB-AC2A-5E8072523E7C}"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80EE5-4828-4C92-ABD5-C37FEF72ED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E594FF-7A32-42DB-AC2A-5E8072523E7C}"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0EE5-4828-4C92-ABD5-C37FEF72EDBC}"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E594FF-7A32-42DB-AC2A-5E8072523E7C}" type="datetimeFigureOut">
              <a:rPr lang="en-US" smtClean="0"/>
              <a:pPr/>
              <a:t>4/27/2021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75C80EE5-4828-4C92-ABD5-C37FEF72EDBC}"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7E594FF-7A32-42DB-AC2A-5E8072523E7C}" type="datetimeFigureOut">
              <a:rPr lang="en-US" smtClean="0"/>
              <a:pPr/>
              <a:t>4/27/2021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5C80EE5-4828-4C92-ABD5-C37FEF72ED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nut 12"/>
          <p:cNvSpPr/>
          <p:nvPr/>
        </p:nvSpPr>
        <p:spPr>
          <a:xfrm>
            <a:off x="2078182" y="651159"/>
            <a:ext cx="7079677" cy="5888182"/>
          </a:xfrm>
          <a:prstGeom prst="donut">
            <a:avLst/>
          </a:prstGeom>
          <a:solidFill>
            <a:srgbClr val="FFC000"/>
          </a:solidFill>
          <a:ln w="38100">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loud 11"/>
          <p:cNvSpPr/>
          <p:nvPr/>
        </p:nvSpPr>
        <p:spPr>
          <a:xfrm>
            <a:off x="2313715" y="1052941"/>
            <a:ext cx="6525492" cy="5181600"/>
          </a:xfrm>
          <a:prstGeom prst="cloud">
            <a:avLst/>
          </a:prstGeom>
          <a:solidFill>
            <a:srgbClr val="002060"/>
          </a:solidFill>
          <a:ln w="38100">
            <a:solidFill>
              <a:srgbClr val="FFFF00"/>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3241971" y="2673921"/>
            <a:ext cx="1717963" cy="1903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4394053" y="2382975"/>
            <a:ext cx="2560937" cy="2357056"/>
          </a:xfrm>
          <a:prstGeom prst="ellipse">
            <a:avLst/>
          </a:prstGeom>
          <a:ln>
            <a:noFill/>
          </a:ln>
          <a:effectLst>
            <a:softEdge rad="112500"/>
          </a:effectLst>
        </p:spPr>
      </p:pic>
      <p:pic>
        <p:nvPicPr>
          <p:cNvPr id="3" name="Picture 2" descr="C:\Users\user\Desktop\hj.jpg"/>
          <p:cNvPicPr>
            <a:picLocks noChangeAspect="1" noChangeArrowheads="1"/>
          </p:cNvPicPr>
          <p:nvPr/>
        </p:nvPicPr>
        <p:blipFill>
          <a:blip r:embed="rId4">
            <a:lum bright="-40000"/>
          </a:blip>
          <a:srcRect/>
          <a:stretch>
            <a:fillRect/>
          </a:stretch>
        </p:blipFill>
        <p:spPr bwMode="auto">
          <a:xfrm>
            <a:off x="6577330" y="2508856"/>
            <a:ext cx="1569152" cy="1910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4253345" y="1856509"/>
            <a:ext cx="3034146" cy="523220"/>
          </a:xfrm>
          <a:prstGeom prst="rect">
            <a:avLst/>
          </a:prstGeom>
          <a:noFill/>
        </p:spPr>
        <p:txBody>
          <a:bodyPr wrap="square" rtlCol="0">
            <a:spAutoFit/>
          </a:bodyPr>
          <a:lstStyle/>
          <a:p>
            <a:r>
              <a:rPr lang="en-US" sz="2800" b="1" i="1" dirty="0" err="1" smtClean="0">
                <a:solidFill>
                  <a:schemeClr val="bg1"/>
                </a:solidFill>
                <a:latin typeface="NikoshBAN" pitchFamily="2" charset="0"/>
                <a:cs typeface="NikoshBAN" pitchFamily="2" charset="0"/>
              </a:rPr>
              <a:t>কম্পিউটার</a:t>
            </a:r>
            <a:r>
              <a:rPr lang="en-US" sz="2800" b="1" i="1" dirty="0" smtClean="0">
                <a:solidFill>
                  <a:schemeClr val="bg1"/>
                </a:solidFill>
                <a:latin typeface="NikoshBAN" pitchFamily="2" charset="0"/>
                <a:cs typeface="NikoshBAN" pitchFamily="2" charset="0"/>
              </a:rPr>
              <a:t> </a:t>
            </a:r>
            <a:r>
              <a:rPr lang="en-US" sz="2800" b="1" i="1" dirty="0" err="1" smtClean="0">
                <a:solidFill>
                  <a:schemeClr val="bg1"/>
                </a:solidFill>
                <a:latin typeface="NikoshBAN" pitchFamily="2" charset="0"/>
                <a:cs typeface="NikoshBAN" pitchFamily="2" charset="0"/>
              </a:rPr>
              <a:t>নেটওয়ার্ক</a:t>
            </a:r>
            <a:endParaRPr lang="en-US" sz="2800" b="1" i="1" dirty="0">
              <a:solidFill>
                <a:schemeClr val="bg1"/>
              </a:solidFill>
              <a:latin typeface="NikoshBAN" pitchFamily="2" charset="0"/>
              <a:cs typeface="NikoshBAN" pitchFamily="2" charset="0"/>
            </a:endParaRPr>
          </a:p>
        </p:txBody>
      </p:sp>
      <p:sp>
        <p:nvSpPr>
          <p:cNvPr id="16" name="Cloud 15"/>
          <p:cNvSpPr/>
          <p:nvPr/>
        </p:nvSpPr>
        <p:spPr>
          <a:xfrm>
            <a:off x="3408218" y="4475019"/>
            <a:ext cx="4225637" cy="1274617"/>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মাহাতা</a:t>
            </a:r>
            <a:r>
              <a:rPr lang="en-US" sz="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পাটনীকোঠা</a:t>
            </a:r>
            <a:r>
              <a:rPr lang="en-US" sz="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আদর্শ</a:t>
            </a:r>
            <a:r>
              <a:rPr lang="en-US" sz="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উচ্চ</a:t>
            </a:r>
            <a:r>
              <a:rPr lang="en-US" sz="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0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বিদ্যালয়</a:t>
            </a:r>
            <a:endParaRPr lang="en-US" sz="2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pPr algn="ctr"/>
            <a:r>
              <a:rPr lang="en-US" sz="2000" b="1" dirty="0" err="1" smtClean="0">
                <a:ln w="11430"/>
                <a:solidFill>
                  <a:srgbClr val="00CCFF"/>
                </a:solidFill>
                <a:effectLst>
                  <a:outerShdw blurRad="50800" dist="39000" dir="5460000" algn="tl">
                    <a:srgbClr val="000000">
                      <a:alpha val="38000"/>
                    </a:srgbClr>
                  </a:outerShdw>
                </a:effectLst>
                <a:latin typeface="NikoshBAN" pitchFamily="2" charset="0"/>
                <a:cs typeface="NikoshBAN" pitchFamily="2" charset="0"/>
              </a:rPr>
              <a:t>আনোয়ারা,চট্টগ্রাম</a:t>
            </a:r>
            <a:endParaRPr lang="en-US" sz="2000" dirty="0">
              <a:solidFill>
                <a:srgbClr val="00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366" y="3971049"/>
            <a:ext cx="5022470" cy="2246769"/>
          </a:xfrm>
          <a:prstGeom prst="rect">
            <a:avLst/>
          </a:prstGeom>
          <a:solidFill>
            <a:schemeClr val="accent2">
              <a:lumMod val="20000"/>
              <a:lumOff val="80000"/>
            </a:schemeClr>
          </a:solidFill>
          <a:ln w="12700">
            <a:solidFill>
              <a:schemeClr val="tx1"/>
            </a:solidFill>
          </a:ln>
        </p:spPr>
        <p:txBody>
          <a:bodyPr wrap="square" rtlCol="0">
            <a:spAutoFit/>
          </a:bodyPr>
          <a:lstStyle/>
          <a:p>
            <a:pPr algn="just"/>
            <a:r>
              <a:rPr lang="as-IN" sz="2000" dirty="0">
                <a:latin typeface="NikoshBAN" pitchFamily="2" charset="0"/>
                <a:cs typeface="NikoshBAN" pitchFamily="2" charset="0"/>
              </a:rPr>
              <a:t>কম্পিউটার মানে গণনাযন্ত্র। এটা মূলত বার বার কাজ করার জন্য বা কাজের পুনরাবৃত্তির জন্য বেশি জনপ্রিয়। তাছাড়া, বর্তমান যুগে কম্পিউটার এর ব্যবহার বলে শেষ করা যাবে না। এটি ছোট শব্দ, তার ব্যবপকতা অনেক অনেক বেশি। একটি সিপিইউ, মনিটর, কী-বোর্ড, মাউস দিয়ে কম্পিউটার গঠিত। এটা এমনি এমনি পরিচালিত হয় না, তা পরিচালনার জন্য </a:t>
            </a:r>
            <a:r>
              <a:rPr lang="as-IN" sz="2000" dirty="0" smtClean="0">
                <a:latin typeface="NikoshBAN" pitchFamily="2" charset="0"/>
                <a:cs typeface="NikoshBAN" pitchFamily="2" charset="0"/>
              </a:rPr>
              <a:t>কিছু </a:t>
            </a:r>
            <a:r>
              <a:rPr lang="as-IN" sz="2000" dirty="0">
                <a:latin typeface="NikoshBAN" pitchFamily="2" charset="0"/>
                <a:cs typeface="NikoshBAN" pitchFamily="2" charset="0"/>
              </a:rPr>
              <a:t>সফটওয়ার লাগে,যা </a:t>
            </a:r>
            <a:r>
              <a:rPr lang="as-IN" sz="2000" dirty="0" smtClean="0">
                <a:latin typeface="NikoshBAN" pitchFamily="2" charset="0"/>
                <a:cs typeface="NikoshBAN" pitchFamily="2" charset="0"/>
              </a:rPr>
              <a:t>প্রয়োজন ম</a:t>
            </a:r>
            <a:r>
              <a:rPr lang="en-US" sz="2000" dirty="0" err="1" smtClean="0">
                <a:latin typeface="NikoshBAN" pitchFamily="2" charset="0"/>
                <a:cs typeface="NikoshBAN" pitchFamily="2" charset="0"/>
              </a:rPr>
              <a:t>তো</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ইন্সটল </a:t>
            </a:r>
            <a:r>
              <a:rPr lang="as-IN" sz="2000" dirty="0">
                <a:latin typeface="NikoshBAN" pitchFamily="2" charset="0"/>
                <a:cs typeface="NikoshBAN" pitchFamily="2" charset="0"/>
              </a:rPr>
              <a:t>করে </a:t>
            </a:r>
            <a:r>
              <a:rPr lang="en-US" sz="2000" dirty="0" err="1" smtClean="0">
                <a:latin typeface="NikoshBAN" pitchFamily="2" charset="0"/>
                <a:cs typeface="NikoshBAN" pitchFamily="2" charset="0"/>
              </a:rPr>
              <a:t>নেওয়া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as-IN" sz="20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3" name="Picture 10" descr="Kinds of Computer- কম্পিউটারের প্রকারভেদ ও প্রয়োগ - Study Poi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99162" y="1471082"/>
            <a:ext cx="3562351" cy="23669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914401" y="235131"/>
            <a:ext cx="10099964" cy="822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b="1" dirty="0" smtClean="0">
              <a:latin typeface="NikoshBAN" pitchFamily="2" charset="0"/>
              <a:cs typeface="NikoshBAN" pitchFamily="2" charset="0"/>
            </a:endParaRPr>
          </a:p>
          <a:p>
            <a:pPr algn="ctr"/>
            <a:r>
              <a:rPr lang="en-US" sz="2800" b="1" dirty="0" err="1" smtClean="0">
                <a:latin typeface="NikoshBAN" pitchFamily="2" charset="0"/>
                <a:cs typeface="NikoshBAN" pitchFamily="2" charset="0"/>
              </a:rPr>
              <a:t>কম্পিউটার</a:t>
            </a:r>
            <a:r>
              <a:rPr lang="en-US" sz="2800" b="1" dirty="0" smtClean="0">
                <a:latin typeface="NikoshBAN" pitchFamily="2" charset="0"/>
                <a:cs typeface="NikoshBAN" pitchFamily="2" charset="0"/>
              </a:rPr>
              <a:t> ও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নেটওয়ার্ক</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a:t>
            </a:r>
            <a:endParaRPr lang="en-US" sz="2000" b="1" dirty="0" smtClean="0">
              <a:ln w="1905"/>
              <a:solidFill>
                <a:schemeClr val="tx1"/>
              </a:solidFill>
              <a:effectLst>
                <a:innerShdw blurRad="69850" dist="43180" dir="5400000">
                  <a:srgbClr val="000000">
                    <a:alpha val="65000"/>
                  </a:srgbClr>
                </a:innerShdw>
              </a:effectLst>
            </a:endParaRPr>
          </a:p>
          <a:p>
            <a:pPr algn="ctr"/>
            <a:endParaRPr lang="en-US" sz="20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0073" y="1260763"/>
            <a:ext cx="3297382" cy="2604978"/>
          </a:xfrm>
          <a:prstGeom prst="rect">
            <a:avLst/>
          </a:prstGeom>
          <a:ln>
            <a:noFill/>
          </a:ln>
          <a:effectLst>
            <a:softEdge rad="112500"/>
          </a:effectLst>
        </p:spPr>
      </p:pic>
      <p:sp>
        <p:nvSpPr>
          <p:cNvPr id="6" name="TextBox 5"/>
          <p:cNvSpPr txBox="1"/>
          <p:nvPr/>
        </p:nvSpPr>
        <p:spPr>
          <a:xfrm>
            <a:off x="6780330" y="3958671"/>
            <a:ext cx="4247888" cy="2308324"/>
          </a:xfrm>
          <a:prstGeom prst="rect">
            <a:avLst/>
          </a:prstGeom>
          <a:solidFill>
            <a:schemeClr val="accent2">
              <a:lumMod val="20000"/>
              <a:lumOff val="80000"/>
            </a:schemeClr>
          </a:solidFill>
          <a:ln w="28575">
            <a:solidFill>
              <a:srgbClr val="C0000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err="1" smtClean="0">
                <a:solidFill>
                  <a:schemeClr val="tx1"/>
                </a:solidFill>
                <a:latin typeface="NikoshBAN" panose="02000000000000000000" pitchFamily="2" charset="0"/>
                <a:cs typeface="NikoshBAN" panose="02000000000000000000" pitchFamily="2" charset="0"/>
              </a:rPr>
              <a:t>দুই</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ততোধিক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কম্পিউটারকে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যোগাযোগের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কোনো</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মাধ্যম</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দিয়ে</a:t>
            </a:r>
            <a:r>
              <a:rPr lang="en-US" sz="2400" dirty="0" smtClean="0">
                <a:solidFill>
                  <a:schemeClr val="tx1"/>
                </a:solidFill>
                <a:latin typeface="NikoshBAN" panose="02000000000000000000" pitchFamily="2" charset="0"/>
                <a:cs typeface="NikoshBAN" panose="02000000000000000000" pitchFamily="2" charset="0"/>
              </a:rPr>
              <a:t> </a:t>
            </a:r>
            <a:r>
              <a:rPr lang="en-US" sz="2400" dirty="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একসাথে</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জুড়ে</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দিলে</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যদি</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নিজেদের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ভেতর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তথ্য</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কিংবা</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উপাত্ত</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আদান-প্রদান</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করতে</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পারে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তাকেই</a:t>
            </a:r>
            <a:r>
              <a:rPr lang="en-US" sz="2400" dirty="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নেটওয়ার্ক</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7345" y="3837512"/>
            <a:ext cx="3906982"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000" dirty="0" smtClean="0">
                <a:latin typeface="NikoshBAN" pitchFamily="2" charset="0"/>
                <a:cs typeface="NikoshBAN" pitchFamily="2" charset="0"/>
              </a:rPr>
              <a:t>প্রিন্টার</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হল </a:t>
            </a:r>
            <a:r>
              <a:rPr lang="as-IN" sz="2000" dirty="0">
                <a:latin typeface="NikoshBAN" pitchFamily="2" charset="0"/>
                <a:cs typeface="NikoshBAN" pitchFamily="2" charset="0"/>
              </a:rPr>
              <a:t>একটি </a:t>
            </a:r>
            <a:r>
              <a:rPr lang="as-IN" sz="2000" b="1" dirty="0">
                <a:solidFill>
                  <a:srgbClr val="FF0000"/>
                </a:solidFill>
                <a:latin typeface="NikoshBAN" pitchFamily="2" charset="0"/>
                <a:cs typeface="NikoshBAN" pitchFamily="2" charset="0"/>
              </a:rPr>
              <a:t>পেরিফেরাল যন্ত্র। </a:t>
            </a:r>
            <a:r>
              <a:rPr lang="as-IN" sz="2000" dirty="0">
                <a:latin typeface="NikoshBAN" pitchFamily="2" charset="0"/>
                <a:cs typeface="NikoshBAN" pitchFamily="2" charset="0"/>
              </a:rPr>
              <a:t>যা মানুষের বোধগম্য গ্রাফ, ছবি, শব্দ, লেখা কাগজে (সাধারণত) </a:t>
            </a:r>
            <a:r>
              <a:rPr lang="as-IN" sz="2000" dirty="0" smtClean="0">
                <a:latin typeface="NikoshBAN" pitchFamily="2" charset="0"/>
                <a:cs typeface="NikoshBAN" pitchFamily="2" charset="0"/>
              </a:rPr>
              <a:t>ছাপা</a:t>
            </a:r>
            <a:r>
              <a:rPr lang="en-US" sz="2000" dirty="0" err="1" smtClean="0">
                <a:latin typeface="NikoshBAN" pitchFamily="2" charset="0"/>
                <a:cs typeface="NikoshBAN" pitchFamily="2" charset="0"/>
              </a:rPr>
              <a:t>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as-IN" sz="2000" dirty="0" smtClean="0">
                <a:latin typeface="NikoshBAN" pitchFamily="2" charset="0"/>
                <a:cs typeface="NikoshBAN" pitchFamily="2" charset="0"/>
              </a:rPr>
              <a:t>। </a:t>
            </a:r>
            <a:r>
              <a:rPr lang="as-IN" sz="2000" dirty="0">
                <a:latin typeface="NikoshBAN" pitchFamily="2" charset="0"/>
                <a:cs typeface="NikoshBAN" pitchFamily="2" charset="0"/>
              </a:rPr>
              <a:t>সবচেয়ে সাধারণ প্রিন্টার দুটি হল সাদা-কালো এবং রঙিন। সাদা কালো লেজার প্রিন্টারগুলো </a:t>
            </a:r>
            <a:r>
              <a:rPr lang="en-US" sz="2000" dirty="0" err="1" smtClean="0">
                <a:latin typeface="NikoshBAN" pitchFamily="2" charset="0"/>
                <a:cs typeface="NikoshBAN" pitchFamily="2" charset="0"/>
              </a:rPr>
              <a:t>দিয়ে</a:t>
            </a:r>
            <a:r>
              <a:rPr lang="as-IN" sz="2000" dirty="0" smtClean="0">
                <a:latin typeface="NikoshBAN" pitchFamily="2" charset="0"/>
                <a:cs typeface="NikoshBAN" pitchFamily="2" charset="0"/>
              </a:rPr>
              <a:t> </a:t>
            </a:r>
            <a:r>
              <a:rPr lang="as-IN" sz="2000" dirty="0">
                <a:latin typeface="NikoshBAN" pitchFamily="2" charset="0"/>
                <a:cs typeface="NikoshBAN" pitchFamily="2" charset="0"/>
              </a:rPr>
              <a:t>কাগজপত্রাদি, দলিলাদি প্রিন্ট করা হয়। আর রঙিন ইন্ক জেট প্রিন্টার </a:t>
            </a:r>
            <a:r>
              <a:rPr lang="as-IN" sz="2000" dirty="0" smtClean="0">
                <a:latin typeface="NikoshBAN" pitchFamily="2" charset="0"/>
                <a:cs typeface="NikoshBAN" pitchFamily="2" charset="0"/>
              </a:rPr>
              <a:t>দি</a:t>
            </a:r>
            <a:r>
              <a:rPr lang="en-US" sz="2000" dirty="0" err="1" smtClean="0">
                <a:latin typeface="NikoshBAN" pitchFamily="2" charset="0"/>
                <a:cs typeface="NikoshBAN" pitchFamily="2" charset="0"/>
              </a:rPr>
              <a:t>য়ে</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উচ্চ </a:t>
            </a:r>
            <a:r>
              <a:rPr lang="as-IN" sz="2000" dirty="0">
                <a:latin typeface="NikoshBAN" pitchFamily="2" charset="0"/>
                <a:cs typeface="NikoshBAN" pitchFamily="2" charset="0"/>
              </a:rPr>
              <a:t>ও ছবির সমমানের ফলাফল </a:t>
            </a:r>
            <a:r>
              <a:rPr lang="as-IN" sz="2000" dirty="0" smtClean="0">
                <a:latin typeface="NikoshBAN" pitchFamily="2" charset="0"/>
                <a:cs typeface="NikoshBAN" pitchFamily="2" charset="0"/>
              </a:rPr>
              <a:t>পাও</a:t>
            </a:r>
            <a:r>
              <a:rPr lang="en-US" sz="2000" dirty="0" err="1" smtClean="0">
                <a:latin typeface="NikoshBAN" pitchFamily="2" charset="0"/>
                <a:cs typeface="NikoshBAN" pitchFamily="2" charset="0"/>
              </a:rPr>
              <a:t>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as-IN"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pic>
        <p:nvPicPr>
          <p:cNvPr id="4" name="Picture 3" descr="প্রিন্টার ভালো রাখার সেরা ১০ টি টিপস- Printer | কম্পিউটার জগৎ । কম্পিউটার ও  ব্লগিং টিপ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2213" y="1108364"/>
            <a:ext cx="3558260" cy="2540334"/>
          </a:xfrm>
          <a:prstGeom prst="rect">
            <a:avLst/>
          </a:prstGeom>
          <a:extLst>
            <a:ext uri="{909E8E84-426E-40DD-AFC4-6F175D3DCCD1}">
              <a14:hiddenFill xmlns=""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5" name="Right Arrow 4"/>
          <p:cNvSpPr/>
          <p:nvPr/>
        </p:nvSpPr>
        <p:spPr>
          <a:xfrm>
            <a:off x="581891" y="1953491"/>
            <a:ext cx="1787236" cy="7152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NikoshBAN" pitchFamily="2" charset="0"/>
              <a:cs typeface="NikoshBAN" pitchFamily="2" charset="0"/>
            </a:endParaRPr>
          </a:p>
          <a:p>
            <a:pPr algn="ctr"/>
            <a:r>
              <a:rPr lang="en-US" sz="2000" b="1" dirty="0" err="1" smtClean="0">
                <a:latin typeface="NikoshBAN" pitchFamily="2" charset="0"/>
                <a:cs typeface="NikoshBAN" pitchFamily="2" charset="0"/>
              </a:rPr>
              <a:t>প্রিন্টার</a:t>
            </a:r>
            <a:endParaRPr lang="en-US" sz="2000" b="1" dirty="0" smtClean="0">
              <a:latin typeface="NikoshBAN" pitchFamily="2" charset="0"/>
              <a:cs typeface="NikoshBAN" pitchFamily="2" charset="0"/>
            </a:endParaRPr>
          </a:p>
          <a:p>
            <a:pPr algn="ctr"/>
            <a:endParaRPr lang="en-US" sz="1200" dirty="0"/>
          </a:p>
        </p:txBody>
      </p:sp>
      <p:sp>
        <p:nvSpPr>
          <p:cNvPr id="6" name="Rectangle 5"/>
          <p:cNvSpPr/>
          <p:nvPr/>
        </p:nvSpPr>
        <p:spPr>
          <a:xfrm>
            <a:off x="1489166" y="352698"/>
            <a:ext cx="8281851" cy="57476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latin typeface="NikoshBAN" pitchFamily="2" charset="0"/>
              <a:cs typeface="NikoshBAN" pitchFamily="2" charset="0"/>
            </a:endParaRPr>
          </a:p>
          <a:p>
            <a:pPr algn="ctr"/>
            <a:r>
              <a:rPr lang="en-US" sz="3200" b="1" dirty="0" err="1" smtClean="0">
                <a:latin typeface="NikoshBAN" pitchFamily="2" charset="0"/>
                <a:cs typeface="NikoshBAN" pitchFamily="2" charset="0"/>
              </a:rPr>
              <a:t>প্রিন্টার</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সুইচ</a:t>
            </a:r>
            <a:r>
              <a:rPr lang="en-US" sz="3200" b="1" dirty="0" smtClean="0">
                <a:latin typeface="NikoshBAN" pitchFamily="2" charset="0"/>
                <a:cs typeface="NikoshBAN" pitchFamily="2" charset="0"/>
              </a:rPr>
              <a:t>  </a:t>
            </a:r>
          </a:p>
          <a:p>
            <a:pPr algn="ctr"/>
            <a:endParaRPr lang="en-US" sz="3200" dirty="0"/>
          </a:p>
        </p:txBody>
      </p:sp>
      <p:pic>
        <p:nvPicPr>
          <p:cNvPr id="7" name="Picture 8" descr="D-Link 8 Port Router Switch, Rs 4000 /piece Om Technology | ID: 1420989937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45989" y="1191490"/>
            <a:ext cx="3178119" cy="2410692"/>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8" name="Left Arrow 7"/>
          <p:cNvSpPr/>
          <p:nvPr/>
        </p:nvSpPr>
        <p:spPr>
          <a:xfrm>
            <a:off x="9587346" y="2050473"/>
            <a:ext cx="1593272" cy="63730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NikoshBAN" pitchFamily="2" charset="0"/>
                <a:cs typeface="NikoshBAN" pitchFamily="2" charset="0"/>
              </a:rPr>
              <a:t>সুইচ</a:t>
            </a:r>
            <a:r>
              <a:rPr lang="en-US" b="1" dirty="0" smtClean="0">
                <a:latin typeface="NikoshBAN" pitchFamily="2" charset="0"/>
                <a:cs typeface="NikoshBAN" pitchFamily="2" charset="0"/>
              </a:rPr>
              <a:t> </a:t>
            </a:r>
            <a:endParaRPr lang="en-US" dirty="0"/>
          </a:p>
        </p:txBody>
      </p:sp>
      <p:sp>
        <p:nvSpPr>
          <p:cNvPr id="9" name="TextBox 8"/>
          <p:cNvSpPr txBox="1"/>
          <p:nvPr/>
        </p:nvSpPr>
        <p:spPr>
          <a:xfrm>
            <a:off x="6590276" y="4225335"/>
            <a:ext cx="2775396" cy="1323439"/>
          </a:xfrm>
          <a:prstGeom prst="rect">
            <a:avLst/>
          </a:prstGeom>
          <a:noFill/>
          <a:ln w="28575">
            <a:solidFill>
              <a:schemeClr val="tx1"/>
            </a:solidFill>
          </a:ln>
        </p:spPr>
        <p:txBody>
          <a:bodyPr wrap="square" rtlCol="0">
            <a:spAutoFit/>
          </a:bodyPr>
          <a:lstStyle/>
          <a:p>
            <a:pPr algn="just"/>
            <a:r>
              <a:rPr lang="as-IN" sz="2000" b="1" dirty="0" smtClean="0">
                <a:latin typeface="NikoshBAN" pitchFamily="2" charset="0"/>
                <a:cs typeface="NikoshBAN" pitchFamily="2" charset="0"/>
              </a:rPr>
              <a:t>সুইচ</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এক</a:t>
            </a:r>
            <a:r>
              <a:rPr lang="en-US" sz="2000" b="1" dirty="0" smtClean="0">
                <a:latin typeface="NikoshBAN" pitchFamily="2" charset="0"/>
                <a:cs typeface="NikoshBAN" pitchFamily="2" charset="0"/>
              </a:rPr>
              <a:t> </a:t>
            </a:r>
            <a:r>
              <a:rPr lang="as-IN" sz="2000" b="1" dirty="0" smtClean="0">
                <a:latin typeface="NikoshBAN" pitchFamily="2" charset="0"/>
                <a:cs typeface="NikoshBAN" pitchFamily="2" charset="0"/>
              </a:rPr>
              <a:t>ধরনের </a:t>
            </a:r>
            <a:r>
              <a:rPr lang="as-IN" sz="2000" b="1" dirty="0">
                <a:latin typeface="NikoshBAN" pitchFamily="2" charset="0"/>
                <a:cs typeface="NikoshBAN" pitchFamily="2" charset="0"/>
              </a:rPr>
              <a:t>কানেকটিভিটি ডিভাইস, যা সিগনাল রিসিভ করার পর তা সরাসরি টার্গেট পোর্ট বা নোডসমুহে পৌছায়।</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lt">
                                    <p:tmPct val="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hj.jpg"/>
          <p:cNvPicPr>
            <a:picLocks noChangeAspect="1" noChangeArrowheads="1"/>
          </p:cNvPicPr>
          <p:nvPr/>
        </p:nvPicPr>
        <p:blipFill>
          <a:blip r:embed="rId2"/>
          <a:srcRect/>
          <a:stretch>
            <a:fillRect/>
          </a:stretch>
        </p:blipFill>
        <p:spPr bwMode="auto">
          <a:xfrm>
            <a:off x="6060350" y="1502229"/>
            <a:ext cx="3201215" cy="2834640"/>
          </a:xfrm>
          <a:prstGeom prst="rect">
            <a:avLst/>
          </a:prstGeom>
          <a:noFill/>
          <a:ln w="6350">
            <a:solidFill>
              <a:schemeClr val="tx1"/>
            </a:solidFill>
          </a:ln>
        </p:spPr>
      </p:pic>
      <p:pic>
        <p:nvPicPr>
          <p:cNvPr id="2051" name="Picture 3" descr="C:\Users\user\Desktop\jk.jpg"/>
          <p:cNvPicPr>
            <a:picLocks noChangeAspect="1" noChangeArrowheads="1"/>
          </p:cNvPicPr>
          <p:nvPr/>
        </p:nvPicPr>
        <p:blipFill>
          <a:blip r:embed="rId3"/>
          <a:srcRect/>
          <a:stretch>
            <a:fillRect/>
          </a:stretch>
        </p:blipFill>
        <p:spPr bwMode="auto">
          <a:xfrm>
            <a:off x="2478271" y="1476102"/>
            <a:ext cx="3138758" cy="2939143"/>
          </a:xfrm>
          <a:prstGeom prst="rect">
            <a:avLst/>
          </a:prstGeom>
          <a:noFill/>
          <a:ln w="6350">
            <a:solidFill>
              <a:schemeClr val="tx1"/>
            </a:solidFill>
          </a:ln>
        </p:spPr>
      </p:pic>
      <p:sp>
        <p:nvSpPr>
          <p:cNvPr id="4" name="TextBox 3"/>
          <p:cNvSpPr txBox="1"/>
          <p:nvPr/>
        </p:nvSpPr>
        <p:spPr>
          <a:xfrm>
            <a:off x="1021976" y="846911"/>
            <a:ext cx="9520518" cy="461665"/>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sz="2400" b="1" dirty="0" err="1" smtClean="0">
                <a:latin typeface="NikoshBAN" pitchFamily="2" charset="0"/>
                <a:cs typeface="NikoshBAN" pitchFamily="2" charset="0"/>
              </a:rPr>
              <a:t>রাউটার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a:t>
            </a:r>
            <a:r>
              <a:rPr lang="en-US" sz="2400" b="1" dirty="0" smtClean="0">
                <a:latin typeface="NikoshBAN" pitchFamily="2" charset="0"/>
                <a:cs typeface="NikoshBAN" pitchFamily="2" charset="0"/>
              </a:rPr>
              <a:t>?</a:t>
            </a:r>
            <a:endParaRPr lang="en-US" sz="2400" b="1" dirty="0">
              <a:latin typeface="NikoshBAN" pitchFamily="2" charset="0"/>
              <a:cs typeface="NikoshBAN" pitchFamily="2" charset="0"/>
            </a:endParaRPr>
          </a:p>
        </p:txBody>
      </p:sp>
      <p:sp>
        <p:nvSpPr>
          <p:cNvPr id="6" name="TextBox 5"/>
          <p:cNvSpPr txBox="1"/>
          <p:nvPr/>
        </p:nvSpPr>
        <p:spPr>
          <a:xfrm>
            <a:off x="658222" y="4966322"/>
            <a:ext cx="5553167" cy="1015663"/>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sz="2000" b="1" dirty="0" err="1" smtClean="0">
                <a:latin typeface="NikoshBAN" pitchFamily="2" charset="0"/>
                <a:cs typeface="NikoshBAN" pitchFamily="2" charset="0"/>
              </a:rPr>
              <a:t>রাউটারঃ</a:t>
            </a:r>
            <a:r>
              <a:rPr lang="en-US" sz="2000" b="1" dirty="0" smtClean="0">
                <a:latin typeface="NikoshBAN" pitchFamily="2" charset="0"/>
                <a:cs typeface="NikoshBAN" pitchFamily="2" charset="0"/>
              </a:rPr>
              <a:t> Router  </a:t>
            </a:r>
            <a:r>
              <a:rPr lang="en-US" sz="2000" b="1" dirty="0" err="1" smtClean="0">
                <a:latin typeface="NikoshBAN" pitchFamily="2" charset="0"/>
                <a:cs typeface="NikoshBAN" pitchFamily="2" charset="0"/>
              </a:rPr>
              <a:t>হলো</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একটি</a:t>
            </a:r>
            <a:r>
              <a:rPr lang="en-US" sz="2000" b="1" dirty="0" smtClean="0">
                <a:latin typeface="NikoshBAN" pitchFamily="2" charset="0"/>
                <a:cs typeface="NikoshBAN" pitchFamily="2" charset="0"/>
              </a:rPr>
              <a:t>  Networking hardware </a:t>
            </a:r>
            <a:r>
              <a:rPr lang="en-US" sz="2000" b="1" dirty="0" err="1" smtClean="0">
                <a:latin typeface="NikoshBAN" pitchFamily="2" charset="0"/>
                <a:cs typeface="NikoshBAN" pitchFamily="2" charset="0"/>
              </a:rPr>
              <a:t>যাকে</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একটি</a:t>
            </a:r>
            <a:r>
              <a:rPr lang="en-US" sz="2000" b="1" dirty="0" smtClean="0">
                <a:latin typeface="NikoshBAN" pitchFamily="2" charset="0"/>
                <a:cs typeface="NikoshBAN" pitchFamily="2" charset="0"/>
              </a:rPr>
              <a:t> computer networking device </a:t>
            </a:r>
            <a:r>
              <a:rPr lang="en-US" sz="2000" b="1" dirty="0" err="1" smtClean="0">
                <a:latin typeface="NikoshBAN" pitchFamily="2" charset="0"/>
                <a:cs typeface="NikoshBAN" pitchFamily="2" charset="0"/>
              </a:rPr>
              <a:t>বলে</a:t>
            </a:r>
            <a:r>
              <a:rPr lang="en-US" sz="2000" b="1" dirty="0" smtClean="0">
                <a:latin typeface="NikoshBAN" pitchFamily="2" charset="0"/>
                <a:cs typeface="NikoshBAN" pitchFamily="2" charset="0"/>
              </a:rPr>
              <a:t>।</a:t>
            </a:r>
            <a:endParaRPr lang="en-US" sz="2000" b="1" dirty="0">
              <a:latin typeface="NikoshBAN" pitchFamily="2" charset="0"/>
              <a:cs typeface="NikoshBAN" pitchFamily="2" charset="0"/>
            </a:endParaRPr>
          </a:p>
        </p:txBody>
      </p:sp>
      <p:sp>
        <p:nvSpPr>
          <p:cNvPr id="7" name="TextBox 6"/>
          <p:cNvSpPr txBox="1"/>
          <p:nvPr/>
        </p:nvSpPr>
        <p:spPr>
          <a:xfrm>
            <a:off x="6304835" y="5070825"/>
            <a:ext cx="5174343" cy="769441"/>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sz="2400" b="1" dirty="0" err="1" smtClean="0">
                <a:latin typeface="NikoshBAN" pitchFamily="2" charset="0"/>
                <a:cs typeface="NikoshBAN" pitchFamily="2" charset="0"/>
              </a:rPr>
              <a:t>রাউটার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কাজঃ</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বিভিন্ন</a:t>
            </a:r>
            <a:r>
              <a:rPr lang="en-US" sz="2400" b="1" dirty="0" smtClean="0">
                <a:latin typeface="NikoshBAN" pitchFamily="2" charset="0"/>
                <a:cs typeface="NikoshBAN" pitchFamily="2" charset="0"/>
              </a:rPr>
              <a:t> </a:t>
            </a:r>
            <a:r>
              <a:rPr lang="en-US" sz="2000" b="1" dirty="0" smtClean="0">
                <a:latin typeface="NikoshBAN" pitchFamily="2" charset="0"/>
                <a:cs typeface="NikoshBAN" pitchFamily="2" charset="0"/>
              </a:rPr>
              <a:t>computer networking </a:t>
            </a:r>
            <a:r>
              <a:rPr lang="en-US" sz="2000" b="1" dirty="0" err="1" smtClean="0">
                <a:latin typeface="NikoshBAN" pitchFamily="2" charset="0"/>
                <a:cs typeface="NikoshBAN" pitchFamily="2" charset="0"/>
              </a:rPr>
              <a:t>এর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মধ্যে</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যোগাযোগের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একটি</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মাধ্যম</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তৈরি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করা</a:t>
            </a:r>
            <a:r>
              <a:rPr lang="en-US" sz="20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54E5A9-7852-486A-A50F-592F7828E7E7}" type="datetime1">
              <a:rPr lang="en-US" smtClean="0"/>
              <a:pPr/>
              <a:t>4/27/2021</a:t>
            </a:fld>
            <a:endParaRPr lang="en-US"/>
          </a:p>
        </p:txBody>
      </p:sp>
      <p:grpSp>
        <p:nvGrpSpPr>
          <p:cNvPr id="75" name="Group 74"/>
          <p:cNvGrpSpPr/>
          <p:nvPr/>
        </p:nvGrpSpPr>
        <p:grpSpPr>
          <a:xfrm>
            <a:off x="1371600" y="1371600"/>
            <a:ext cx="9653451" cy="4381500"/>
            <a:chOff x="609602" y="1371600"/>
            <a:chExt cx="10415449" cy="4381500"/>
          </a:xfrm>
        </p:grpSpPr>
        <p:cxnSp>
          <p:nvCxnSpPr>
            <p:cNvPr id="57" name="Elbow Connector 56"/>
            <p:cNvCxnSpPr/>
            <p:nvPr/>
          </p:nvCxnSpPr>
          <p:spPr>
            <a:xfrm flipV="1">
              <a:off x="6296297" y="1881051"/>
              <a:ext cx="4404594" cy="52254"/>
            </a:xfrm>
            <a:prstGeom prst="bentConnector3">
              <a:avLst>
                <a:gd name="adj1" fmla="val 50000"/>
              </a:avLst>
            </a:prstGeom>
            <a:ln w="57150">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flipV="1">
              <a:off x="2429691" y="2325189"/>
              <a:ext cx="4036423" cy="574767"/>
            </a:xfrm>
            <a:prstGeom prst="curvedConnector3">
              <a:avLst>
                <a:gd name="adj1" fmla="val 50000"/>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endCxn id="26" idx="3"/>
            </p:cNvCxnSpPr>
            <p:nvPr/>
          </p:nvCxnSpPr>
          <p:spPr>
            <a:xfrm>
              <a:off x="2834640" y="3762103"/>
              <a:ext cx="4239262" cy="1286147"/>
            </a:xfrm>
            <a:prstGeom prst="bentConnector3">
              <a:avLst>
                <a:gd name="adj1" fmla="val 10539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2991395" y="3213463"/>
              <a:ext cx="8033656" cy="757646"/>
            </a:xfrm>
            <a:prstGeom prst="curvedConnector3">
              <a:avLst>
                <a:gd name="adj1" fmla="val 50000"/>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098" name="Picture 2" descr="http://www.netanimations.net/Ordi-Matrix.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2" y="2933700"/>
              <a:ext cx="2400300" cy="1409700"/>
            </a:xfrm>
            <a:prstGeom prst="rect">
              <a:avLst/>
            </a:prstGeom>
            <a:solidFill>
              <a:schemeClr val="accent5">
                <a:lumMod val="20000"/>
                <a:lumOff val="80000"/>
              </a:schemeClr>
            </a:solidFill>
            <a:ln w="57150">
              <a:solidFill>
                <a:schemeClr val="tx1"/>
              </a:solidFill>
            </a:ln>
            <a:extLst>
              <a:ext uri="{909E8E84-426E-40DD-AFC4-6F175D3DCCD1}">
                <a14:hiddenFill xmlns="" xmlns:a14="http://schemas.microsoft.com/office/drawing/2010/main">
                  <a:solidFill>
                    <a:srgbClr val="FFFFFF"/>
                  </a:solidFill>
                </a14:hiddenFill>
              </a:ext>
            </a:extLst>
          </p:spPr>
        </p:pic>
        <p:pic>
          <p:nvPicPr>
            <p:cNvPr id="18" name="Picture 2" descr="http://www.netanimations.net/Ordi-Matrix.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860802" y="1676400"/>
              <a:ext cx="2400300" cy="1409700"/>
            </a:xfrm>
            <a:prstGeom prst="rect">
              <a:avLst/>
            </a:prstGeom>
            <a:solidFill>
              <a:schemeClr val="accent5">
                <a:lumMod val="20000"/>
                <a:lumOff val="80000"/>
              </a:schemeClr>
            </a:solidFill>
            <a:ln w="57150">
              <a:solidFill>
                <a:schemeClr val="tx1"/>
              </a:solidFill>
            </a:ln>
            <a:extLst>
              <a:ext uri="{909E8E84-426E-40DD-AFC4-6F175D3DCCD1}">
                <a14:hiddenFill xmlns="" xmlns:a14="http://schemas.microsoft.com/office/drawing/2010/main">
                  <a:solidFill>
                    <a:srgbClr val="FFFFFF"/>
                  </a:solidFill>
                </a14:hiddenFill>
              </a:ext>
            </a:extLst>
          </p:spPr>
        </p:pic>
        <p:pic>
          <p:nvPicPr>
            <p:cNvPr id="21" name="Picture 2" descr="http://www.netanimations.net/Ordi-Matrix.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038238" y="1371600"/>
              <a:ext cx="2400300" cy="1409700"/>
            </a:xfrm>
            <a:prstGeom prst="rect">
              <a:avLst/>
            </a:prstGeom>
            <a:solidFill>
              <a:schemeClr val="accent5">
                <a:lumMod val="20000"/>
                <a:lumOff val="80000"/>
              </a:schemeClr>
            </a:solidFill>
            <a:ln w="57150">
              <a:solidFill>
                <a:schemeClr val="tx1"/>
              </a:solidFill>
            </a:ln>
            <a:extLst>
              <a:ext uri="{909E8E84-426E-40DD-AFC4-6F175D3DCCD1}">
                <a14:hiddenFill xmlns="" xmlns:a14="http://schemas.microsoft.com/office/drawing/2010/main">
                  <a:solidFill>
                    <a:srgbClr val="FFFFFF"/>
                  </a:solidFill>
                </a14:hiddenFill>
              </a:ext>
            </a:extLst>
          </p:spPr>
        </p:pic>
        <p:pic>
          <p:nvPicPr>
            <p:cNvPr id="24" name="Picture 2" descr="http://www.netanimations.net/Ordi-Matrix.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432802" y="3429000"/>
              <a:ext cx="2400300" cy="1409700"/>
            </a:xfrm>
            <a:prstGeom prst="rect">
              <a:avLst/>
            </a:prstGeom>
            <a:solidFill>
              <a:schemeClr val="accent5">
                <a:lumMod val="20000"/>
                <a:lumOff val="80000"/>
              </a:schemeClr>
            </a:solidFill>
            <a:ln w="57150">
              <a:solidFill>
                <a:schemeClr val="tx1"/>
              </a:solidFill>
            </a:ln>
            <a:extLst>
              <a:ext uri="{909E8E84-426E-40DD-AFC4-6F175D3DCCD1}">
                <a14:hiddenFill xmlns="" xmlns:a14="http://schemas.microsoft.com/office/drawing/2010/main">
                  <a:solidFill>
                    <a:srgbClr val="FFFFFF"/>
                  </a:solidFill>
                </a14:hiddenFill>
              </a:ext>
            </a:extLst>
          </p:spPr>
        </p:pic>
        <p:pic>
          <p:nvPicPr>
            <p:cNvPr id="26" name="Picture 2" descr="http://www.netanimations.net/Ordi-Matrix.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3602" y="4343400"/>
              <a:ext cx="2400300" cy="1409700"/>
            </a:xfrm>
            <a:prstGeom prst="rect">
              <a:avLst/>
            </a:prstGeom>
            <a:solidFill>
              <a:schemeClr val="accent5">
                <a:lumMod val="20000"/>
                <a:lumOff val="80000"/>
              </a:schemeClr>
            </a:solidFill>
            <a:ln w="57150">
              <a:solidFill>
                <a:schemeClr val="tx1"/>
              </a:solidFill>
            </a:ln>
            <a:extLst>
              <a:ext uri="{909E8E84-426E-40DD-AFC4-6F175D3DCCD1}">
                <a14:hiddenFill xmlns="" xmlns:a14="http://schemas.microsoft.com/office/drawing/2010/main">
                  <a:solidFill>
                    <a:srgbClr val="FFFFFF"/>
                  </a:solidFill>
                </a14:hiddenFill>
              </a:ext>
            </a:extLst>
          </p:spPr>
        </p:pic>
        <p:cxnSp>
          <p:nvCxnSpPr>
            <p:cNvPr id="39" name="Elbow Connector 38"/>
            <p:cNvCxnSpPr/>
            <p:nvPr/>
          </p:nvCxnSpPr>
          <p:spPr>
            <a:xfrm rot="16200000" flipH="1">
              <a:off x="5447212" y="3135085"/>
              <a:ext cx="1358537" cy="992778"/>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6812281" y="2671354"/>
              <a:ext cx="1972491" cy="1724297"/>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Bent-Up Arrow 53"/>
            <p:cNvSpPr/>
            <p:nvPr/>
          </p:nvSpPr>
          <p:spPr>
            <a:xfrm>
              <a:off x="6936377" y="4820194"/>
              <a:ext cx="3683726" cy="56170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rved Left Arrow 54"/>
            <p:cNvSpPr/>
            <p:nvPr/>
          </p:nvSpPr>
          <p:spPr>
            <a:xfrm>
              <a:off x="10306594" y="2573383"/>
              <a:ext cx="143692" cy="875211"/>
            </a:xfrm>
            <a:prstGeom prst="curvedLef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p:cNvCxnSpPr/>
            <p:nvPr/>
          </p:nvCxnSpPr>
          <p:spPr>
            <a:xfrm flipV="1">
              <a:off x="2873829" y="2181497"/>
              <a:ext cx="6818811" cy="210312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6" name="Down Arrow Callout 75"/>
          <p:cNvSpPr/>
          <p:nvPr/>
        </p:nvSpPr>
        <p:spPr>
          <a:xfrm>
            <a:off x="979714" y="326571"/>
            <a:ext cx="9797142" cy="1149531"/>
          </a:xfrm>
          <a:prstGeom prst="downArrow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যেভাবে</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কম্পিউটারের</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সাথে</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নেটওয়ার্কের</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কানেকশান</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দেওয়া</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হয়</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p>
          <a:p>
            <a:pPr algn="ctr"/>
            <a:endParaRPr lang="en-US" dirty="0"/>
          </a:p>
        </p:txBody>
      </p:sp>
      <p:sp>
        <p:nvSpPr>
          <p:cNvPr id="78" name="Left-Right Arrow 77"/>
          <p:cNvSpPr/>
          <p:nvPr/>
        </p:nvSpPr>
        <p:spPr>
          <a:xfrm>
            <a:off x="1227908" y="5839097"/>
            <a:ext cx="9601200" cy="48332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8525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32411" y="378823"/>
            <a:ext cx="872598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ক্লায়েন্ট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304478" y="4991465"/>
            <a:ext cx="840122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pitchFamily="2" charset="2"/>
              <a:buChar char="v"/>
            </a:pPr>
            <a:r>
              <a:rPr lang="bn-IN" sz="2400" dirty="0" smtClean="0">
                <a:latin typeface="NikoshBAN" panose="02000000000000000000" pitchFamily="2" charset="0"/>
                <a:cs typeface="NikoshBAN" panose="02000000000000000000" pitchFamily="2" charset="0"/>
              </a:rPr>
              <a:t>যে সব কম্পিউটার </a:t>
            </a:r>
            <a:r>
              <a:rPr lang="bn-BD" sz="2400" b="1" dirty="0" smtClean="0">
                <a:solidFill>
                  <a:srgbClr val="C00000"/>
                </a:solidFill>
                <a:latin typeface="NikoshBAN" panose="02000000000000000000" pitchFamily="2" charset="0"/>
                <a:cs typeface="NikoshBAN" panose="02000000000000000000" pitchFamily="2" charset="0"/>
              </a:rPr>
              <a:t>সার্ভার</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থেকে কোনো ধরনের তথ্য নেয় তাকে </a:t>
            </a:r>
            <a:r>
              <a:rPr lang="bn-IN" sz="2400" b="1" dirty="0" smtClean="0">
                <a:solidFill>
                  <a:srgbClr val="C00000"/>
                </a:solidFill>
                <a:latin typeface="NikoshBAN" panose="02000000000000000000" pitchFamily="2" charset="0"/>
                <a:cs typeface="NikoshBAN" panose="02000000000000000000" pitchFamily="2" charset="0"/>
              </a:rPr>
              <a:t>ক্লায়েন্ট</a:t>
            </a:r>
            <a:r>
              <a:rPr lang="bn-IN" sz="2400" dirty="0" smtClean="0">
                <a:latin typeface="NikoshBAN" panose="02000000000000000000" pitchFamily="2" charset="0"/>
                <a:cs typeface="NikoshBAN" panose="02000000000000000000" pitchFamily="2" charset="0"/>
              </a:rPr>
              <a:t> বলে ।</a:t>
            </a:r>
            <a:r>
              <a:rPr lang="en-US" sz="2400" dirty="0" err="1" smtClean="0">
                <a:latin typeface="NikoshBAN" panose="02000000000000000000" pitchFamily="2" charset="0"/>
                <a:cs typeface="NikoshBAN" panose="02000000000000000000" pitchFamily="2" charset="0"/>
              </a:rPr>
              <a:t>যেমন-কম্পিউটার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নেটওয়ার্ক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ই-</a:t>
            </a:r>
            <a:r>
              <a:rPr lang="en-US" sz="2400" dirty="0" err="1" smtClean="0">
                <a:latin typeface="NikoshBAN" panose="02000000000000000000" pitchFamily="2" charset="0"/>
                <a:cs typeface="NikoshBAN" panose="02000000000000000000" pitchFamily="2" charset="0"/>
              </a:rPr>
              <a:t>মেইল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পাঠাতে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ক্লায়েন্ট</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5" name="Picture 10" descr="Kinds of Computer- কম্পিউটারের প্রকারভেদ ও প্রয়োগ - Study Poi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2673" y="2300294"/>
            <a:ext cx="2857500" cy="165775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ওয়েব সার্ভার কিভাবে কাজ করে? – Best &amp; Cheap RD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99623" y="1071154"/>
            <a:ext cx="3202514" cy="150222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www.greenhome.ie/sites/default/files/files/field/book/computer.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721793" y="2262458"/>
            <a:ext cx="3315087" cy="160414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2" descr="http://www.clipartbest.com/cliparts/jix/5py/jix5pyGiE.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543800" y="2612048"/>
            <a:ext cx="707271" cy="36794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Oval 10"/>
          <p:cNvSpPr/>
          <p:nvPr/>
        </p:nvSpPr>
        <p:spPr bwMode="auto">
          <a:xfrm flipH="1">
            <a:off x="2563547" y="4702417"/>
            <a:ext cx="205427" cy="134468"/>
          </a:xfrm>
          <a:prstGeom prst="ellipse">
            <a:avLst/>
          </a:pr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Siyam Rupali" pitchFamily="2" charset="0"/>
              <a:cs typeface="Siyam Rupali" pitchFamily="2" charset="0"/>
            </a:endParaRPr>
          </a:p>
        </p:txBody>
      </p:sp>
      <p:pic>
        <p:nvPicPr>
          <p:cNvPr id="12" name="Picture 12" descr="http://www.clipartbest.com/cliparts/jix/5py/jix5pyGiE.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589231" y="2741035"/>
            <a:ext cx="707271" cy="367943"/>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txBox="1">
            <a:spLocks/>
          </p:cNvSpPr>
          <p:nvPr/>
        </p:nvSpPr>
        <p:spPr>
          <a:xfrm>
            <a:off x="2364378" y="4141017"/>
            <a:ext cx="5852160" cy="587737"/>
          </a:xfrm>
          <a:prstGeom prst="rect">
            <a:avLst/>
          </a:prstGeom>
          <a:noFill/>
        </p:spPr>
        <p:style>
          <a:lnRef idx="1">
            <a:schemeClr val="accent6"/>
          </a:lnRef>
          <a:fillRef idx="2">
            <a:schemeClr val="accent6"/>
          </a:fillRef>
          <a:effectRef idx="1">
            <a:schemeClr val="accent6"/>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কম্পিউটার</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নেটওয়ার্কের</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মাধ্যমে</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একটি</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চিঠি</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পৌঁছানোর</a:t>
            </a:r>
            <a:r>
              <a:rPr lang="en-US" sz="1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1800" b="1" spc="50" dirty="0" err="1"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প্রক্রিয়া</a:t>
            </a:r>
            <a:r>
              <a:rPr lang="en-US" sz="2800" b="1" spc="50" dirty="0" smtClean="0">
                <a:ln w="11430"/>
                <a:solidFill>
                  <a:srgbClr val="C0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endParaRPr lang="en-US" sz="2800" b="1" dirty="0">
              <a:solidFill>
                <a:srgbClr val="C00000"/>
              </a:solidFill>
              <a:latin typeface="NikoshBAN" panose="02000000000000000000" pitchFamily="2" charset="0"/>
              <a:cs typeface="NikoshBAN" panose="02000000000000000000" pitchFamily="2" charset="0"/>
            </a:endParaRPr>
          </a:p>
        </p:txBody>
      </p:sp>
      <p:cxnSp>
        <p:nvCxnSpPr>
          <p:cNvPr id="18" name="Straight Arrow Connector 17"/>
          <p:cNvCxnSpPr>
            <a:stCxn id="12" idx="3"/>
          </p:cNvCxnSpPr>
          <p:nvPr/>
        </p:nvCxnSpPr>
        <p:spPr>
          <a:xfrm flipV="1">
            <a:off x="4296502" y="2913018"/>
            <a:ext cx="3306081" cy="11989"/>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8544935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nodeType="clickEffect">
                                  <p:stCondLst>
                                    <p:cond delay="0"/>
                                  </p:stCondLst>
                                  <p:childTnLst>
                                    <p:animEffect transition="out" filter="diamond(out)">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childTnLst>
                          </p:cTn>
                        </p:par>
                        <p:par>
                          <p:cTn id="19" fill="hold">
                            <p:stCondLst>
                              <p:cond delay="2000"/>
                            </p:stCondLst>
                            <p:childTnLst>
                              <p:par>
                                <p:cTn id="20" presetID="63" presetClass="path" presetSubtype="0" accel="50000" decel="50000" fill="hold" grpId="0" nodeType="afterEffect">
                                  <p:stCondLst>
                                    <p:cond delay="0"/>
                                  </p:stCondLst>
                                  <p:childTnLst>
                                    <p:animMotion origin="layout" path="M -1.875E-6 0 L 0.42474 -0.00347 " pathEditMode="relative" rAng="0" ptsTypes="AA">
                                      <p:cBhvr>
                                        <p:cTn id="21" dur="2000" fill="hold"/>
                                        <p:tgtEl>
                                          <p:spTgt spid="11"/>
                                        </p:tgtEl>
                                        <p:attrNameLst>
                                          <p:attrName>ppt_x</p:attrName>
                                          <p:attrName>ppt_y</p:attrName>
                                        </p:attrNameLst>
                                      </p:cBhvr>
                                      <p:rCtr x="21237" y="-185"/>
                                    </p:animMotion>
                                  </p:childTnLst>
                                </p:cTn>
                              </p:par>
                            </p:childTnLst>
                          </p:cTn>
                        </p:par>
                        <p:par>
                          <p:cTn id="22" fill="hold">
                            <p:stCondLst>
                              <p:cond delay="4000"/>
                            </p:stCondLst>
                            <p:childTnLst>
                              <p:par>
                                <p:cTn id="23" presetID="14"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8" y="334855"/>
            <a:ext cx="8731879" cy="584775"/>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200" dirty="0" smtClean="0">
                <a:latin typeface="NikoshBAN" panose="02000000000000000000" pitchFamily="2" charset="0"/>
                <a:cs typeface="NikoshBAN" panose="02000000000000000000" pitchFamily="2" charset="0"/>
              </a:rPr>
              <a:t>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মিডিয়া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email">
            <a:extLst>
              <a:ext uri="{28A0092B-C50C-407E-A947-70E740481C1C}">
                <a14:useLocalDpi xmlns="" xmlns:a14="http://schemas.microsoft.com/office/drawing/2010/main" val="0"/>
              </a:ext>
            </a:extLst>
          </a:blip>
          <a:srcRect l="6644" t="15439" r="9814" b="20671"/>
          <a:stretch/>
        </p:blipFill>
        <p:spPr>
          <a:xfrm>
            <a:off x="1424679" y="1043189"/>
            <a:ext cx="3894296" cy="3217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403798" y="4716183"/>
            <a:ext cx="8770513" cy="830997"/>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bn-IN" sz="2400" b="1" dirty="0" smtClean="0">
                <a:latin typeface="NikoshBAN" panose="02000000000000000000" pitchFamily="2" charset="0"/>
                <a:cs typeface="NikoshBAN" panose="02000000000000000000" pitchFamily="2" charset="0"/>
              </a:rPr>
              <a:t>যে বস্তু ব্যবহার করে কম্পিউটারগুলো জুড়ে দেওয়া হয় সেটা হচ্ছে মিডিয়া</a:t>
            </a:r>
            <a:r>
              <a:rPr lang="bn-BD" sz="2400" b="1" dirty="0" smtClean="0">
                <a:latin typeface="NikoshBAN" panose="02000000000000000000" pitchFamily="2" charset="0"/>
                <a:cs typeface="NikoshBAN" panose="02000000000000000000" pitchFamily="2" charset="0"/>
              </a:rPr>
              <a:t>।</a:t>
            </a:r>
          </a:p>
          <a:p>
            <a:pPr marL="457200" indent="-457200">
              <a:buFont typeface="Arial" panose="020B0604020202020204" pitchFamily="34" charset="0"/>
              <a:buChar char="•"/>
            </a:pPr>
            <a:r>
              <a:rPr lang="bn-BD" sz="2400" b="1" dirty="0" smtClean="0">
                <a:latin typeface="NikoshBAN" panose="02000000000000000000" pitchFamily="2" charset="0"/>
                <a:cs typeface="NikoshBAN" panose="02000000000000000000" pitchFamily="2" charset="0"/>
              </a:rPr>
              <a:t>বৈদ্যুতিক তার ,কো-এক্সিয়াল তার,অপটিক্যাল ফাইবার ইত্যাদি মিডিয়া হতে পারে।</a:t>
            </a:r>
          </a:p>
        </p:txBody>
      </p:sp>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679583" y="1056068"/>
            <a:ext cx="4481848" cy="323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939635" y="204873"/>
            <a:ext cx="7758547" cy="707886"/>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err="1" smtClean="0">
                <a:solidFill>
                  <a:schemeClr val="bg1"/>
                </a:solidFill>
                <a:latin typeface="NikoshBAN" pitchFamily="2" charset="0"/>
                <a:cs typeface="NikoshBAN" pitchFamily="2" charset="0"/>
              </a:rPr>
              <a:t>নেটওয়ার্ক</a:t>
            </a:r>
            <a:r>
              <a:rPr lang="bn-IN" sz="2800" b="1" dirty="0" smtClean="0">
                <a:solidFill>
                  <a:schemeClr val="bg1"/>
                </a:solidFill>
                <a:latin typeface="NikoshBAN" pitchFamily="2" charset="0"/>
                <a:cs typeface="NikoshBAN" pitchFamily="2" charset="0"/>
              </a:rPr>
              <a:t> এডাপ্টার</a:t>
            </a:r>
            <a:r>
              <a:rPr lang="bn-BD" sz="2800" b="1" dirty="0" smtClean="0">
                <a:solidFill>
                  <a:schemeClr val="bg1"/>
                </a:solidFill>
                <a:latin typeface="NikoshBAN" pitchFamily="2" charset="0"/>
                <a:cs typeface="NikoshBAN" pitchFamily="2" charset="0"/>
              </a:rPr>
              <a:t>   </a:t>
            </a:r>
            <a:r>
              <a:rPr lang="en-US" sz="2800" b="1" dirty="0" smtClean="0">
                <a:solidFill>
                  <a:schemeClr val="bg1"/>
                </a:solidFill>
                <a:latin typeface="NikoshBAN" pitchFamily="2" charset="0"/>
                <a:cs typeface="NikoshBAN" pitchFamily="2" charset="0"/>
              </a:rPr>
              <a:t> </a:t>
            </a:r>
            <a:r>
              <a:rPr lang="bn-IN" sz="4000" b="1" dirty="0" smtClean="0">
                <a:solidFill>
                  <a:schemeClr val="bg1"/>
                </a:solidFill>
                <a:latin typeface="NikoshBAN" pitchFamily="2" charset="0"/>
                <a:cs typeface="NikoshBAN" pitchFamily="2" charset="0"/>
              </a:rPr>
              <a:t>(</a:t>
            </a:r>
            <a:r>
              <a:rPr lang="en-US" sz="2800" b="1" dirty="0" smtClean="0">
                <a:solidFill>
                  <a:schemeClr val="bg1"/>
                </a:solidFill>
                <a:latin typeface="NikoshBAN" pitchFamily="2" charset="0"/>
                <a:cs typeface="NikoshBAN" pitchFamily="2" charset="0"/>
              </a:rPr>
              <a:t>NIC</a:t>
            </a:r>
            <a:r>
              <a:rPr lang="en-US" sz="3600" b="1" dirty="0" smtClean="0">
                <a:solidFill>
                  <a:schemeClr val="bg1"/>
                </a:solidFill>
                <a:latin typeface="NikoshBAN" pitchFamily="2" charset="0"/>
                <a:cs typeface="NikoshBAN" pitchFamily="2" charset="0"/>
              </a:rPr>
              <a:t>)</a:t>
            </a:r>
            <a:r>
              <a:rPr lang="bn-IN" sz="2800" b="1" dirty="0" smtClean="0">
                <a:solidFill>
                  <a:schemeClr val="bg1"/>
                </a:solidFill>
                <a:latin typeface="NikoshBAN" pitchFamily="2" charset="0"/>
                <a:cs typeface="NikoshBAN" pitchFamily="2" charset="0"/>
              </a:rPr>
              <a:t> </a:t>
            </a:r>
            <a:endParaRPr lang="en-US" sz="2800" dirty="0">
              <a:solidFill>
                <a:schemeClr val="bg1"/>
              </a:solidFill>
            </a:endParaRPr>
          </a:p>
        </p:txBody>
      </p:sp>
      <p:pic>
        <p:nvPicPr>
          <p:cNvPr id="6" name="Picture 5"/>
          <p:cNvPicPr>
            <a:picLocks noChangeAspect="1"/>
          </p:cNvPicPr>
          <p:nvPr/>
        </p:nvPicPr>
        <p:blipFill rotWithShape="1">
          <a:blip r:embed="rId2" cstate="email">
            <a:extLst>
              <a:ext uri="{28A0092B-C50C-407E-A947-70E740481C1C}">
                <a14:useLocalDpi xmlns="" xmlns:a14="http://schemas.microsoft.com/office/drawing/2010/main" val="0"/>
              </a:ext>
            </a:extLst>
          </a:blip>
          <a:stretch/>
        </p:blipFill>
        <p:spPr>
          <a:xfrm>
            <a:off x="6248400" y="1097728"/>
            <a:ext cx="3228109" cy="2412923"/>
          </a:xfrm>
          <a:prstGeom prst="rect">
            <a:avLst/>
          </a:prstGeom>
          <a:noFill/>
          <a:ln w="38100">
            <a:solidFill>
              <a:schemeClr val="tx1"/>
            </a:solidFill>
          </a:ln>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64327" y="1094510"/>
            <a:ext cx="3725023" cy="2400390"/>
          </a:xfrm>
          <a:prstGeom prst="rect">
            <a:avLst/>
          </a:prstGeom>
          <a:noFill/>
          <a:ln w="38100">
            <a:solidFill>
              <a:schemeClr val="tx1"/>
            </a:solidFill>
          </a:ln>
        </p:spPr>
      </p:pic>
      <p:sp>
        <p:nvSpPr>
          <p:cNvPr id="8" name="Horizontal Scroll 7"/>
          <p:cNvSpPr/>
          <p:nvPr/>
        </p:nvSpPr>
        <p:spPr>
          <a:xfrm>
            <a:off x="1745672" y="3491347"/>
            <a:ext cx="7924801" cy="2576945"/>
          </a:xfrm>
          <a:prstGeom prst="horizontalScroll">
            <a:avLst/>
          </a:prstGeom>
          <a:ln w="38100">
            <a:solidFill>
              <a:schemeClr val="tx1">
                <a:lumMod val="85000"/>
                <a:lumOff val="1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457200" lvl="0" indent="-457200" eaLnBrk="0" fontAlgn="base" hangingPunct="0">
              <a:spcBef>
                <a:spcPct val="0"/>
              </a:spcBef>
              <a:spcAft>
                <a:spcPct val="0"/>
              </a:spcAft>
              <a:buFont typeface="Wingdings" pitchFamily="2" charset="2"/>
              <a:buChar char="v"/>
            </a:pPr>
            <a:r>
              <a:rPr lang="bn-IN" dirty="0" smtClean="0">
                <a:latin typeface="NikoshBAN" panose="02000000000000000000" pitchFamily="2" charset="0"/>
                <a:cs typeface="NikoshBAN" panose="02000000000000000000" pitchFamily="2" charset="0"/>
              </a:rPr>
              <a:t>একটি নেটওয়ার্ক ইন্টারফেস কার্ড (এনআইসি) একটি কম্পিউটার হার্ডওয়্যার উপাদান যা একটি কম্পিউটারকে নেটওয়ার্কের সাথে সংযুক্ত করার অনুমতি দেয়।</a:t>
            </a:r>
          </a:p>
          <a:p>
            <a:pPr marL="457200" lvl="0" indent="-457200" eaLnBrk="0" fontAlgn="base" hangingPunct="0">
              <a:spcBef>
                <a:spcPct val="0"/>
              </a:spcBef>
              <a:spcAft>
                <a:spcPct val="0"/>
              </a:spcAft>
              <a:buFont typeface="Wingdings" pitchFamily="2" charset="2"/>
              <a:buChar char="v"/>
            </a:pPr>
            <a:r>
              <a:rPr lang="bn-IN" dirty="0" smtClean="0">
                <a:latin typeface="NikoshBAN" panose="02000000000000000000" pitchFamily="2" charset="0"/>
                <a:cs typeface="NikoshBAN" panose="02000000000000000000" pitchFamily="2" charset="0"/>
              </a:rPr>
              <a:t>এই </a:t>
            </a:r>
            <a:r>
              <a:rPr lang="en-US" dirty="0" err="1" smtClean="0">
                <a:latin typeface="NikoshBAN" panose="02000000000000000000" pitchFamily="2" charset="0"/>
                <a:cs typeface="NikoshBAN" panose="02000000000000000000" pitchFamily="2" charset="0"/>
              </a:rPr>
              <a:t>কার্ডগুলো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মিডিয়া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থেকে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তথ্য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ব্যবহার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জন্য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কম্পিউটারকে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bn-BD" dirty="0" smtClean="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কম্পিউটার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থেকে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তথ্য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সেটি</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নেটওয়ার্কে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endParaRPr lang="en-US" dirty="0" smtClean="0"/>
          </a:p>
          <a:p>
            <a:pPr algn="ctr"/>
            <a:endParaRPr lang="en-US" dirty="0"/>
          </a:p>
        </p:txBody>
      </p:sp>
    </p:spTree>
    <p:extLst>
      <p:ext uri="{BB962C8B-B14F-4D97-AF65-F5344CB8AC3E}">
        <p14:creationId xmlns="" xmlns:p14="http://schemas.microsoft.com/office/powerpoint/2010/main" val="103675581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strips(downLeft)">
                                      <p:cBhvr>
                                        <p:cTn id="1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47296" y="892403"/>
            <a:ext cx="6636096" cy="3731629"/>
          </a:xfrm>
          <a:prstGeom prst="rect">
            <a:avLst/>
          </a:prstGeom>
        </p:spPr>
      </p:pic>
      <p:sp>
        <p:nvSpPr>
          <p:cNvPr id="9" name="TextBox 8"/>
          <p:cNvSpPr txBox="1"/>
          <p:nvPr/>
        </p:nvSpPr>
        <p:spPr>
          <a:xfrm>
            <a:off x="1258255" y="4315673"/>
            <a:ext cx="9508484" cy="1200329"/>
          </a:xfrm>
          <a:prstGeom prst="rect">
            <a:avLst/>
          </a:prstGeom>
          <a:solidFill>
            <a:srgbClr val="00206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a:pPr>
            <a:r>
              <a:rPr lang="bn-IN" sz="2400" b="1" dirty="0" smtClean="0">
                <a:solidFill>
                  <a:schemeClr val="bg1"/>
                </a:solidFill>
                <a:latin typeface="NikoshBAN" panose="02000000000000000000" pitchFamily="2" charset="0"/>
                <a:cs typeface="NikoshBAN" panose="02000000000000000000" pitchFamily="2" charset="0"/>
              </a:rPr>
              <a:t>ক্লায়েন্টের কাছে ব্যবহারের জন্য যে সকল সুযোগ-সুবিধা দেওয়া হয় , তার সবই হচ্ছে</a:t>
            </a:r>
            <a:r>
              <a:rPr lang="bn-IN" sz="2400" b="1" dirty="0">
                <a:solidFill>
                  <a:schemeClr val="bg1"/>
                </a:solidFill>
                <a:latin typeface="NikoshBAN" panose="02000000000000000000" pitchFamily="2" charset="0"/>
                <a:cs typeface="NikoshBAN" panose="02000000000000000000" pitchFamily="2" charset="0"/>
              </a:rPr>
              <a:t> </a:t>
            </a:r>
            <a:r>
              <a:rPr lang="en-US" sz="2400" b="1" dirty="0" err="1" smtClean="0">
                <a:solidFill>
                  <a:schemeClr val="bg1"/>
                </a:solidFill>
                <a:latin typeface="NikoshBAN" panose="02000000000000000000" pitchFamily="2" charset="0"/>
                <a:cs typeface="NikoshBAN" panose="02000000000000000000" pitchFamily="2" charset="0"/>
              </a:rPr>
              <a:t>রিসোর্স</a:t>
            </a:r>
            <a:r>
              <a:rPr lang="bn-IN" sz="2400" b="1" dirty="0" smtClean="0">
                <a:solidFill>
                  <a:schemeClr val="bg1"/>
                </a:solidFill>
                <a:latin typeface="NikoshBAN" panose="02000000000000000000" pitchFamily="2" charset="0"/>
                <a:cs typeface="NikoshBAN" panose="02000000000000000000" pitchFamily="2" charset="0"/>
              </a:rPr>
              <a:t> ।</a:t>
            </a:r>
            <a:endParaRPr lang="bn-BD" sz="2400" b="1" dirty="0" smtClean="0">
              <a:solidFill>
                <a:schemeClr val="bg1"/>
              </a:solidFill>
              <a:latin typeface="NikoshBAN" panose="02000000000000000000" pitchFamily="2" charset="0"/>
              <a:cs typeface="NikoshBAN" panose="02000000000000000000" pitchFamily="2" charset="0"/>
            </a:endParaRPr>
          </a:p>
          <a:p>
            <a:pPr marL="457200" indent="-457200">
              <a:buFont typeface="+mj-lt"/>
              <a:buAutoNum type="arabicPeriod"/>
            </a:pPr>
            <a:r>
              <a:rPr lang="bn-BD" sz="2400" b="1" dirty="0" smtClean="0">
                <a:solidFill>
                  <a:schemeClr val="bg1"/>
                </a:solidFill>
                <a:latin typeface="NikoshBAN" panose="02000000000000000000" pitchFamily="2" charset="0"/>
                <a:cs typeface="NikoshBAN" panose="02000000000000000000" pitchFamily="2" charset="0"/>
              </a:rPr>
              <a:t>কম্পিঊটারের সাথে যদি একটি প্রিন্টার কিংবা একটি ফ্যাক্স মেশিন লাগানো হয় সেটি হচ্ছে রিসোর্স।</a:t>
            </a:r>
            <a:endParaRPr lang="en-US" sz="2400" b="1"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1803043" y="264649"/>
            <a:ext cx="8641724" cy="861774"/>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রিসোর্স</a:t>
            </a:r>
            <a:endParaRPr lang="en-US" sz="32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dirty="0"/>
          </a:p>
        </p:txBody>
      </p:sp>
      <p:sp>
        <p:nvSpPr>
          <p:cNvPr id="5" name="TextBox 4"/>
          <p:cNvSpPr txBox="1"/>
          <p:nvPr/>
        </p:nvSpPr>
        <p:spPr>
          <a:xfrm>
            <a:off x="1179768" y="5677959"/>
            <a:ext cx="9522576" cy="523220"/>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r>
              <a:rPr lang="en-US" sz="2800" b="1" dirty="0" err="1" smtClean="0">
                <a:solidFill>
                  <a:srgbClr val="FF0000"/>
                </a:solidFill>
                <a:latin typeface="NikoshBAN" panose="02000000000000000000" pitchFamily="2" charset="0"/>
                <a:cs typeface="NikoshBAN" panose="02000000000000000000" pitchFamily="2" charset="0"/>
              </a:rPr>
              <a:t>ইউজার</a:t>
            </a:r>
            <a:r>
              <a:rPr lang="bn-BD" sz="2800" b="1" dirty="0" smtClean="0">
                <a:solidFill>
                  <a:srgbClr val="FF0000"/>
                </a:solidFill>
                <a:latin typeface="NikoshBAN" panose="02000000000000000000" pitchFamily="2" charset="0"/>
                <a:cs typeface="NikoshBAN" panose="02000000000000000000" pitchFamily="2" charset="0"/>
              </a:rPr>
              <a:t>ঃ</a:t>
            </a:r>
            <a:r>
              <a:rPr lang="en-US" sz="2800" b="1" dirty="0" smtClean="0">
                <a:solidFill>
                  <a:srgbClr val="FF0000"/>
                </a:solidFill>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সার্ভার</a:t>
            </a:r>
            <a:r>
              <a:rPr lang="bn-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ক্লায়েন্ট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রিসোর্স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সেই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ইউজার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ব্যবহারকারী</a:t>
            </a:r>
            <a:r>
              <a:rPr lang="en-US" sz="2800" dirty="0" smtClean="0">
                <a:latin typeface="NikoshBAN" panose="02000000000000000000" pitchFamily="2" charset="0"/>
                <a:cs typeface="NikoshBAN" panose="02000000000000000000" pitchFamily="2" charset="0"/>
              </a:rPr>
              <a:t> ।</a:t>
            </a:r>
          </a:p>
        </p:txBody>
      </p:sp>
    </p:spTree>
    <p:extLst>
      <p:ext uri="{BB962C8B-B14F-4D97-AF65-F5344CB8AC3E}">
        <p14:creationId xmlns="" xmlns:p14="http://schemas.microsoft.com/office/powerpoint/2010/main" val="145077931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3990" y="4194128"/>
            <a:ext cx="8732520" cy="1384995"/>
          </a:xfrm>
          <a:prstGeom prst="rect">
            <a:avLst/>
          </a:prstGeom>
          <a:noFill/>
          <a:ln w="38100">
            <a:solidFill>
              <a:schemeClr val="tx1"/>
            </a:solidFill>
          </a:ln>
        </p:spPr>
        <p:txBody>
          <a:bodyPr wrap="square" rtlCol="0">
            <a:spAutoFit/>
          </a:bodyPr>
          <a:lstStyle/>
          <a:p>
            <a:r>
              <a:rPr lang="bn-BD" sz="2800" b="1" dirty="0" smtClean="0">
                <a:effectLst>
                  <a:outerShdw blurRad="38100" dist="38100" dir="2700000" algn="tl">
                    <a:srgbClr val="000000">
                      <a:alpha val="43137"/>
                    </a:srgbClr>
                  </a:outerShdw>
                </a:effectLst>
                <a:latin typeface="NikoshBAN" pitchFamily="2" charset="0"/>
                <a:cs typeface="NikoshBAN" pitchFamily="2" charset="0"/>
              </a:rPr>
              <a:t>প্রটোকলঃ </a:t>
            </a:r>
            <a:r>
              <a:rPr lang="bn-BD" sz="2000" b="1" dirty="0" smtClean="0">
                <a:latin typeface="NikoshBAN" pitchFamily="2" charset="0"/>
                <a:cs typeface="NikoshBAN" pitchFamily="2" charset="0"/>
              </a:rPr>
              <a:t>যারা নেটোয়ার্ক তৈরি করে তারা  আগে থেকেই ঠিক করে নেয়,কোন ভাষায়,কোন নিয়ম মেনে এক কম্পিঊটার অন্য কম্পিঊটারের সাথে যোগাযোগ করবে।</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এই নিয়মগুলোই হচ্ছে প্রটোকল।যেমন-ইন্টারনেট ব্যবহার করার জন্য প্রটোকল হল</a:t>
            </a:r>
            <a:r>
              <a:rPr lang="en-US" sz="2000" b="1" dirty="0" smtClean="0">
                <a:latin typeface="NikoshBAN" pitchFamily="2" charset="0"/>
                <a:cs typeface="NikoshBAN" pitchFamily="2" charset="0"/>
              </a:rPr>
              <a:t> </a:t>
            </a:r>
            <a:r>
              <a:rPr lang="en-US" sz="2000" b="1" dirty="0" smtClean="0">
                <a:solidFill>
                  <a:srgbClr val="C00000"/>
                </a:solidFill>
                <a:latin typeface="NikoshBAN" pitchFamily="2" charset="0"/>
                <a:cs typeface="NikoshBAN" pitchFamily="2" charset="0"/>
              </a:rPr>
              <a:t>hyper text </a:t>
            </a:r>
            <a:r>
              <a:rPr lang="bn-BD"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transfar</a:t>
            </a:r>
            <a:r>
              <a:rPr lang="en-US" sz="2000" b="1" dirty="0" smtClean="0">
                <a:solidFill>
                  <a:srgbClr val="C00000"/>
                </a:solidFill>
                <a:latin typeface="NikoshBAN" pitchFamily="2" charset="0"/>
                <a:cs typeface="NikoshBAN" pitchFamily="2" charset="0"/>
              </a:rPr>
              <a:t> protocol</a:t>
            </a:r>
            <a:r>
              <a:rPr lang="bn-BD" sz="2000" b="1" dirty="0" smtClean="0">
                <a:solidFill>
                  <a:srgbClr val="C00000"/>
                </a:solidFill>
                <a:latin typeface="NikoshBAN" pitchFamily="2" charset="0"/>
                <a:cs typeface="NikoshBAN" pitchFamily="2" charset="0"/>
              </a:rPr>
              <a:t> </a:t>
            </a:r>
            <a:r>
              <a:rPr lang="en-US" sz="2000" b="1" dirty="0" smtClean="0">
                <a:solidFill>
                  <a:srgbClr val="C00000"/>
                </a:solidFill>
                <a:latin typeface="NikoshBAN" pitchFamily="2" charset="0"/>
                <a:cs typeface="NikoshBAN" pitchFamily="2" charset="0"/>
              </a:rPr>
              <a:t>(http)</a:t>
            </a:r>
            <a:r>
              <a:rPr lang="bn-BD" sz="2000" b="1" dirty="0" smtClean="0">
                <a:solidFill>
                  <a:srgbClr val="C00000"/>
                </a:solidFill>
                <a:latin typeface="NikoshBAN" pitchFamily="2" charset="0"/>
                <a:cs typeface="NikoshBAN" pitchFamily="2" charset="0"/>
              </a:rPr>
              <a:t>।</a:t>
            </a:r>
          </a:p>
          <a:p>
            <a:endParaRPr lang="en-US" sz="1400" b="1" dirty="0">
              <a:latin typeface="NikoshBAN" pitchFamily="2" charset="0"/>
              <a:cs typeface="NikoshBAN" pitchFamily="2"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xmlns:lc="http://schemas.openxmlformats.org/drawingml/2006/lockedCanvas" val="0"/>
              </a:ext>
            </a:extLst>
          </a:blip>
          <a:stretch>
            <a:fillRect/>
          </a:stretch>
        </p:blipFill>
        <p:spPr bwMode="auto">
          <a:xfrm>
            <a:off x="1672046" y="1015792"/>
            <a:ext cx="3971844" cy="2536543"/>
          </a:xfrm>
          <a:prstGeom prst="rect">
            <a:avLst/>
          </a:prstGeom>
          <a:extLst>
            <a:ext uri="{909E8E84-426E-40DD-AFC4-6F175D3DCCD1}">
              <a14:hiddenFill xmlns:a14="http://schemas.microsoft.com/office/drawing/2010/main" xmlns="" xmlns:lc="http://schemas.openxmlformats.org/drawingml/2006/lockedCanvas">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04857" y="1131318"/>
            <a:ext cx="4114800" cy="2500156"/>
          </a:xfrm>
          <a:prstGeom prst="rect">
            <a:avLst/>
          </a:prstGeom>
          <a:ln/>
        </p:spPr>
        <p:style>
          <a:lnRef idx="2">
            <a:schemeClr val="dk1"/>
          </a:lnRef>
          <a:fillRef idx="1">
            <a:schemeClr val="lt1"/>
          </a:fillRef>
          <a:effectRef idx="0">
            <a:schemeClr val="dk1"/>
          </a:effectRef>
          <a:fontRef idx="minor">
            <a:schemeClr val="dk1"/>
          </a:fontRef>
        </p:style>
      </p:pic>
      <p:sp>
        <p:nvSpPr>
          <p:cNvPr id="6" name="Down Arrow Callout 5"/>
          <p:cNvSpPr/>
          <p:nvPr/>
        </p:nvSpPr>
        <p:spPr>
          <a:xfrm>
            <a:off x="1619793" y="235131"/>
            <a:ext cx="8752115" cy="849086"/>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প্রটোকল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wn Arrow Callout 4"/>
          <p:cNvSpPr/>
          <p:nvPr/>
        </p:nvSpPr>
        <p:spPr>
          <a:xfrm>
            <a:off x="2299855" y="335826"/>
            <a:ext cx="8257309" cy="1275008"/>
          </a:xfrm>
          <a:prstGeom prst="downArrow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atin typeface="NikoshBAN" panose="02000000000000000000" pitchFamily="2" charset="0"/>
                <a:cs typeface="NikoshBAN" panose="02000000000000000000" pitchFamily="2" charset="0"/>
              </a:rPr>
              <a:t>দলগত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কাজ</a:t>
            </a:r>
            <a:r>
              <a:rPr lang="en-US" sz="2800" b="1" dirty="0" smtClean="0">
                <a:latin typeface="NikoshBAN" panose="02000000000000000000" pitchFamily="2" charset="0"/>
                <a:cs typeface="NikoshBAN" panose="02000000000000000000" pitchFamily="2" charset="0"/>
              </a:rPr>
              <a:t> </a:t>
            </a:r>
            <a:endParaRPr lang="en-US" sz="2800" dirty="0"/>
          </a:p>
        </p:txBody>
      </p:sp>
      <p:sp>
        <p:nvSpPr>
          <p:cNvPr id="6" name="Up Arrow Callout 5"/>
          <p:cNvSpPr/>
          <p:nvPr/>
        </p:nvSpPr>
        <p:spPr>
          <a:xfrm>
            <a:off x="2355274" y="3574474"/>
            <a:ext cx="8174181" cy="2092036"/>
          </a:xfrm>
          <a:prstGeom prst="upArrowCallout">
            <a:avLst/>
          </a:prstGeom>
          <a:ln/>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bn-BD" sz="2800" dirty="0" smtClean="0">
                <a:solidFill>
                  <a:schemeClr val="tx1"/>
                </a:solidFill>
                <a:latin typeface="NikoshBAN" panose="02000000000000000000" pitchFamily="2" charset="0"/>
                <a:cs typeface="NikoshBAN" panose="02000000000000000000" pitchFamily="2" charset="0"/>
              </a:rPr>
              <a:t> তোমাদের বিদ্যালয়ে </a:t>
            </a:r>
            <a:r>
              <a:rPr lang="en-US" sz="2800" dirty="0" err="1" smtClean="0">
                <a:solidFill>
                  <a:schemeClr val="tx1"/>
                </a:solidFill>
                <a:latin typeface="NikoshBAN" panose="02000000000000000000" pitchFamily="2" charset="0"/>
                <a:cs typeface="NikoshBAN" panose="02000000000000000000" pitchFamily="2" charset="0"/>
              </a:rPr>
              <a:t>নেটওয়ার্ক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স্থাপনের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যন্ত্রপাতি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লাগবে</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একটি তালিকা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p>
          <a:p>
            <a:pPr algn="ct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2327565" y="1205345"/>
            <a:ext cx="3519054" cy="2992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duotone>
              <a:prstClr val="black"/>
              <a:schemeClr val="accent5">
                <a:tint val="45000"/>
                <a:satMod val="400000"/>
              </a:schemeClr>
            </a:duotone>
            <a:extLst>
              <a:ext uri="{28A0092B-C50C-407E-A947-70E740481C1C}">
                <a14:useLocalDpi xmlns="" xmlns:a14="http://schemas.microsoft.com/office/drawing/2010/main" val="0"/>
              </a:ext>
            </a:extLst>
          </a:blip>
          <a:srcRect l="-4"/>
          <a:stretch/>
        </p:blipFill>
        <p:spPr>
          <a:xfrm>
            <a:off x="7093527" y="1177636"/>
            <a:ext cx="3408218" cy="304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492587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84960" y="1234440"/>
            <a:ext cx="3703320" cy="2225040"/>
          </a:xfrm>
          <a:prstGeom prst="ellipse">
            <a:avLst/>
          </a:pr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কম্পিউটার </a:t>
            </a:r>
            <a:r>
              <a:rPr lang="en-US" sz="3200" b="1" dirty="0" err="1" smtClean="0">
                <a:latin typeface="NikoshBAN" pitchFamily="2" charset="0"/>
                <a:cs typeface="NikoshBAN" pitchFamily="2" charset="0"/>
              </a:rPr>
              <a:t>নেটওয়ার্ক</a:t>
            </a:r>
            <a:r>
              <a:rPr lang="en-US" sz="3200" b="1" dirty="0" smtClean="0">
                <a:latin typeface="NikoshBAN" pitchFamily="2" charset="0"/>
                <a:cs typeface="NikoshBAN" pitchFamily="2" charset="0"/>
              </a:rPr>
              <a:t> </a:t>
            </a:r>
            <a:endParaRPr lang="en-US" sz="4800" b="1" dirty="0" smtClean="0">
              <a:latin typeface="NikoshBAN" pitchFamily="2" charset="0"/>
              <a:cs typeface="NikoshBAN" pitchFamily="2" charset="0"/>
            </a:endParaRPr>
          </a:p>
          <a:p>
            <a:pPr algn="ct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Right Arrow 2"/>
          <p:cNvSpPr/>
          <p:nvPr/>
        </p:nvSpPr>
        <p:spPr>
          <a:xfrm>
            <a:off x="1942730" y="0"/>
            <a:ext cx="4470400" cy="1334589"/>
          </a:xfrm>
          <a:prstGeom prst="rightArrow">
            <a:avLst>
              <a:gd name="adj1" fmla="val 40185"/>
              <a:gd name="adj2" fmla="val 306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bg1"/>
                </a:solidFill>
                <a:latin typeface="NikoshBAN" pitchFamily="2" charset="0"/>
                <a:cs typeface="NikoshBAN" pitchFamily="2" charset="0"/>
              </a:rPr>
              <a:t>চিত্রগুলো লক্ষ্য কর</a:t>
            </a:r>
            <a:endParaRPr lang="en-US" sz="4000" b="1" dirty="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cstate="email">
            <a:duotone>
              <a:prstClr val="black"/>
              <a:schemeClr val="accent1">
                <a:tint val="45000"/>
                <a:satMod val="400000"/>
              </a:schemeClr>
            </a:duotone>
            <a:extLst>
              <a:ext uri="{28A0092B-C50C-407E-A947-70E740481C1C}">
                <a14:useLocalDpi xmlns="" xmlns:a14="http://schemas.microsoft.com/office/drawing/2010/main" val="0"/>
              </a:ext>
            </a:extLst>
          </a:blip>
          <a:stretch>
            <a:fillRect/>
          </a:stretch>
        </p:blipFill>
        <p:spPr>
          <a:xfrm>
            <a:off x="994398" y="3578829"/>
            <a:ext cx="6061724" cy="2730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7490749" y="3505200"/>
            <a:ext cx="4487891"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495397" y="731654"/>
            <a:ext cx="5007696" cy="830997"/>
          </a:xfrm>
          <a:prstGeom prst="rect">
            <a:avLst/>
          </a:prstGeom>
        </p:spPr>
        <p:txBody>
          <a:bodyPr wrap="square">
            <a:spAutoFit/>
          </a:bodyPr>
          <a:lstStyle/>
          <a:p>
            <a:pPr marL="342900" indent="-342900" fontAlgn="auto">
              <a:spcBef>
                <a:spcPct val="20000"/>
              </a:spcBef>
              <a:spcAft>
                <a:spcPts val="0"/>
              </a:spcAft>
              <a:buFont typeface="Arial" pitchFamily="34" charset="0"/>
              <a:buNone/>
              <a:defRPr/>
            </a:pPr>
            <a:r>
              <a:rPr lang="en-US"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7" name="Picture 6"/>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7505379" y="228600"/>
            <a:ext cx="4473263" cy="2956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6" presetClass="path" presetSubtype="0" accel="50000" decel="50000" fill="hold" grpId="1" nodeType="clickEffect">
                                  <p:stCondLst>
                                    <p:cond delay="0"/>
                                  </p:stCondLst>
                                  <p:childTnLst>
                                    <p:animMotion origin="layout" path="M 0 0  C -0.004 -0.11911  0.046 -0.22222  0.113 -0.22933  C 0.177 -0.23822  0.237 -0.15822  0.241 -0.04267  C 0.246 0.064  0.204 0.16356  0.144 0.17067  C 0.089 0.176  0.037 0.11022  0.033 0.01067  C 0.029 -0.08  0.064 -0.16533  0.115 -0.17244  C 0.162 -0.17778  0.206 -0.12267  0.209 -0.03911  C 0.212 0.03556  0.184 0.10844  0.142 0.112  C 0.104 0.11733  0.068 0.07467  0.065 0.00711  C 0.063 -0.05333  0.084 -0.112  0.117 -0.11556  C 0.146 -0.11911  0.175 -0.08711  0.177 -0.03556  C 0.179 0.00889  0.164 0.05156  0.14 0.05511  C 0.12 0.05867  0.099 0.03911  0.098 0.00356  C 0.096 -0.02489  0.104 -0.05511  0.119 -0.05867  C 0.131 -0.05867  0.143 -0.05156  0.145 -0.032  C 0.146 -0.01956  0.144 -0.00711  0.138 -0.00178  C 0.135 0  0.133 0  0.13 -0.00178  E" pathEditMode="relative" ptsTypes="">
                                      <p:cBhvr>
                                        <p:cTn id="2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39832" y="817438"/>
            <a:ext cx="1024128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bn-BD" sz="3600" b="1" dirty="0">
                <a:ln w="1905"/>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3600" b="1" dirty="0">
              <a:ln w="1905"/>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264140" y="1682427"/>
            <a:ext cx="9750224" cy="400110"/>
          </a:xfrm>
          <a:prstGeom prst="rect">
            <a:avLst/>
          </a:prstGeom>
          <a:solidFill>
            <a:schemeClr val="accent6">
              <a:lumMod val="20000"/>
              <a:lumOff val="80000"/>
            </a:schemeClr>
          </a:solidFill>
          <a:ln w="6350"/>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NikoshBAN" panose="02000000000000000000" pitchFamily="2" charset="0"/>
                <a:cs typeface="NikoshBAN" panose="02000000000000000000" pitchFamily="2" charset="0"/>
              </a:rPr>
              <a:t>১.</a:t>
            </a:r>
            <a:r>
              <a:rPr lang="bn-IN" sz="2000" b="1" dirty="0" smtClean="0">
                <a:latin typeface="NikoshBAN" panose="02000000000000000000" pitchFamily="2" charset="0"/>
                <a:cs typeface="NikoshBAN" panose="02000000000000000000" pitchFamily="2" charset="0"/>
              </a:rPr>
              <a:t>যে </a:t>
            </a:r>
            <a:r>
              <a:rPr lang="bn-IN" sz="2000" b="1" dirty="0">
                <a:latin typeface="NikoshBAN" panose="02000000000000000000" pitchFamily="2" charset="0"/>
                <a:cs typeface="NikoshBAN" panose="02000000000000000000" pitchFamily="2" charset="0"/>
              </a:rPr>
              <a:t>বস্তু ব্যবহার করে কম্পিউটারগুলো জুড়ে দেওয়া </a:t>
            </a:r>
            <a:r>
              <a:rPr lang="bn-IN" sz="2000" b="1" dirty="0" smtClean="0">
                <a:latin typeface="NikoshBAN" panose="02000000000000000000" pitchFamily="2" charset="0"/>
                <a:cs typeface="NikoshBAN" panose="02000000000000000000" pitchFamily="2" charset="0"/>
              </a:rPr>
              <a:t>হয়</a:t>
            </a:r>
            <a:r>
              <a:rPr lang="en-US" sz="2000" b="1" dirty="0" smtClean="0">
                <a:latin typeface="NikoshBAN" panose="02000000000000000000" pitchFamily="2" charset="0"/>
                <a:cs typeface="NikoshBAN" panose="02000000000000000000" pitchFamily="2" charset="0"/>
              </a:rPr>
              <a:t>-</a:t>
            </a:r>
            <a:endParaRPr lang="en-US" sz="2000" b="1" dirty="0">
              <a:latin typeface="NikoshBAN" panose="02000000000000000000" pitchFamily="2" charset="0"/>
              <a:cs typeface="NikoshBAN" panose="02000000000000000000" pitchFamily="2" charset="0"/>
            </a:endParaRPr>
          </a:p>
        </p:txBody>
      </p:sp>
      <p:sp>
        <p:nvSpPr>
          <p:cNvPr id="9" name="TextBox 8"/>
          <p:cNvSpPr txBox="1"/>
          <p:nvPr/>
        </p:nvSpPr>
        <p:spPr>
          <a:xfrm>
            <a:off x="2118562" y="2175414"/>
            <a:ext cx="3520238" cy="400110"/>
          </a:xfrm>
          <a:prstGeom prst="rect">
            <a:avLst/>
          </a:prstGeom>
          <a:solidFill>
            <a:schemeClr val="accent6">
              <a:lumMod val="20000"/>
              <a:lumOff val="80000"/>
            </a:schemeClr>
          </a:solidFill>
          <a:ln w="6350">
            <a:solidFill>
              <a:schemeClr val="tx1"/>
            </a:solidFill>
          </a:ln>
        </p:spPr>
        <p:txBody>
          <a:bodyPr wrap="square" rtlCol="0">
            <a:spAutoFit/>
          </a:bodyPr>
          <a:lstStyle/>
          <a:p>
            <a:r>
              <a:rPr lang="en-US" sz="2000" b="1" dirty="0" smtClean="0">
                <a:latin typeface="NikoshBAN" panose="02000000000000000000" pitchFamily="2" charset="0"/>
                <a:cs typeface="NikoshBAN" panose="02000000000000000000" pitchFamily="2" charset="0"/>
              </a:rPr>
              <a:t>ক. </a:t>
            </a:r>
            <a:r>
              <a:rPr lang="en-US" sz="2000" b="1" dirty="0" err="1" smtClean="0">
                <a:latin typeface="NikoshBAN" panose="02000000000000000000" pitchFamily="2" charset="0"/>
                <a:cs typeface="NikoshBAN" panose="02000000000000000000" pitchFamily="2" charset="0"/>
              </a:rPr>
              <a:t>ইউজার</a:t>
            </a:r>
            <a:endParaRPr lang="en-US" sz="2000" b="1" dirty="0">
              <a:latin typeface="NikoshBAN" panose="02000000000000000000" pitchFamily="2" charset="0"/>
              <a:cs typeface="NikoshBAN" panose="02000000000000000000" pitchFamily="2" charset="0"/>
            </a:endParaRPr>
          </a:p>
        </p:txBody>
      </p:sp>
      <p:sp>
        <p:nvSpPr>
          <p:cNvPr id="10" name="TextBox 9"/>
          <p:cNvSpPr txBox="1"/>
          <p:nvPr/>
        </p:nvSpPr>
        <p:spPr>
          <a:xfrm>
            <a:off x="6898240" y="2323298"/>
            <a:ext cx="3575796" cy="400110"/>
          </a:xfrm>
          <a:prstGeom prst="rect">
            <a:avLst/>
          </a:prstGeom>
          <a:solidFill>
            <a:schemeClr val="accent6">
              <a:lumMod val="20000"/>
              <a:lumOff val="80000"/>
            </a:schemeClr>
          </a:solidFill>
          <a:ln w="6350">
            <a:solidFill>
              <a:schemeClr val="tx1"/>
            </a:solidFill>
          </a:ln>
        </p:spPr>
        <p:txBody>
          <a:bodyPr wrap="square" rtlCol="0">
            <a:spAutoFit/>
          </a:bodyPr>
          <a:lstStyle/>
          <a:p>
            <a:r>
              <a:rPr lang="en-US" sz="2000" b="1" dirty="0">
                <a:latin typeface="NikoshBAN" panose="02000000000000000000" pitchFamily="2" charset="0"/>
                <a:cs typeface="NikoshBAN" panose="02000000000000000000" pitchFamily="2" charset="0"/>
              </a:rPr>
              <a:t>খ</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মিডিয়া</a:t>
            </a:r>
            <a:endParaRPr lang="en-US" sz="2000" b="1" dirty="0">
              <a:latin typeface="NikoshBAN" panose="02000000000000000000" pitchFamily="2" charset="0"/>
              <a:cs typeface="NikoshBAN" panose="02000000000000000000" pitchFamily="2" charset="0"/>
            </a:endParaRPr>
          </a:p>
        </p:txBody>
      </p:sp>
      <p:sp>
        <p:nvSpPr>
          <p:cNvPr id="11" name="TextBox 10"/>
          <p:cNvSpPr txBox="1"/>
          <p:nvPr/>
        </p:nvSpPr>
        <p:spPr>
          <a:xfrm>
            <a:off x="2118561" y="2863645"/>
            <a:ext cx="3520239" cy="400110"/>
          </a:xfrm>
          <a:prstGeom prst="rect">
            <a:avLst/>
          </a:prstGeom>
          <a:solidFill>
            <a:schemeClr val="accent6">
              <a:lumMod val="20000"/>
              <a:lumOff val="80000"/>
            </a:schemeClr>
          </a:solidFill>
          <a:ln w="6350">
            <a:solidFill>
              <a:schemeClr val="tx1"/>
            </a:solidFill>
          </a:ln>
        </p:spPr>
        <p:txBody>
          <a:bodyPr wrap="square" rtlCol="0">
            <a:spAutoFit/>
          </a:bodyPr>
          <a:lstStyle/>
          <a:p>
            <a:r>
              <a:rPr lang="en-US" sz="2000" b="1" dirty="0" smtClean="0">
                <a:latin typeface="NikoshBAN" panose="02000000000000000000" pitchFamily="2" charset="0"/>
                <a:cs typeface="NikoshBAN" panose="02000000000000000000" pitchFamily="2" charset="0"/>
              </a:rPr>
              <a:t>গ. </a:t>
            </a:r>
            <a:r>
              <a:rPr lang="en-US" sz="2000" b="1" dirty="0" err="1" smtClean="0">
                <a:latin typeface="NikoshBAN" panose="02000000000000000000" pitchFamily="2" charset="0"/>
                <a:cs typeface="NikoshBAN" panose="02000000000000000000" pitchFamily="2" charset="0"/>
              </a:rPr>
              <a:t>রিসোর্স</a:t>
            </a:r>
            <a:endParaRPr lang="en-US" sz="2000" b="1" dirty="0">
              <a:latin typeface="NikoshBAN" panose="02000000000000000000" pitchFamily="2" charset="0"/>
              <a:cs typeface="NikoshBAN" panose="02000000000000000000" pitchFamily="2" charset="0"/>
            </a:endParaRPr>
          </a:p>
        </p:txBody>
      </p:sp>
      <p:sp>
        <p:nvSpPr>
          <p:cNvPr id="12" name="TextBox 11"/>
          <p:cNvSpPr txBox="1"/>
          <p:nvPr/>
        </p:nvSpPr>
        <p:spPr>
          <a:xfrm>
            <a:off x="6889719" y="2910432"/>
            <a:ext cx="3570463" cy="400110"/>
          </a:xfrm>
          <a:prstGeom prst="rect">
            <a:avLst/>
          </a:prstGeom>
          <a:solidFill>
            <a:schemeClr val="accent6">
              <a:lumMod val="20000"/>
              <a:lumOff val="80000"/>
            </a:schemeClr>
          </a:solidFill>
          <a:ln w="6350">
            <a:solidFill>
              <a:schemeClr val="tx1"/>
            </a:solidFill>
          </a:ln>
        </p:spPr>
        <p:txBody>
          <a:bodyPr wrap="square" rtlCol="0">
            <a:spAutoFit/>
          </a:bodyPr>
          <a:lstStyle/>
          <a:p>
            <a:r>
              <a:rPr lang="bn-IN" sz="2000" b="1" dirty="0">
                <a:latin typeface="NikoshBAN" panose="02000000000000000000" pitchFamily="2" charset="0"/>
                <a:cs typeface="NikoshBAN" panose="02000000000000000000" pitchFamily="2" charset="0"/>
              </a:rPr>
              <a:t>ঘ</a:t>
            </a:r>
            <a:r>
              <a:rPr lang="en-US" sz="2000" dirty="0" smtClean="0">
                <a:latin typeface="NikoshBAN" panose="02000000000000000000" pitchFamily="2" charset="0"/>
                <a:cs typeface="NikoshBAN" panose="02000000000000000000" pitchFamily="2" charset="0"/>
              </a:rPr>
              <a:t>. </a:t>
            </a:r>
            <a:r>
              <a:rPr lang="en-US" sz="2000" spc="50" dirty="0" err="1" smtClean="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প্রটোকল</a:t>
            </a:r>
            <a:endParaRPr lang="en-US" sz="2000" dirty="0">
              <a:latin typeface="NikoshBAN" panose="02000000000000000000" pitchFamily="2" charset="0"/>
              <a:cs typeface="NikoshBAN" panose="02000000000000000000" pitchFamily="2" charset="0"/>
            </a:endParaRPr>
          </a:p>
        </p:txBody>
      </p:sp>
      <p:sp>
        <p:nvSpPr>
          <p:cNvPr id="13" name="TextBox 12"/>
          <p:cNvSpPr txBox="1"/>
          <p:nvPr/>
        </p:nvSpPr>
        <p:spPr>
          <a:xfrm>
            <a:off x="1180566" y="3530471"/>
            <a:ext cx="9903070" cy="400110"/>
          </a:xfrm>
          <a:prstGeom prst="rect">
            <a:avLst/>
          </a:prstGeom>
          <a:solidFill>
            <a:schemeClr val="accent4">
              <a:lumMod val="40000"/>
              <a:lumOff val="60000"/>
            </a:schemeClr>
          </a:solidFill>
          <a:ln w="3175"/>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a:solidFill>
                  <a:schemeClr val="tx1"/>
                </a:solidFill>
                <a:latin typeface="NikoshBAN" panose="02000000000000000000" pitchFamily="2" charset="0"/>
                <a:cs typeface="NikoshBAN" panose="02000000000000000000" pitchFamily="2" charset="0"/>
              </a:rPr>
              <a:t>২</a:t>
            </a:r>
            <a:r>
              <a:rPr lang="en-US" sz="2000" b="1" dirty="0" smtClean="0">
                <a:solidFill>
                  <a:schemeClr val="tx1"/>
                </a:solidFill>
                <a:latin typeface="NikoshBAN" panose="02000000000000000000" pitchFamily="2" charset="0"/>
                <a:cs typeface="NikoshBAN" panose="02000000000000000000" pitchFamily="2" charset="0"/>
              </a:rPr>
              <a:t>. NIC </a:t>
            </a:r>
            <a:r>
              <a:rPr lang="en-US" sz="2000" b="1" dirty="0" err="1" smtClean="0">
                <a:solidFill>
                  <a:schemeClr val="tx1"/>
                </a:solidFill>
                <a:latin typeface="NikoshBAN" panose="02000000000000000000" pitchFamily="2" charset="0"/>
                <a:cs typeface="NikoshBAN" panose="02000000000000000000" pitchFamily="2" charset="0"/>
              </a:rPr>
              <a:t>এর</a:t>
            </a:r>
            <a:r>
              <a:rPr lang="en-US" sz="2000" b="1" dirty="0" smtClean="0">
                <a:solidFill>
                  <a:schemeClr val="tx1"/>
                </a:solidFill>
                <a:latin typeface="NikoshBAN" panose="02000000000000000000" pitchFamily="2" charset="0"/>
                <a:cs typeface="NikoshBAN" panose="02000000000000000000" pitchFamily="2" charset="0"/>
              </a:rPr>
              <a:t> </a:t>
            </a:r>
            <a:r>
              <a:rPr lang="en-US" sz="2000" b="1" dirty="0" err="1" smtClean="0">
                <a:solidFill>
                  <a:schemeClr val="tx1"/>
                </a:solidFill>
                <a:latin typeface="NikoshBAN" panose="02000000000000000000" pitchFamily="2" charset="0"/>
                <a:cs typeface="NikoshBAN" panose="02000000000000000000" pitchFamily="2" charset="0"/>
              </a:rPr>
              <a:t>পূর্ণ</a:t>
            </a:r>
            <a:r>
              <a:rPr lang="en-US" sz="2000" b="1" dirty="0" smtClean="0">
                <a:solidFill>
                  <a:schemeClr val="tx1"/>
                </a:solidFill>
                <a:latin typeface="NikoshBAN" panose="02000000000000000000" pitchFamily="2" charset="0"/>
                <a:cs typeface="NikoshBAN" panose="02000000000000000000" pitchFamily="2" charset="0"/>
              </a:rPr>
              <a:t> </a:t>
            </a:r>
            <a:r>
              <a:rPr lang="en-US" sz="2000" b="1" dirty="0" err="1" smtClean="0">
                <a:solidFill>
                  <a:schemeClr val="tx1"/>
                </a:solidFill>
                <a:latin typeface="NikoshBAN" panose="02000000000000000000" pitchFamily="2" charset="0"/>
                <a:cs typeface="NikoshBAN" panose="02000000000000000000" pitchFamily="2" charset="0"/>
              </a:rPr>
              <a:t>রূপ</a:t>
            </a:r>
            <a:r>
              <a:rPr lang="en-US" sz="2000" b="1" dirty="0" smtClean="0">
                <a:solidFill>
                  <a:schemeClr val="tx1"/>
                </a:solidFill>
                <a:latin typeface="NikoshBAN" panose="02000000000000000000" pitchFamily="2" charset="0"/>
                <a:cs typeface="NikoshBAN" panose="02000000000000000000" pitchFamily="2" charset="0"/>
              </a:rPr>
              <a:t> </a:t>
            </a:r>
            <a:r>
              <a:rPr lang="en-US" sz="2000" b="1" dirty="0" err="1" smtClean="0">
                <a:solidFill>
                  <a:schemeClr val="tx1"/>
                </a:solidFill>
                <a:latin typeface="NikoshBAN" panose="02000000000000000000" pitchFamily="2" charset="0"/>
                <a:cs typeface="NikoshBAN" panose="02000000000000000000" pitchFamily="2" charset="0"/>
              </a:rPr>
              <a:t>কী</a:t>
            </a:r>
            <a:r>
              <a:rPr lang="en-US" sz="2000" b="1" dirty="0" smtClean="0">
                <a:solidFill>
                  <a:schemeClr val="tx1"/>
                </a:solidFill>
                <a:latin typeface="NikoshBAN" panose="02000000000000000000" pitchFamily="2" charset="0"/>
                <a:cs typeface="NikoshBAN" panose="02000000000000000000" pitchFamily="2" charset="0"/>
              </a:rPr>
              <a:t> ?</a:t>
            </a:r>
            <a:r>
              <a:rPr lang="bn-IN" sz="2000" b="1" dirty="0" smtClean="0">
                <a:solidFill>
                  <a:schemeClr val="tx1"/>
                </a:solidFill>
                <a:latin typeface="NikoshBAN" panose="02000000000000000000" pitchFamily="2" charset="0"/>
                <a:cs typeface="NikoshBAN" panose="02000000000000000000" pitchFamily="2" charset="0"/>
              </a:rPr>
              <a:t> </a:t>
            </a:r>
            <a:endParaRPr lang="en-US" sz="2000" b="1"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563241" y="4383025"/>
            <a:ext cx="4283378" cy="400110"/>
          </a:xfrm>
          <a:prstGeom prst="rect">
            <a:avLst/>
          </a:prstGeom>
          <a:solidFill>
            <a:schemeClr val="accent4">
              <a:lumMod val="40000"/>
              <a:lumOff val="60000"/>
            </a:schemeClr>
          </a:solidFill>
          <a:ln w="3175">
            <a:solidFill>
              <a:schemeClr val="tx1"/>
            </a:solidFill>
          </a:ln>
        </p:spPr>
        <p:txBody>
          <a:bodyPr wrap="square" rtlCol="0">
            <a:spAutoFit/>
          </a:bodyPr>
          <a:lstStyle/>
          <a:p>
            <a:r>
              <a:rPr lang="en-US" sz="2000" b="1" dirty="0" smtClean="0">
                <a:latin typeface="NikoshBAN" panose="02000000000000000000" pitchFamily="2" charset="0"/>
                <a:cs typeface="NikoshBAN" panose="02000000000000000000" pitchFamily="2" charset="0"/>
              </a:rPr>
              <a:t>ক. Network Internet Card</a:t>
            </a:r>
            <a:endParaRPr lang="en-US" sz="2000" b="1" dirty="0">
              <a:latin typeface="NikoshBAN" panose="02000000000000000000" pitchFamily="2" charset="0"/>
              <a:cs typeface="NikoshBAN" panose="02000000000000000000" pitchFamily="2" charset="0"/>
            </a:endParaRPr>
          </a:p>
        </p:txBody>
      </p:sp>
      <p:sp>
        <p:nvSpPr>
          <p:cNvPr id="16" name="TextBox 15"/>
          <p:cNvSpPr txBox="1"/>
          <p:nvPr/>
        </p:nvSpPr>
        <p:spPr>
          <a:xfrm>
            <a:off x="7014581" y="4405765"/>
            <a:ext cx="3708837" cy="400501"/>
          </a:xfrm>
          <a:prstGeom prst="rect">
            <a:avLst/>
          </a:prstGeom>
          <a:solidFill>
            <a:schemeClr val="accent4">
              <a:lumMod val="40000"/>
              <a:lumOff val="60000"/>
            </a:schemeClr>
          </a:solidFill>
          <a:ln w="3175">
            <a:solidFill>
              <a:schemeClr val="tx1"/>
            </a:solidFill>
          </a:ln>
        </p:spPr>
        <p:txBody>
          <a:bodyPr wrap="square" rtlCol="0">
            <a:spAutoFit/>
          </a:bodyPr>
          <a:lstStyle/>
          <a:p>
            <a:r>
              <a:rPr lang="en-US" sz="2000" b="1" dirty="0">
                <a:latin typeface="NikoshBAN" panose="02000000000000000000" pitchFamily="2" charset="0"/>
                <a:cs typeface="NikoshBAN" panose="02000000000000000000" pitchFamily="2" charset="0"/>
              </a:rPr>
              <a:t>খ</a:t>
            </a:r>
            <a:r>
              <a:rPr lang="en-US" sz="2000" b="1" dirty="0" smtClean="0">
                <a:latin typeface="NikoshBAN" panose="02000000000000000000" pitchFamily="2" charset="0"/>
                <a:cs typeface="NikoshBAN" panose="02000000000000000000" pitchFamily="2" charset="0"/>
              </a:rPr>
              <a:t>. </a:t>
            </a:r>
            <a:r>
              <a:rPr lang="en-US" sz="2000" b="1" dirty="0">
                <a:latin typeface="NikoshBAN" panose="02000000000000000000" pitchFamily="2" charset="0"/>
                <a:cs typeface="NikoshBAN" panose="02000000000000000000" pitchFamily="2" charset="0"/>
              </a:rPr>
              <a:t>Network </a:t>
            </a:r>
            <a:r>
              <a:rPr lang="en-US" sz="2000" b="1" dirty="0" smtClean="0">
                <a:latin typeface="NikoshBAN" panose="02000000000000000000" pitchFamily="2" charset="0"/>
                <a:cs typeface="NikoshBAN" panose="02000000000000000000" pitchFamily="2" charset="0"/>
              </a:rPr>
              <a:t>Interface Card</a:t>
            </a:r>
            <a:endParaRPr lang="en-US" sz="2000" dirty="0">
              <a:latin typeface="NikoshBAN" panose="02000000000000000000" pitchFamily="2" charset="0"/>
              <a:cs typeface="NikoshBAN" panose="02000000000000000000" pitchFamily="2" charset="0"/>
            </a:endParaRPr>
          </a:p>
        </p:txBody>
      </p:sp>
      <p:sp>
        <p:nvSpPr>
          <p:cNvPr id="19" name="TextBox 18"/>
          <p:cNvSpPr txBox="1"/>
          <p:nvPr/>
        </p:nvSpPr>
        <p:spPr>
          <a:xfrm>
            <a:off x="1518459" y="5098018"/>
            <a:ext cx="4397432" cy="400110"/>
          </a:xfrm>
          <a:prstGeom prst="rect">
            <a:avLst/>
          </a:prstGeom>
          <a:solidFill>
            <a:schemeClr val="accent4">
              <a:lumMod val="40000"/>
              <a:lumOff val="60000"/>
            </a:schemeClr>
          </a:solidFill>
          <a:ln w="3175">
            <a:solidFill>
              <a:schemeClr val="tx1"/>
            </a:solidFill>
          </a:ln>
        </p:spPr>
        <p:txBody>
          <a:bodyPr wrap="square" rtlCol="0">
            <a:spAutoFit/>
          </a:bodyPr>
          <a:lstStyle/>
          <a:p>
            <a:r>
              <a:rPr lang="bn-IN" sz="2000" b="1" dirty="0" smtClean="0">
                <a:latin typeface="NikoshBAN" panose="02000000000000000000" pitchFamily="2" charset="0"/>
                <a:cs typeface="NikoshBAN" panose="02000000000000000000" pitchFamily="2" charset="0"/>
              </a:rPr>
              <a:t>গ</a:t>
            </a:r>
            <a:r>
              <a:rPr lang="en-US" sz="2000" b="1" dirty="0" smtClean="0">
                <a:latin typeface="NikoshBAN" panose="02000000000000000000" pitchFamily="2" charset="0"/>
                <a:cs typeface="NikoshBAN" panose="02000000000000000000" pitchFamily="2" charset="0"/>
              </a:rPr>
              <a:t>. </a:t>
            </a:r>
            <a:r>
              <a:rPr lang="en-US" sz="2000" b="1" dirty="0">
                <a:latin typeface="NikoshBAN" panose="02000000000000000000" pitchFamily="2" charset="0"/>
                <a:cs typeface="NikoshBAN" panose="02000000000000000000" pitchFamily="2" charset="0"/>
              </a:rPr>
              <a:t>Network </a:t>
            </a:r>
            <a:r>
              <a:rPr lang="en-US" sz="2000" b="1" dirty="0" smtClean="0">
                <a:latin typeface="NikoshBAN" panose="02000000000000000000" pitchFamily="2" charset="0"/>
                <a:cs typeface="NikoshBAN" panose="02000000000000000000" pitchFamily="2" charset="0"/>
              </a:rPr>
              <a:t>Interface Control</a:t>
            </a:r>
            <a:endParaRPr lang="en-US" sz="2000" dirty="0">
              <a:latin typeface="NikoshBAN" panose="02000000000000000000" pitchFamily="2" charset="0"/>
              <a:cs typeface="NikoshBAN" panose="02000000000000000000" pitchFamily="2" charset="0"/>
            </a:endParaRPr>
          </a:p>
        </p:txBody>
      </p:sp>
      <p:sp>
        <p:nvSpPr>
          <p:cNvPr id="20" name="TextBox 19"/>
          <p:cNvSpPr txBox="1"/>
          <p:nvPr/>
        </p:nvSpPr>
        <p:spPr>
          <a:xfrm>
            <a:off x="6972992" y="5001510"/>
            <a:ext cx="3833553" cy="523220"/>
          </a:xfrm>
          <a:prstGeom prst="rect">
            <a:avLst/>
          </a:prstGeom>
          <a:solidFill>
            <a:schemeClr val="accent4">
              <a:lumMod val="40000"/>
              <a:lumOff val="60000"/>
            </a:schemeClr>
          </a:solidFill>
          <a:ln w="3175">
            <a:solidFill>
              <a:schemeClr val="tx1"/>
            </a:solidFill>
          </a:ln>
        </p:spPr>
        <p:txBody>
          <a:bodyPr wrap="square" rtlCol="0">
            <a:spAutoFit/>
          </a:bodyPr>
          <a:lstStyle/>
          <a:p>
            <a:r>
              <a:rPr lang="en-US" sz="2800" b="1" dirty="0" smtClean="0">
                <a:latin typeface="NikoshBAN" panose="02000000000000000000" pitchFamily="2" charset="0"/>
                <a:cs typeface="NikoshBAN" panose="02000000000000000000" pitchFamily="2" charset="0"/>
              </a:rPr>
              <a:t> </a:t>
            </a:r>
            <a:r>
              <a:rPr lang="bn-IN" sz="2000" b="1" dirty="0" smtClean="0">
                <a:latin typeface="NikoshBAN" panose="02000000000000000000" pitchFamily="2" charset="0"/>
                <a:cs typeface="NikoshBAN" panose="02000000000000000000" pitchFamily="2" charset="0"/>
              </a:rPr>
              <a:t>ঘ.</a:t>
            </a:r>
            <a:r>
              <a:rPr lang="en-US" sz="2000" b="1" dirty="0" smtClean="0">
                <a:latin typeface="NikoshBAN" panose="02000000000000000000" pitchFamily="2" charset="0"/>
                <a:cs typeface="NikoshBAN" panose="02000000000000000000" pitchFamily="2" charset="0"/>
              </a:rPr>
              <a:t>Network Interface</a:t>
            </a:r>
            <a:r>
              <a:rPr lang="bn-IN" sz="2000" b="1" dirty="0">
                <a:latin typeface="NikoshBAN" panose="02000000000000000000" pitchFamily="2" charset="0"/>
                <a:cs typeface="NikoshBAN" panose="02000000000000000000" pitchFamily="2" charset="0"/>
              </a:rPr>
              <a:t> </a:t>
            </a:r>
            <a:r>
              <a:rPr lang="en-US" sz="2000" b="1" dirty="0" smtClean="0">
                <a:latin typeface="NikoshBAN" panose="02000000000000000000" pitchFamily="2" charset="0"/>
                <a:cs typeface="NikoshBAN" panose="02000000000000000000" pitchFamily="2" charset="0"/>
              </a:rPr>
              <a:t>Center.</a:t>
            </a:r>
            <a:endParaRPr lang="en-US" sz="2000" dirty="0">
              <a:latin typeface="NikoshBAN" panose="02000000000000000000" pitchFamily="2" charset="0"/>
              <a:cs typeface="NikoshBAN" panose="02000000000000000000" pitchFamily="2" charset="0"/>
            </a:endParaRPr>
          </a:p>
        </p:txBody>
      </p:sp>
      <p:sp>
        <p:nvSpPr>
          <p:cNvPr id="22" name="L-Shape 21"/>
          <p:cNvSpPr/>
          <p:nvPr/>
        </p:nvSpPr>
        <p:spPr>
          <a:xfrm rot="18417040">
            <a:off x="6602555" y="2201848"/>
            <a:ext cx="864342" cy="246520"/>
          </a:xfrm>
          <a:prstGeom prst="corner">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rot="18417040">
            <a:off x="6654575" y="4231761"/>
            <a:ext cx="864342" cy="185672"/>
          </a:xfrm>
          <a:prstGeom prst="corner">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5141703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ction Button: Home 6">
            <a:hlinkClick r:id="" action="ppaction://hlinkshowjump?jump=firstslide" highlightClick="1"/>
          </p:cNvPr>
          <p:cNvSpPr/>
          <p:nvPr/>
        </p:nvSpPr>
        <p:spPr>
          <a:xfrm>
            <a:off x="3965171" y="1479665"/>
            <a:ext cx="4652358" cy="3217026"/>
          </a:xfrm>
          <a:prstGeom prst="actionButtonHome">
            <a:avLst/>
          </a:prstGeom>
          <a:solidFill>
            <a:srgbClr val="00206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 name="TextBox 3"/>
          <p:cNvSpPr txBox="1"/>
          <p:nvPr/>
        </p:nvSpPr>
        <p:spPr>
          <a:xfrm>
            <a:off x="2406424" y="5150586"/>
            <a:ext cx="7430304" cy="46166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571500" indent="-571500">
              <a:buFont typeface="Wingdings" pitchFamily="2" charset="2"/>
              <a:buChar char="§"/>
            </a:pPr>
            <a:r>
              <a:rPr lang="bn-BD" sz="2400" dirty="0">
                <a:solidFill>
                  <a:schemeClr val="bg1"/>
                </a:solidFill>
                <a:latin typeface="NikoshBAN" panose="02000000000000000000" pitchFamily="2" charset="0"/>
                <a:cs typeface="NikoshBAN" panose="02000000000000000000" pitchFamily="2" charset="0"/>
              </a:rPr>
              <a:t>তোমাদের বিদ্যালয়ে </a:t>
            </a:r>
            <a:r>
              <a:rPr lang="en-US" sz="2400" dirty="0" err="1" smtClean="0">
                <a:solidFill>
                  <a:schemeClr val="bg1"/>
                </a:solidFill>
                <a:latin typeface="NikoshBAN" panose="02000000000000000000" pitchFamily="2" charset="0"/>
                <a:cs typeface="NikoshBAN" panose="02000000000000000000" pitchFamily="2" charset="0"/>
              </a:rPr>
              <a:t>নেটওয়ার্ক</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কিভাবে</a:t>
            </a:r>
            <a:r>
              <a:rPr lang="en-US" sz="2400" dirty="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তৈরী</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করবে</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তা</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ব্যাখ্যা</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কর</a:t>
            </a:r>
            <a:r>
              <a:rPr lang="en-US" sz="2400" dirty="0" smtClean="0">
                <a:solidFill>
                  <a:schemeClr val="bg1"/>
                </a:solidFill>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2230582" y="734292"/>
            <a:ext cx="7356763" cy="5541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b="1" dirty="0" smtClean="0">
              <a:latin typeface="NikoshBAN" pitchFamily="2" charset="0"/>
              <a:cs typeface="NikoshBAN" pitchFamily="2" charset="0"/>
            </a:endParaRPr>
          </a:p>
          <a:p>
            <a:pPr algn="ctr"/>
            <a:r>
              <a:rPr lang="bn-BD" sz="2400" b="1" dirty="0" smtClean="0">
                <a:latin typeface="NikoshBAN" pitchFamily="2" charset="0"/>
                <a:cs typeface="NikoshBAN" pitchFamily="2" charset="0"/>
              </a:rPr>
              <a:t>বাড়ির কাজ </a:t>
            </a:r>
            <a:endParaRPr lang="en-US" sz="2400" dirty="0" smtClean="0"/>
          </a:p>
          <a:p>
            <a:pPr algn="ctr"/>
            <a:endParaRPr lang="en-US" dirty="0"/>
          </a:p>
        </p:txBody>
      </p:sp>
      <p:pic>
        <p:nvPicPr>
          <p:cNvPr id="8" name="Picture 7"/>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val="0"/>
              </a:ext>
            </a:extLst>
          </a:blip>
          <a:stretch>
            <a:fillRect/>
          </a:stretch>
        </p:blipFill>
        <p:spPr>
          <a:xfrm>
            <a:off x="5403273" y="3158835"/>
            <a:ext cx="1842654" cy="1163783"/>
          </a:xfrm>
          <a:prstGeom prst="rect">
            <a:avLst/>
          </a:prstGeom>
        </p:spPr>
        <p:style>
          <a:lnRef idx="1">
            <a:schemeClr val="dk1"/>
          </a:lnRef>
          <a:fillRef idx="2">
            <a:schemeClr val="dk1"/>
          </a:fillRef>
          <a:effectRef idx="1">
            <a:schemeClr val="dk1"/>
          </a:effectRef>
          <a:fontRef idx="minor">
            <a:schemeClr val="dk1"/>
          </a:fontRef>
        </p:style>
      </p:pic>
      <p:sp>
        <p:nvSpPr>
          <p:cNvPr id="9" name="Cloud Callout 8"/>
          <p:cNvSpPr/>
          <p:nvPr/>
        </p:nvSpPr>
        <p:spPr>
          <a:xfrm rot="2059032">
            <a:off x="4696692" y="1856509"/>
            <a:ext cx="415636" cy="5403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Callout 9"/>
          <p:cNvSpPr/>
          <p:nvPr/>
        </p:nvSpPr>
        <p:spPr>
          <a:xfrm rot="2280382">
            <a:off x="7716982" y="1925782"/>
            <a:ext cx="443345" cy="457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7046923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1911937" y="415640"/>
            <a:ext cx="8188036" cy="5735782"/>
          </a:xfrm>
          <a:prstGeom prst="cloud">
            <a:avLst/>
          </a:prstGeom>
          <a:ln w="381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574" y="540331"/>
            <a:ext cx="8672946" cy="5568817"/>
          </a:xfrm>
          <a:prstGeom prst="sun">
            <a:avLst/>
          </a:prstGeom>
        </p:spPr>
      </p:pic>
      <p:sp>
        <p:nvSpPr>
          <p:cNvPr id="5" name="TextBox 4"/>
          <p:cNvSpPr txBox="1"/>
          <p:nvPr/>
        </p:nvSpPr>
        <p:spPr>
          <a:xfrm rot="20318558">
            <a:off x="4045527" y="4245034"/>
            <a:ext cx="6096000" cy="916035"/>
          </a:xfrm>
          <a:prstGeom prst="rect">
            <a:avLst/>
          </a:prstGeom>
          <a:noFill/>
        </p:spPr>
        <p:txBody>
          <a:bodyPr wrap="square" lIns="84216" tIns="42108" rIns="84216" bIns="42108" rtlCol="0">
            <a:spAutoFit/>
          </a:bodyPr>
          <a:lstStyle/>
          <a:p>
            <a:r>
              <a:rPr lang="bn-IN" sz="5400" b="1" dirty="0">
                <a:solidFill>
                  <a:srgbClr val="C00000"/>
                </a:solidFill>
                <a:latin typeface="NikoshBAN" panose="02000000000000000000" pitchFamily="2" charset="0"/>
                <a:cs typeface="NikoshBAN" panose="02000000000000000000" pitchFamily="2" charset="0"/>
              </a:rPr>
              <a:t>ধন্যবা</a:t>
            </a:r>
            <a:r>
              <a:rPr lang="bn-IN" sz="5400" b="1" dirty="0">
                <a:solidFill>
                  <a:schemeClr val="bg1"/>
                </a:solidFill>
                <a:latin typeface="NikoshBAN" panose="02000000000000000000" pitchFamily="2" charset="0"/>
                <a:cs typeface="NikoshBAN" panose="02000000000000000000" pitchFamily="2" charset="0"/>
              </a:rPr>
              <a:t>দ</a:t>
            </a:r>
            <a:r>
              <a:rPr lang="bn-IN" sz="5400" b="1" dirty="0">
                <a:solidFill>
                  <a:srgbClr val="C00000"/>
                </a:solidFill>
                <a:latin typeface="NikoshBAN" panose="02000000000000000000" pitchFamily="2" charset="0"/>
                <a:cs typeface="NikoshBAN" panose="02000000000000000000" pitchFamily="2" charset="0"/>
              </a:rPr>
              <a:t> সবাইকে </a:t>
            </a:r>
            <a:endParaRPr lang="en-US" sz="5400" b="1" dirty="0">
              <a:solidFill>
                <a:srgbClr val="C00000"/>
              </a:solidFill>
              <a:latin typeface="NikoshBAN" panose="02000000000000000000" pitchFamily="2" charset="0"/>
              <a:cs typeface="NikoshBAN" panose="02000000000000000000" pitchFamily="2" charset="0"/>
            </a:endParaRPr>
          </a:p>
        </p:txBody>
      </p:sp>
      <p:pic>
        <p:nvPicPr>
          <p:cNvPr id="6" name="Picture 5" descr="red_flowers-131854.gif"/>
          <p:cNvPicPr>
            <a:picLocks noChangeAspect="1"/>
          </p:cNvPicPr>
          <p:nvPr/>
        </p:nvPicPr>
        <p:blipFill>
          <a:blip r:embed="rId3"/>
          <a:stretch>
            <a:fillRect/>
          </a:stretch>
        </p:blipFill>
        <p:spPr>
          <a:xfrm>
            <a:off x="5264736" y="2036622"/>
            <a:ext cx="2743202" cy="2341418"/>
          </a:xfrm>
          <a:prstGeom prst="rect">
            <a:avLst/>
          </a:prstGeom>
        </p:spPr>
      </p:pic>
    </p:spTree>
    <p:extLst>
      <p:ext uri="{BB962C8B-B14F-4D97-AF65-F5344CB8AC3E}">
        <p14:creationId xmlns="" xmlns:p14="http://schemas.microsoft.com/office/powerpoint/2010/main" val="142280722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6400800" y="3810000"/>
            <a:ext cx="5791200" cy="3048000"/>
          </a:xfrm>
          <a:prstGeom prst="flowChartDecision">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Flowchart: Decision 2"/>
          <p:cNvSpPr/>
          <p:nvPr/>
        </p:nvSpPr>
        <p:spPr>
          <a:xfrm>
            <a:off x="508000" y="3886200"/>
            <a:ext cx="5892800" cy="2971800"/>
          </a:xfrm>
          <a:prstGeom prst="flowChartDecision">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smtClean="0">
                <a:solidFill>
                  <a:srgbClr val="002060"/>
                </a:solidFill>
                <a:latin typeface="NikoshBAN" pitchFamily="2" charset="0"/>
                <a:cs typeface="NikoshBAN" pitchFamily="2" charset="0"/>
              </a:rPr>
              <a:t>মরজিয়া বেগম</a:t>
            </a:r>
          </a:p>
          <a:p>
            <a:pPr algn="ctr"/>
            <a:r>
              <a:rPr lang="bn-BD" b="1" dirty="0" smtClean="0">
                <a:solidFill>
                  <a:srgbClr val="002060"/>
                </a:solidFill>
                <a:latin typeface="NikoshBAN" pitchFamily="2" charset="0"/>
                <a:cs typeface="NikoshBAN" pitchFamily="2" charset="0"/>
              </a:rPr>
              <a:t>সিনিয়র শিক্ষিকা (বাংলা)</a:t>
            </a:r>
          </a:p>
          <a:p>
            <a:pPr algn="ctr"/>
            <a:r>
              <a:rPr lang="bn-BD" b="1" dirty="0" smtClean="0">
                <a:solidFill>
                  <a:srgbClr val="002060"/>
                </a:solidFill>
                <a:latin typeface="NikoshBAN" pitchFamily="2" charset="0"/>
                <a:cs typeface="NikoshBAN" pitchFamily="2" charset="0"/>
              </a:rPr>
              <a:t>মাহাতা পাটনীকোঠা আদর্শ উচ্চ বিদ্যালয়</a:t>
            </a:r>
          </a:p>
          <a:p>
            <a:pPr algn="ctr"/>
            <a:r>
              <a:rPr lang="bn-BD" b="1" dirty="0" smtClean="0">
                <a:solidFill>
                  <a:srgbClr val="002060"/>
                </a:solidFill>
                <a:latin typeface="NikoshBAN" pitchFamily="2" charset="0"/>
                <a:cs typeface="NikoshBAN" pitchFamily="2" charset="0"/>
              </a:rPr>
              <a:t>আনোয়ারা ,চট্টগ্রাম।</a:t>
            </a:r>
          </a:p>
          <a:p>
            <a:pPr algn="ctr"/>
            <a:r>
              <a:rPr lang="en-US" b="1" dirty="0" err="1" smtClean="0">
                <a:solidFill>
                  <a:srgbClr val="C00000"/>
                </a:solidFill>
                <a:latin typeface="NikoshBAN" pitchFamily="2" charset="0"/>
                <a:cs typeface="NikoshBAN" pitchFamily="2" charset="0"/>
              </a:rPr>
              <a:t>Emaill:morjiabegummahata@gmail.com</a:t>
            </a:r>
            <a:endParaRPr lang="en-US" b="1" dirty="0" smtClean="0">
              <a:solidFill>
                <a:srgbClr val="C00000"/>
              </a:solidFill>
              <a:latin typeface="Times New Roman" pitchFamily="18" charset="0"/>
              <a:cs typeface="Times New Roman" pitchFamily="18" charset="0"/>
            </a:endParaRPr>
          </a:p>
          <a:p>
            <a:pPr algn="ctr"/>
            <a:endParaRPr lang="en-US" dirty="0">
              <a:latin typeface="NikoshBAN" pitchFamily="2" charset="0"/>
              <a:cs typeface="NikoshBAN" pitchFamily="2" charset="0"/>
            </a:endParaRPr>
          </a:p>
        </p:txBody>
      </p:sp>
      <p:sp>
        <p:nvSpPr>
          <p:cNvPr id="4" name="Sun 3"/>
          <p:cNvSpPr/>
          <p:nvPr/>
        </p:nvSpPr>
        <p:spPr>
          <a:xfrm rot="20932213">
            <a:off x="5494036" y="1283219"/>
            <a:ext cx="5811059" cy="1988106"/>
          </a:xfrm>
          <a:prstGeom prst="sun">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মাল্টিমিডিয়া ক্লাসে সবাইকে স্বাগতম</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Donut 4"/>
          <p:cNvSpPr/>
          <p:nvPr/>
        </p:nvSpPr>
        <p:spPr>
          <a:xfrm>
            <a:off x="1463041" y="992777"/>
            <a:ext cx="3226526" cy="2889131"/>
          </a:xfrm>
          <a:prstGeom prst="donut">
            <a:avLst>
              <a:gd name="adj" fmla="val 13264"/>
            </a:avLst>
          </a:prstGeom>
          <a:solidFill>
            <a:schemeClr val="tx1"/>
          </a:solidFill>
          <a:ln w="76200" cmpd="dbl">
            <a:solidFill>
              <a:srgbClr val="C00000"/>
            </a:solidFill>
          </a:ln>
        </p:spPr>
        <p:style>
          <a:lnRef idx="1">
            <a:schemeClr val="accent6"/>
          </a:lnRef>
          <a:fillRef idx="2">
            <a:schemeClr val="accent6"/>
          </a:fillRef>
          <a:effectRef idx="1">
            <a:schemeClr val="accent6"/>
          </a:effectRef>
          <a:fontRef idx="minor">
            <a:schemeClr val="dk1"/>
          </a:fontRef>
        </p:style>
        <p:txBody>
          <a:bodyPr spcFirstLastPara="1" numCol="1" rtlCol="0" anchor="ctr">
            <a:prstTxWarp prst="textArchUp">
              <a:avLst>
                <a:gd name="adj" fmla="val 10777346"/>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400" b="1" dirty="0">
              <a:latin typeface="Book Antiqua" pitchFamily="18" charset="0"/>
            </a:endParaRPr>
          </a:p>
        </p:txBody>
      </p:sp>
      <p:sp>
        <p:nvSpPr>
          <p:cNvPr id="6" name="Rectangle 5"/>
          <p:cNvSpPr/>
          <p:nvPr/>
        </p:nvSpPr>
        <p:spPr>
          <a:xfrm>
            <a:off x="812800" y="304800"/>
            <a:ext cx="10769600" cy="609600"/>
          </a:xfrm>
          <a:prstGeom prst="rect">
            <a:avLst/>
          </a:prstGeom>
          <a:solidFill>
            <a:srgbClr val="00FFFF"/>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3200" dirty="0"/>
          </a:p>
        </p:txBody>
      </p:sp>
      <p:sp>
        <p:nvSpPr>
          <p:cNvPr id="7" name="TextBox 6"/>
          <p:cNvSpPr txBox="1"/>
          <p:nvPr/>
        </p:nvSpPr>
        <p:spPr>
          <a:xfrm>
            <a:off x="8334103" y="4232365"/>
            <a:ext cx="2024743" cy="800219"/>
          </a:xfrm>
          <a:prstGeom prst="rect">
            <a:avLst/>
          </a:prstGeom>
          <a:solidFill>
            <a:schemeClr val="accent6">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b="1" i="1" u="sng" dirty="0" smtClean="0">
                <a:solidFill>
                  <a:srgbClr val="C00000"/>
                </a:solidFill>
                <a:latin typeface="NikoshBAN" pitchFamily="2" charset="0"/>
                <a:cs typeface="NikoshBAN" pitchFamily="2" charset="0"/>
              </a:rPr>
              <a:t>আজকের বিষয়</a:t>
            </a:r>
          </a:p>
          <a:p>
            <a:pPr algn="ctr"/>
            <a:endParaRPr lang="en-US" dirty="0" smtClean="0">
              <a:latin typeface="Times New Roman" pitchFamily="18" charset="0"/>
              <a:cs typeface="Times New Roman" pitchFamily="18" charset="0"/>
            </a:endParaRPr>
          </a:p>
        </p:txBody>
      </p:sp>
      <p:grpSp>
        <p:nvGrpSpPr>
          <p:cNvPr id="8" name="Group 7"/>
          <p:cNvGrpSpPr/>
          <p:nvPr/>
        </p:nvGrpSpPr>
        <p:grpSpPr>
          <a:xfrm>
            <a:off x="8321038" y="4681210"/>
            <a:ext cx="2037809" cy="1719588"/>
            <a:chOff x="8386354" y="4511392"/>
            <a:chExt cx="2037809" cy="1719588"/>
          </a:xfrm>
        </p:grpSpPr>
        <p:pic>
          <p:nvPicPr>
            <p:cNvPr id="9" name="Picture 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399417" y="5001505"/>
              <a:ext cx="2024746" cy="1229475"/>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8386354" y="4511392"/>
              <a:ext cx="2011680" cy="615553"/>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r="100000" b="100000"/>
              </a:path>
              <a:tileRect l="-100000" t="-100000"/>
            </a:gradFill>
            <a:ln w="28575">
              <a:noFill/>
            </a:ln>
          </p:spPr>
          <p:txBody>
            <a:bodyPr wrap="square" rtlCol="0">
              <a:spAutoFit/>
            </a:bodyPr>
            <a:lstStyle/>
            <a:p>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r>
                <a:rPr lang="bn-BD" sz="1400" b="1" dirty="0" smtClean="0">
                  <a:effectLst>
                    <a:outerShdw blurRad="38100" dist="38100" dir="2700000" algn="tl">
                      <a:srgbClr val="000000">
                        <a:alpha val="43137"/>
                      </a:srgbClr>
                    </a:outerShdw>
                  </a:effectLst>
                  <a:latin typeface="NikoshBAN" pitchFamily="2" charset="0"/>
                  <a:cs typeface="NikoshBAN" pitchFamily="2" charset="0"/>
                </a:rPr>
                <a:t>তথ্য ও যোগাযোগ প্রযুক্তি</a:t>
              </a:r>
            </a:p>
            <a:p>
              <a:r>
                <a:rPr lang="bn-BD" sz="1400" b="1" dirty="0" smtClean="0">
                  <a:effectLst>
                    <a:outerShdw blurRad="38100" dist="38100" dir="2700000" algn="tl">
                      <a:srgbClr val="000000">
                        <a:alpha val="43137"/>
                      </a:srgbClr>
                    </a:outerShdw>
                  </a:effectLst>
                  <a:latin typeface="NikoshBAN" pitchFamily="2" charset="0"/>
                  <a:cs typeface="NikoshBAN" pitchFamily="2" charset="0"/>
                </a:rPr>
                <a:t>        </a:t>
              </a:r>
              <a:r>
                <a:rPr lang="en-US" sz="1400" b="1" dirty="0" smtClean="0">
                  <a:effectLst>
                    <a:outerShdw blurRad="38100" dist="38100" dir="2700000" algn="tl">
                      <a:srgbClr val="000000">
                        <a:alpha val="43137"/>
                      </a:srgbClr>
                    </a:outerShdw>
                  </a:effectLst>
                  <a:latin typeface="NikoshBAN" pitchFamily="2" charset="0"/>
                  <a:cs typeface="NikoshBAN" pitchFamily="2" charset="0"/>
                </a:rPr>
                <a:t>      </a:t>
              </a:r>
              <a:r>
                <a:rPr lang="bn-BD" sz="1400" b="1" dirty="0" smtClean="0">
                  <a:effectLst>
                    <a:outerShdw blurRad="38100" dist="38100" dir="2700000" algn="tl">
                      <a:srgbClr val="000000">
                        <a:alpha val="43137"/>
                      </a:srgbClr>
                    </a:outerShdw>
                  </a:effectLst>
                  <a:latin typeface="NikoshBAN" pitchFamily="2" charset="0"/>
                  <a:cs typeface="NikoshBAN" pitchFamily="2" charset="0"/>
                </a:rPr>
                <a:t>৮ম শ্রেণি</a:t>
              </a:r>
              <a:endParaRPr lang="en-US" sz="1400" b="1" dirty="0">
                <a:effectLst>
                  <a:outerShdw blurRad="38100" dist="38100" dir="2700000" algn="tl">
                    <a:srgbClr val="000000">
                      <a:alpha val="43137"/>
                    </a:srgbClr>
                  </a:outerShdw>
                </a:effectLst>
                <a:latin typeface="NikoshBAN" pitchFamily="2" charset="0"/>
                <a:cs typeface="NikoshBAN" pitchFamily="2" charset="0"/>
              </a:endParaRPr>
            </a:p>
          </p:txBody>
        </p:sp>
      </p:grpSp>
      <p:pic>
        <p:nvPicPr>
          <p:cNvPr id="11" name="Picture 4" descr="C:\Users\user\Pictures\Camera Roll\WIN_20210426_08_21_35_Pro.jpg"/>
          <p:cNvPicPr>
            <a:picLocks noChangeAspect="1" noChangeArrowheads="1"/>
          </p:cNvPicPr>
          <p:nvPr/>
        </p:nvPicPr>
        <p:blipFill>
          <a:blip r:embed="rId4">
            <a:lum bright="30000"/>
          </a:blip>
          <a:srcRect l="29072" t="6143" r="19928" b="27000"/>
          <a:stretch>
            <a:fillRect/>
          </a:stretch>
        </p:blipFill>
        <p:spPr bwMode="auto">
          <a:xfrm>
            <a:off x="1920239" y="1306286"/>
            <a:ext cx="2390503" cy="228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2000"/>
                            </p:stCondLst>
                            <p:childTnLst>
                              <p:par>
                                <p:cTn id="22" presetID="21" presetClass="emph" presetSubtype="0" repeatCount="indefinite" fill="hold" grpId="1" nodeType="afterEffect">
                                  <p:stCondLst>
                                    <p:cond delay="0"/>
                                  </p:stCondLst>
                                  <p:iterate type="lt">
                                    <p:tmPct val="0"/>
                                  </p:iterate>
                                  <p:childTnLst>
                                    <p:animClr clrSpc="hsl" dir="cw">
                                      <p:cBhvr override="childStyle">
                                        <p:cTn id="23" dur="500" fill="hold"/>
                                        <p:tgtEl>
                                          <p:spTgt spid="4"/>
                                        </p:tgtEl>
                                        <p:attrNameLst>
                                          <p:attrName>style.color</p:attrName>
                                        </p:attrNameLst>
                                      </p:cBhvr>
                                      <p:by>
                                        <p:hsl h="7200000" s="0" l="0"/>
                                      </p:by>
                                    </p:animClr>
                                    <p:animClr clrSpc="hsl" dir="cw">
                                      <p:cBhvr>
                                        <p:cTn id="24" dur="500" fill="hold"/>
                                        <p:tgtEl>
                                          <p:spTgt spid="4"/>
                                        </p:tgtEl>
                                        <p:attrNameLst>
                                          <p:attrName>fillcolor</p:attrName>
                                        </p:attrNameLst>
                                      </p:cBhvr>
                                      <p:by>
                                        <p:hsl h="7200000" s="0" l="0"/>
                                      </p:by>
                                    </p:animClr>
                                    <p:animClr clrSpc="hsl" dir="cw">
                                      <p:cBhvr>
                                        <p:cTn id="25" dur="500" fill="hold"/>
                                        <p:tgtEl>
                                          <p:spTgt spid="4"/>
                                        </p:tgtEl>
                                        <p:attrNameLst>
                                          <p:attrName>stroke.color</p:attrName>
                                        </p:attrNameLst>
                                      </p:cBhvr>
                                      <p:by>
                                        <p:hsl h="7200000" s="0" l="0"/>
                                      </p:by>
                                    </p:animClr>
                                    <p:set>
                                      <p:cBhvr>
                                        <p:cTn id="26"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nut 7"/>
          <p:cNvSpPr/>
          <p:nvPr/>
        </p:nvSpPr>
        <p:spPr>
          <a:xfrm>
            <a:off x="1939636" y="1080655"/>
            <a:ext cx="7121238" cy="5777345"/>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6-Point Star 3"/>
          <p:cNvSpPr/>
          <p:nvPr/>
        </p:nvSpPr>
        <p:spPr>
          <a:xfrm>
            <a:off x="2452255" y="1524000"/>
            <a:ext cx="6082145" cy="4902926"/>
          </a:xfrm>
          <a:prstGeom prst="star6">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lIns="84216" tIns="42108" rIns="84216" bIns="42108"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22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endParaRPr lang="bn-BD" sz="41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900"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9" name="TextBox 8"/>
          <p:cNvSpPr txBox="1"/>
          <p:nvPr/>
        </p:nvSpPr>
        <p:spPr>
          <a:xfrm>
            <a:off x="4214712" y="450768"/>
            <a:ext cx="3409585" cy="605935"/>
          </a:xfrm>
          <a:prstGeom prst="rect">
            <a:avLst/>
          </a:prstGeom>
          <a:noFill/>
        </p:spPr>
        <p:txBody>
          <a:bodyPr wrap="square" lIns="84216" tIns="42108" rIns="84216" bIns="42108" rtlCol="0">
            <a:spAutoFit/>
          </a:bodyPr>
          <a:lstStyle/>
          <a:p>
            <a:pPr algn="ctr"/>
            <a:endParaRPr lang="bn-BD" sz="33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Oval 4"/>
          <p:cNvSpPr/>
          <p:nvPr/>
        </p:nvSpPr>
        <p:spPr>
          <a:xfrm>
            <a:off x="4018209" y="2253803"/>
            <a:ext cx="3078051" cy="3129567"/>
          </a:xfrm>
          <a:prstGeom prst="ellipse">
            <a:avLst/>
          </a:prstGeom>
          <a:solidFill>
            <a:srgbClr val="00B0F0"/>
          </a:solidFill>
          <a:ln w="76200">
            <a:solidFill>
              <a:srgbClr val="FF0000"/>
            </a:solidFill>
          </a:ln>
        </p:spPr>
        <p:style>
          <a:lnRef idx="0">
            <a:schemeClr val="accent3"/>
          </a:lnRef>
          <a:fillRef idx="3">
            <a:schemeClr val="accent3"/>
          </a:fillRef>
          <a:effectRef idx="3">
            <a:schemeClr val="accent3"/>
          </a:effectRef>
          <a:fontRef idx="minor">
            <a:schemeClr val="lt1"/>
          </a:fontRef>
        </p:style>
        <p:txBody>
          <a:bodyPr lIns="84216" tIns="42108" rIns="84216" bIns="42108" rtlCol="0" anchor="ctr"/>
          <a:lstStyle/>
          <a:p>
            <a:pPr algn="ctr"/>
            <a:endParaRPr lang="bn-BD" sz="2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a:endParaRPr lang="bn-BD" sz="2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কম্পিঊটার নেটওয়ার্ক</a:t>
            </a:r>
          </a:p>
          <a:p>
            <a:pPr algn="ctr"/>
            <a:r>
              <a:rPr lang="bn-BD" sz="2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(নেটওয়ার্কের ধারণা)</a:t>
            </a:r>
          </a:p>
          <a:p>
            <a:pPr algn="ctr"/>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পাঠ </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৮ </a:t>
            </a:r>
            <a:endPar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অধ্যায় – ২</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endPar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9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পৃষ্ঠা নং -১</a:t>
            </a:r>
            <a:r>
              <a:rPr lang="en-US" sz="29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৯</a:t>
            </a:r>
            <a:endParaRPr lang="bn-BD" sz="37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4100" dirty="0" smtClean="0">
              <a:solidFill>
                <a:schemeClr val="tx1"/>
              </a:solidFill>
              <a:latin typeface="NikoshBAN" pitchFamily="2" charset="0"/>
              <a:cs typeface="NikoshBAN" pitchFamily="2" charset="0"/>
            </a:endParaRPr>
          </a:p>
        </p:txBody>
      </p:sp>
      <p:sp>
        <p:nvSpPr>
          <p:cNvPr id="6" name="Rectangle 5"/>
          <p:cNvSpPr/>
          <p:nvPr/>
        </p:nvSpPr>
        <p:spPr>
          <a:xfrm>
            <a:off x="744587" y="286326"/>
            <a:ext cx="10667999" cy="762147"/>
          </a:xfrm>
          <a:prstGeom prst="rect">
            <a:avLst/>
          </a:prstGeom>
          <a:solidFill>
            <a:srgbClr val="002060"/>
          </a:solidFill>
        </p:spPr>
        <p:style>
          <a:lnRef idx="1">
            <a:schemeClr val="dk1"/>
          </a:lnRef>
          <a:fillRef idx="3">
            <a:schemeClr val="dk1"/>
          </a:fillRef>
          <a:effectRef idx="2">
            <a:schemeClr val="dk1"/>
          </a:effectRef>
          <a:fontRef idx="minor">
            <a:schemeClr val="lt1"/>
          </a:fontRef>
        </p:style>
        <p:txBody>
          <a:bodyPr wrap="square" lIns="84216" tIns="42108" rIns="84216" bIns="42108">
            <a:spAutoFit/>
          </a:bodyPr>
          <a:lstStyle/>
          <a:p>
            <a:r>
              <a:rPr lang="bn-BD" sz="3700" i="1"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NikoshBAN" pitchFamily="2" charset="0"/>
                <a:cs typeface="NikoshBAN" pitchFamily="2" charset="0"/>
              </a:rPr>
              <a:t>                       </a:t>
            </a:r>
            <a:r>
              <a:rPr lang="en-US" sz="4400" i="1" dirty="0" err="1"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NikoshBAN" pitchFamily="2" charset="0"/>
                <a:cs typeface="NikoshBAN" pitchFamily="2" charset="0"/>
              </a:rPr>
              <a:t>আজকের</a:t>
            </a:r>
            <a:r>
              <a:rPr lang="en-US" sz="4400" i="1"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NikoshBAN" pitchFamily="2" charset="0"/>
                <a:cs typeface="NikoshBAN" pitchFamily="2" charset="0"/>
              </a:rPr>
              <a:t> </a:t>
            </a:r>
            <a:r>
              <a:rPr lang="en-US" sz="4400" i="1" dirty="0" err="1"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NikoshBAN" pitchFamily="2" charset="0"/>
                <a:cs typeface="NikoshBAN" pitchFamily="2" charset="0"/>
              </a:rPr>
              <a:t>পাঠ</a:t>
            </a:r>
            <a:endParaRPr lang="en-US" sz="2400" dirty="0">
              <a:solidFill>
                <a:srgbClr val="00B050"/>
              </a:solidFill>
            </a:endParaRPr>
          </a:p>
        </p:txBody>
      </p:sp>
    </p:spTree>
    <p:extLst>
      <p:ext uri="{BB962C8B-B14F-4D97-AF65-F5344CB8AC3E}">
        <p14:creationId xmlns:p14="http://schemas.microsoft.com/office/powerpoint/2010/main" xmlns="" val="407372179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 calcmode="lin" valueType="num">
                                      <p:cBhvr>
                                        <p:cTn id="9" dur="4000" fill="hold"/>
                                        <p:tgtEl>
                                          <p:spTgt spid="9"/>
                                        </p:tgtEl>
                                        <p:attrNameLst>
                                          <p:attrName>ppt_x</p:attrName>
                                        </p:attrNameLst>
                                      </p:cBhvr>
                                      <p:tavLst>
                                        <p:tav tm="0">
                                          <p:val>
                                            <p:fltVal val="0.5"/>
                                          </p:val>
                                        </p:tav>
                                        <p:tav tm="100000">
                                          <p:val>
                                            <p:strVal val="#ppt_x"/>
                                          </p:val>
                                        </p:tav>
                                      </p:tavLst>
                                    </p:anim>
                                    <p:anim calcmode="lin" valueType="num">
                                      <p:cBhvr>
                                        <p:cTn id="10" dur="4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2770910" y="734290"/>
            <a:ext cx="5999018" cy="1814946"/>
          </a:xfrm>
          <a:prstGeom prst="su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ocument 2"/>
          <p:cNvSpPr/>
          <p:nvPr/>
        </p:nvSpPr>
        <p:spPr>
          <a:xfrm>
            <a:off x="2204077" y="2652981"/>
            <a:ext cx="7094700" cy="2866430"/>
          </a:xfrm>
          <a:prstGeom prst="flowChartDocument">
            <a:avLst/>
          </a:prstGeom>
          <a:solidFill>
            <a:schemeClr val="accent6">
              <a:lumMod val="20000"/>
              <a:lumOff val="80000"/>
            </a:schemeClr>
          </a:solidFill>
          <a:ln w="57150">
            <a:solidFill>
              <a:srgbClr val="002060"/>
            </a:solidFill>
          </a:ln>
        </p:spPr>
        <p:style>
          <a:lnRef idx="3">
            <a:schemeClr val="lt1"/>
          </a:lnRef>
          <a:fillRef idx="1">
            <a:schemeClr val="accent5"/>
          </a:fillRef>
          <a:effectRef idx="1">
            <a:schemeClr val="accent5"/>
          </a:effectRef>
          <a:fontRef idx="minor">
            <a:schemeClr val="lt1"/>
          </a:fontRef>
        </p:style>
        <p:txBody>
          <a:bodyPr wrap="square">
            <a:spAutoFit/>
          </a:bodyPr>
          <a:lstStyle/>
          <a:p>
            <a:pPr marL="623888" indent="-623888" algn="just">
              <a:defRPr/>
            </a:pPr>
            <a:r>
              <a:rPr lang="bn-BD" sz="2400" b="1" i="1" dirty="0">
                <a:ln w="1905"/>
                <a:solidFill>
                  <a:schemeClr val="tx1"/>
                </a:solidFill>
                <a:effectLst>
                  <a:innerShdw blurRad="69850" dist="43180" dir="5400000">
                    <a:srgbClr val="000000">
                      <a:alpha val="65000"/>
                    </a:srgbClr>
                  </a:innerShdw>
                </a:effectLst>
                <a:latin typeface="Nikosh"/>
                <a:cs typeface="NikoshBAN" pitchFamily="2" charset="0"/>
              </a:rPr>
              <a:t>এই পাঠ শেষে শিক্ষার্থীরা</a:t>
            </a:r>
            <a:r>
              <a:rPr lang="en-US" sz="2400" b="1" i="1" dirty="0">
                <a:ln w="1905"/>
                <a:solidFill>
                  <a:schemeClr val="tx1"/>
                </a:solidFill>
                <a:effectLst>
                  <a:innerShdw blurRad="69850" dist="43180" dir="5400000">
                    <a:srgbClr val="000000">
                      <a:alpha val="65000"/>
                    </a:srgbClr>
                  </a:innerShdw>
                </a:effectLst>
                <a:latin typeface="Nikosh"/>
                <a:cs typeface="NikoshBAN" pitchFamily="2" charset="0"/>
              </a:rPr>
              <a:t>…</a:t>
            </a:r>
            <a:r>
              <a:rPr lang="bn-BD" sz="2400" b="1" i="1" dirty="0">
                <a:ln w="1905"/>
                <a:solidFill>
                  <a:schemeClr val="tx1"/>
                </a:solidFill>
                <a:effectLst>
                  <a:innerShdw blurRad="69850" dist="43180" dir="5400000">
                    <a:srgbClr val="000000">
                      <a:alpha val="65000"/>
                    </a:srgbClr>
                  </a:innerShdw>
                </a:effectLst>
                <a:latin typeface="Nikosh"/>
                <a:cs typeface="NikoshBAN" pitchFamily="2" charset="0"/>
              </a:rPr>
              <a:t> </a:t>
            </a:r>
            <a:endParaRPr lang="en-US" sz="2400" b="1" i="1" dirty="0" smtClean="0">
              <a:ln w="1905"/>
              <a:solidFill>
                <a:schemeClr val="tx1"/>
              </a:solidFill>
              <a:effectLst>
                <a:innerShdw blurRad="69850" dist="43180" dir="5400000">
                  <a:srgbClr val="000000">
                    <a:alpha val="65000"/>
                  </a:srgbClr>
                </a:innerShdw>
              </a:effectLst>
              <a:latin typeface="Nikosh"/>
              <a:cs typeface="NikoshBAN" pitchFamily="2" charset="0"/>
            </a:endParaRPr>
          </a:p>
          <a:p>
            <a:pPr marL="623888" indent="-623888" algn="just">
              <a:defRPr/>
            </a:pPr>
            <a:endParaRPr lang="en-US" sz="2400" b="1" i="1" dirty="0" smtClean="0">
              <a:ln w="1905"/>
              <a:solidFill>
                <a:schemeClr val="tx1"/>
              </a:solidFill>
              <a:effectLst>
                <a:innerShdw blurRad="69850" dist="43180" dir="5400000">
                  <a:srgbClr val="000000">
                    <a:alpha val="65000"/>
                  </a:srgbClr>
                </a:innerShdw>
              </a:effectLst>
              <a:latin typeface="Nikosh"/>
              <a:cs typeface="NikoshBAN" pitchFamily="2" charset="0"/>
            </a:endParaRPr>
          </a:p>
          <a:p>
            <a:pPr marL="623888" indent="-623888" algn="just">
              <a:buFont typeface="Wingdings" pitchFamily="2" charset="2"/>
              <a:buChar char="v"/>
              <a:defRPr/>
            </a:pP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নেটওয়ার্ক</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400" i="1" dirty="0">
              <a:ln w="1905"/>
              <a:solidFill>
                <a:schemeClr val="tx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571500" indent="-571500">
              <a:buFont typeface="Wingdings" pitchFamily="2" charset="2"/>
              <a:buChar char="v"/>
            </a:pPr>
            <a:r>
              <a:rPr lang="bn-BD" sz="2400" dirty="0" smtClean="0">
                <a:solidFill>
                  <a:schemeClr val="tx1"/>
                </a:solidFill>
                <a:latin typeface="NikoshBAN" panose="02000000000000000000" pitchFamily="2" charset="0"/>
                <a:cs typeface="NikoshBAN" panose="02000000000000000000" pitchFamily="2" charset="0"/>
              </a:rPr>
              <a:t>নেটওয়ার্কের </a:t>
            </a:r>
            <a:r>
              <a:rPr lang="bn-BD" sz="2400" dirty="0">
                <a:solidFill>
                  <a:schemeClr val="tx1"/>
                </a:solidFill>
                <a:latin typeface="NikoshBAN" panose="02000000000000000000" pitchFamily="2" charset="0"/>
                <a:cs typeface="NikoshBAN" panose="02000000000000000000" pitchFamily="2" charset="0"/>
              </a:rPr>
              <a:t>বিভিন্ন যন্ত্রপাতি </a:t>
            </a:r>
            <a:r>
              <a:rPr lang="en-US" sz="2400" dirty="0" err="1">
                <a:solidFill>
                  <a:schemeClr val="tx1"/>
                </a:solidFill>
                <a:latin typeface="NikoshBAN" panose="02000000000000000000" pitchFamily="2" charset="0"/>
                <a:cs typeface="NikoshBAN" panose="02000000000000000000" pitchFamily="2" charset="0"/>
              </a:rPr>
              <a:t>চিহ্নিত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করতে</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পারবে</a:t>
            </a:r>
            <a:r>
              <a:rPr lang="bn-BD" sz="2400" dirty="0" smtClean="0">
                <a:solidFill>
                  <a:schemeClr val="tx1"/>
                </a:solidFill>
                <a:latin typeface="NikoshBAN" panose="02000000000000000000" pitchFamily="2" charset="0"/>
                <a:cs typeface="NikoshBAN" panose="02000000000000000000" pitchFamily="2" charset="0"/>
              </a:rPr>
              <a:t>।</a:t>
            </a:r>
            <a:endParaRPr lang="en-US" sz="2400" dirty="0" smtClean="0">
              <a:solidFill>
                <a:schemeClr val="tx1"/>
              </a:solidFill>
              <a:latin typeface="NikoshBAN" panose="02000000000000000000" pitchFamily="2" charset="0"/>
              <a:cs typeface="NikoshBAN" panose="02000000000000000000" pitchFamily="2" charset="0"/>
            </a:endParaRPr>
          </a:p>
          <a:p>
            <a:pPr marL="571500" indent="-571500">
              <a:buFont typeface="Wingdings" pitchFamily="2" charset="2"/>
              <a:buChar char="v"/>
            </a:pPr>
            <a:r>
              <a:rPr lang="en-US" sz="2400" dirty="0" err="1" smtClean="0">
                <a:solidFill>
                  <a:schemeClr val="tx1"/>
                </a:solidFill>
                <a:latin typeface="NikoshBAN" panose="02000000000000000000" pitchFamily="2" charset="0"/>
                <a:cs typeface="NikoshBAN" panose="02000000000000000000" pitchFamily="2" charset="0"/>
              </a:rPr>
              <a:t>কম্পিউটার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নেটওয়ার্কের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ধারণা</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ব্যাখ্যা</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করতে</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পারবে</a:t>
            </a:r>
            <a:r>
              <a:rPr lang="en-US" sz="2400" dirty="0" smtClean="0">
                <a:solidFill>
                  <a:schemeClr val="tx1"/>
                </a:solidFill>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
            </a:pPr>
            <a:endParaRPr lang="en-US" sz="24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5211263" y="742487"/>
            <a:ext cx="1751527" cy="1138773"/>
          </a:xfrm>
          <a:prstGeom prst="rect">
            <a:avLst/>
          </a:prstGeom>
          <a:noFill/>
        </p:spPr>
        <p:txBody>
          <a:bodyPr wrap="square" rtlCol="0">
            <a:spAutoFit/>
          </a:bodyPr>
          <a:lstStyle/>
          <a:p>
            <a:endParaRPr lang="en-US" sz="4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r>
              <a:rPr lang="bn-BD"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2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Link 8 Port Router Switch, Rs 4000 /piece Om Technology | ID: 1420989937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38714" y="4258492"/>
            <a:ext cx="2836452" cy="1515291"/>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pic>
        <p:nvPicPr>
          <p:cNvPr id="3" name="Picture 2" descr="কম দামে কোন ওয়াইফাই রাউটারটি কিনবেন? • টেকমাস্টার ব্লগ"/>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10138" y="4334034"/>
            <a:ext cx="3555999" cy="1600200"/>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pic>
        <p:nvPicPr>
          <p:cNvPr id="4" name="Picture 4" descr="ওয়েব সার্ভার কিভাবে কাজ করে? – Best &amp; Cheap RD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99624" y="1632856"/>
            <a:ext cx="3241702" cy="1972493"/>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pic>
        <p:nvPicPr>
          <p:cNvPr id="5" name="Picture 6" descr="প্রিন্টার ভালো রাখার সেরা ১০ টি টিপস- Printer | কম্পিউটার জগৎ । কম্পিউটার ও  ব্লগিং টিপস"/>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733182" y="1632857"/>
            <a:ext cx="3474750" cy="1959429"/>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pic>
        <p:nvPicPr>
          <p:cNvPr id="6" name="Picture 10" descr="Kinds of Computer- কম্পিউটারের প্রকারভেদ ও প্রয়োগ - Study Point"/>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34022" y="1658983"/>
            <a:ext cx="2857500" cy="1948413"/>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7810137" y="5967551"/>
            <a:ext cx="3502297" cy="461665"/>
          </a:xfrm>
          <a:prstGeom prst="rect">
            <a:avLst/>
          </a:prstGeom>
          <a:noFill/>
          <a:ln w="28575">
            <a:solidFill>
              <a:schemeClr val="tx1"/>
            </a:solidFill>
          </a:ln>
        </p:spPr>
        <p:txBody>
          <a:bodyPr wrap="square" rtlCol="0">
            <a:spAutoFit/>
          </a:bodyPr>
          <a:lstStyle/>
          <a:p>
            <a:pPr algn="ctr"/>
            <a:r>
              <a:rPr lang="en-US" sz="2400" b="1" dirty="0" smtClean="0">
                <a:latin typeface="NikoshBAN" pitchFamily="2" charset="0"/>
                <a:cs typeface="NikoshBAN" pitchFamily="2" charset="0"/>
              </a:rPr>
              <a:t>রাউটার</a:t>
            </a:r>
            <a:endParaRPr lang="en-US" sz="2400" b="1" dirty="0">
              <a:latin typeface="NikoshBAN" pitchFamily="2" charset="0"/>
              <a:cs typeface="NikoshBAN" pitchFamily="2" charset="0"/>
            </a:endParaRPr>
          </a:p>
        </p:txBody>
      </p:sp>
      <p:sp>
        <p:nvSpPr>
          <p:cNvPr id="8" name="TextBox 7"/>
          <p:cNvSpPr txBox="1"/>
          <p:nvPr/>
        </p:nvSpPr>
        <p:spPr>
          <a:xfrm>
            <a:off x="4101737" y="3655426"/>
            <a:ext cx="3278777" cy="461665"/>
          </a:xfrm>
          <a:prstGeom prst="rect">
            <a:avLst/>
          </a:prstGeom>
          <a:noFill/>
          <a:ln w="28575">
            <a:solidFill>
              <a:schemeClr val="tx1"/>
            </a:solidFill>
          </a:ln>
        </p:spPr>
        <p:txBody>
          <a:bodyPr wrap="square" rtlCol="0">
            <a:spAutoFit/>
          </a:bodyPr>
          <a:lstStyle/>
          <a:p>
            <a:pPr algn="ctr"/>
            <a:r>
              <a:rPr lang="en-US" sz="2400" b="1" dirty="0" smtClean="0">
                <a:latin typeface="NikoshBAN" pitchFamily="2" charset="0"/>
                <a:cs typeface="NikoshBAN" pitchFamily="2" charset="0"/>
              </a:rPr>
              <a:t>সার্ভার</a:t>
            </a:r>
            <a:endParaRPr lang="en-US" sz="2400" b="1" dirty="0">
              <a:latin typeface="NikoshBAN" pitchFamily="2" charset="0"/>
              <a:cs typeface="NikoshBAN" pitchFamily="2" charset="0"/>
            </a:endParaRPr>
          </a:p>
        </p:txBody>
      </p:sp>
      <p:sp>
        <p:nvSpPr>
          <p:cNvPr id="9" name="TextBox 8"/>
          <p:cNvSpPr txBox="1"/>
          <p:nvPr/>
        </p:nvSpPr>
        <p:spPr>
          <a:xfrm>
            <a:off x="946331" y="6036139"/>
            <a:ext cx="2946397" cy="461665"/>
          </a:xfrm>
          <a:prstGeom prst="rect">
            <a:avLst/>
          </a:prstGeom>
          <a:noFill/>
          <a:ln w="28575">
            <a:solidFill>
              <a:schemeClr val="tx1"/>
            </a:solidFill>
          </a:ln>
        </p:spPr>
        <p:txBody>
          <a:bodyPr wrap="square" rtlCol="0">
            <a:spAutoFit/>
          </a:bodyPr>
          <a:lstStyle/>
          <a:p>
            <a:pPr algn="ctr"/>
            <a:r>
              <a:rPr lang="en-US" sz="2400" b="1" dirty="0" smtClean="0">
                <a:latin typeface="NikoshBAN" pitchFamily="2" charset="0"/>
                <a:cs typeface="NikoshBAN" pitchFamily="2" charset="0"/>
              </a:rPr>
              <a:t>সুইচ</a:t>
            </a:r>
            <a:endParaRPr lang="en-US" sz="2400" b="1" dirty="0">
              <a:latin typeface="NikoshBAN" pitchFamily="2" charset="0"/>
              <a:cs typeface="NikoshBAN" pitchFamily="2" charset="0"/>
            </a:endParaRPr>
          </a:p>
        </p:txBody>
      </p:sp>
      <p:sp>
        <p:nvSpPr>
          <p:cNvPr id="10" name="TextBox 9"/>
          <p:cNvSpPr txBox="1"/>
          <p:nvPr/>
        </p:nvSpPr>
        <p:spPr>
          <a:xfrm>
            <a:off x="7772400" y="3620460"/>
            <a:ext cx="3396343" cy="461665"/>
          </a:xfrm>
          <a:prstGeom prst="rect">
            <a:avLst/>
          </a:prstGeom>
          <a:noFill/>
          <a:ln w="28575">
            <a:solidFill>
              <a:schemeClr val="tx1"/>
            </a:solidFill>
          </a:ln>
        </p:spPr>
        <p:txBody>
          <a:bodyPr wrap="square" rtlCol="0">
            <a:spAutoFit/>
          </a:bodyPr>
          <a:lstStyle/>
          <a:p>
            <a:pPr algn="ctr"/>
            <a:r>
              <a:rPr lang="en-US" sz="2400" b="1" dirty="0" smtClean="0">
                <a:latin typeface="NikoshBAN" pitchFamily="2" charset="0"/>
                <a:cs typeface="NikoshBAN" pitchFamily="2" charset="0"/>
              </a:rPr>
              <a:t>প্রিন্টার</a:t>
            </a:r>
            <a:endParaRPr lang="en-US" sz="2400" b="1" dirty="0">
              <a:latin typeface="NikoshBAN" pitchFamily="2" charset="0"/>
              <a:cs typeface="NikoshBAN" pitchFamily="2" charset="0"/>
            </a:endParaRPr>
          </a:p>
        </p:txBody>
      </p:sp>
      <p:sp>
        <p:nvSpPr>
          <p:cNvPr id="11" name="TextBox 10"/>
          <p:cNvSpPr txBox="1"/>
          <p:nvPr/>
        </p:nvSpPr>
        <p:spPr>
          <a:xfrm>
            <a:off x="953589" y="3592287"/>
            <a:ext cx="2847703" cy="400110"/>
          </a:xfrm>
          <a:prstGeom prst="rect">
            <a:avLst/>
          </a:prstGeom>
          <a:noFill/>
          <a:ln w="28575">
            <a:solidFill>
              <a:schemeClr val="tx1"/>
            </a:solidFill>
          </a:ln>
        </p:spPr>
        <p:txBody>
          <a:bodyPr wrap="square" rtlCol="0">
            <a:spAutoFit/>
          </a:bodyPr>
          <a:lstStyle/>
          <a:p>
            <a:pPr algn="ctr"/>
            <a:r>
              <a:rPr lang="en-US" sz="2000" b="1" dirty="0" err="1" smtClean="0">
                <a:latin typeface="NikoshBAN" pitchFamily="2" charset="0"/>
                <a:cs typeface="NikoshBAN" pitchFamily="2" charset="0"/>
              </a:rPr>
              <a:t>কম্পিউটার</a:t>
            </a:r>
            <a:endParaRPr lang="en-US" sz="2000" b="1" dirty="0">
              <a:latin typeface="NikoshBAN" pitchFamily="2" charset="0"/>
              <a:cs typeface="NikoshBAN" pitchFamily="2" charset="0"/>
            </a:endParaRPr>
          </a:p>
        </p:txBody>
      </p:sp>
      <p:sp>
        <p:nvSpPr>
          <p:cNvPr id="12" name="Down Arrow Callout 11"/>
          <p:cNvSpPr/>
          <p:nvPr/>
        </p:nvSpPr>
        <p:spPr>
          <a:xfrm>
            <a:off x="1005840" y="339634"/>
            <a:ext cx="9183188" cy="783771"/>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নেটওয়ার্কের</a:t>
            </a:r>
            <a:r>
              <a:rPr lang="en-US"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সাথে</a:t>
            </a:r>
            <a:r>
              <a:rPr lang="en-US"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সম্পর্কিত</a:t>
            </a:r>
            <a:r>
              <a:rPr lang="en-US"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যন্ত্রপাতি</a:t>
            </a:r>
            <a:r>
              <a:rPr lang="en-US" sz="2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p>
          <a:p>
            <a:pPr algn="ctr"/>
            <a:endParaRPr lang="en-US" dirty="0"/>
          </a:p>
        </p:txBody>
      </p:sp>
      <p:sp>
        <p:nvSpPr>
          <p:cNvPr id="13" name="Flowchart: Process 12"/>
          <p:cNvSpPr/>
          <p:nvPr/>
        </p:nvSpPr>
        <p:spPr>
          <a:xfrm>
            <a:off x="4245428" y="4297680"/>
            <a:ext cx="3304903" cy="23121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নেটওয়াকের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পুরোপুরি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ধারণা</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পেতে</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হলে</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নেটওয়ার্কের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সাথে</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সম্পর্ক</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আছে</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এরকম</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যন্ত্রপাতির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প্রয়োজন</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হবে</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কারণ</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কম্পিউটারের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নেটওয়ার্কে</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যখন</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দেওয়া</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হয়,তখন</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একটা</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অনেক</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বড়</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কাজ</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হয়।একজন</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ব্যবহারিরকারী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তখন</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নেটওয়াকেরঅনেক</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কিছু</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ব্যবহার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a:t>
            </a:r>
            <a:r>
              <a:rPr lang="en-US"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80">
                                          <p:stCondLst>
                                            <p:cond delay="0"/>
                                          </p:stCondLst>
                                        </p:cTn>
                                        <p:tgtEl>
                                          <p:spTgt spid="8"/>
                                        </p:tgtEl>
                                      </p:cBhvr>
                                    </p:animEffect>
                                    <p:anim calcmode="lin" valueType="num">
                                      <p:cBhvr>
                                        <p:cTn id="5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2" dur="26">
                                          <p:stCondLst>
                                            <p:cond delay="650"/>
                                          </p:stCondLst>
                                        </p:cTn>
                                        <p:tgtEl>
                                          <p:spTgt spid="8"/>
                                        </p:tgtEl>
                                      </p:cBhvr>
                                      <p:to x="100000" y="60000"/>
                                    </p:animScale>
                                    <p:animScale>
                                      <p:cBhvr>
                                        <p:cTn id="63" dur="166" decel="50000">
                                          <p:stCondLst>
                                            <p:cond delay="676"/>
                                          </p:stCondLst>
                                        </p:cTn>
                                        <p:tgtEl>
                                          <p:spTgt spid="8"/>
                                        </p:tgtEl>
                                      </p:cBhvr>
                                      <p:to x="100000" y="100000"/>
                                    </p:animScale>
                                    <p:animScale>
                                      <p:cBhvr>
                                        <p:cTn id="64" dur="26">
                                          <p:stCondLst>
                                            <p:cond delay="1312"/>
                                          </p:stCondLst>
                                        </p:cTn>
                                        <p:tgtEl>
                                          <p:spTgt spid="8"/>
                                        </p:tgtEl>
                                      </p:cBhvr>
                                      <p:to x="100000" y="80000"/>
                                    </p:animScale>
                                    <p:animScale>
                                      <p:cBhvr>
                                        <p:cTn id="65" dur="166" decel="50000">
                                          <p:stCondLst>
                                            <p:cond delay="1338"/>
                                          </p:stCondLst>
                                        </p:cTn>
                                        <p:tgtEl>
                                          <p:spTgt spid="8"/>
                                        </p:tgtEl>
                                      </p:cBhvr>
                                      <p:to x="100000" y="100000"/>
                                    </p:animScale>
                                    <p:animScale>
                                      <p:cBhvr>
                                        <p:cTn id="66" dur="26">
                                          <p:stCondLst>
                                            <p:cond delay="1642"/>
                                          </p:stCondLst>
                                        </p:cTn>
                                        <p:tgtEl>
                                          <p:spTgt spid="8"/>
                                        </p:tgtEl>
                                      </p:cBhvr>
                                      <p:to x="100000" y="90000"/>
                                    </p:animScale>
                                    <p:animScale>
                                      <p:cBhvr>
                                        <p:cTn id="67" dur="166" decel="50000">
                                          <p:stCondLst>
                                            <p:cond delay="1668"/>
                                          </p:stCondLst>
                                        </p:cTn>
                                        <p:tgtEl>
                                          <p:spTgt spid="8"/>
                                        </p:tgtEl>
                                      </p:cBhvr>
                                      <p:to x="100000" y="100000"/>
                                    </p:animScale>
                                    <p:animScale>
                                      <p:cBhvr>
                                        <p:cTn id="68" dur="26">
                                          <p:stCondLst>
                                            <p:cond delay="1808"/>
                                          </p:stCondLst>
                                        </p:cTn>
                                        <p:tgtEl>
                                          <p:spTgt spid="8"/>
                                        </p:tgtEl>
                                      </p:cBhvr>
                                      <p:to x="100000" y="95000"/>
                                    </p:animScale>
                                    <p:animScale>
                                      <p:cBhvr>
                                        <p:cTn id="69" dur="166" decel="50000">
                                          <p:stCondLst>
                                            <p:cond delay="1834"/>
                                          </p:stCondLst>
                                        </p:cTn>
                                        <p:tgtEl>
                                          <p:spTgt spid="8"/>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80">
                                          <p:stCondLst>
                                            <p:cond delay="0"/>
                                          </p:stCondLst>
                                        </p:cTn>
                                        <p:tgtEl>
                                          <p:spTgt spid="9"/>
                                        </p:tgtEl>
                                      </p:cBhvr>
                                    </p:animEffect>
                                    <p:anim calcmode="lin" valueType="num">
                                      <p:cBhvr>
                                        <p:cTn id="7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8" dur="26">
                                          <p:stCondLst>
                                            <p:cond delay="650"/>
                                          </p:stCondLst>
                                        </p:cTn>
                                        <p:tgtEl>
                                          <p:spTgt spid="9"/>
                                        </p:tgtEl>
                                      </p:cBhvr>
                                      <p:to x="100000" y="60000"/>
                                    </p:animScale>
                                    <p:animScale>
                                      <p:cBhvr>
                                        <p:cTn id="79" dur="166" decel="50000">
                                          <p:stCondLst>
                                            <p:cond delay="676"/>
                                          </p:stCondLst>
                                        </p:cTn>
                                        <p:tgtEl>
                                          <p:spTgt spid="9"/>
                                        </p:tgtEl>
                                      </p:cBhvr>
                                      <p:to x="100000" y="100000"/>
                                    </p:animScale>
                                    <p:animScale>
                                      <p:cBhvr>
                                        <p:cTn id="80" dur="26">
                                          <p:stCondLst>
                                            <p:cond delay="1312"/>
                                          </p:stCondLst>
                                        </p:cTn>
                                        <p:tgtEl>
                                          <p:spTgt spid="9"/>
                                        </p:tgtEl>
                                      </p:cBhvr>
                                      <p:to x="100000" y="80000"/>
                                    </p:animScale>
                                    <p:animScale>
                                      <p:cBhvr>
                                        <p:cTn id="81" dur="166" decel="50000">
                                          <p:stCondLst>
                                            <p:cond delay="1338"/>
                                          </p:stCondLst>
                                        </p:cTn>
                                        <p:tgtEl>
                                          <p:spTgt spid="9"/>
                                        </p:tgtEl>
                                      </p:cBhvr>
                                      <p:to x="100000" y="100000"/>
                                    </p:animScale>
                                    <p:animScale>
                                      <p:cBhvr>
                                        <p:cTn id="82" dur="26">
                                          <p:stCondLst>
                                            <p:cond delay="1642"/>
                                          </p:stCondLst>
                                        </p:cTn>
                                        <p:tgtEl>
                                          <p:spTgt spid="9"/>
                                        </p:tgtEl>
                                      </p:cBhvr>
                                      <p:to x="100000" y="90000"/>
                                    </p:animScale>
                                    <p:animScale>
                                      <p:cBhvr>
                                        <p:cTn id="83" dur="166" decel="50000">
                                          <p:stCondLst>
                                            <p:cond delay="1668"/>
                                          </p:stCondLst>
                                        </p:cTn>
                                        <p:tgtEl>
                                          <p:spTgt spid="9"/>
                                        </p:tgtEl>
                                      </p:cBhvr>
                                      <p:to x="100000" y="100000"/>
                                    </p:animScale>
                                    <p:animScale>
                                      <p:cBhvr>
                                        <p:cTn id="84" dur="26">
                                          <p:stCondLst>
                                            <p:cond delay="1808"/>
                                          </p:stCondLst>
                                        </p:cTn>
                                        <p:tgtEl>
                                          <p:spTgt spid="9"/>
                                        </p:tgtEl>
                                      </p:cBhvr>
                                      <p:to x="100000" y="95000"/>
                                    </p:animScale>
                                    <p:animScale>
                                      <p:cBhvr>
                                        <p:cTn id="85" dur="166" decel="50000">
                                          <p:stCondLst>
                                            <p:cond delay="1834"/>
                                          </p:stCondLst>
                                        </p:cTn>
                                        <p:tgtEl>
                                          <p:spTgt spid="9"/>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down)">
                                      <p:cBhvr>
                                        <p:cTn id="88" dur="580">
                                          <p:stCondLst>
                                            <p:cond delay="0"/>
                                          </p:stCondLst>
                                        </p:cTn>
                                        <p:tgtEl>
                                          <p:spTgt spid="10"/>
                                        </p:tgtEl>
                                      </p:cBhvr>
                                    </p:animEffect>
                                    <p:anim calcmode="lin" valueType="num">
                                      <p:cBhvr>
                                        <p:cTn id="8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4" dur="26">
                                          <p:stCondLst>
                                            <p:cond delay="650"/>
                                          </p:stCondLst>
                                        </p:cTn>
                                        <p:tgtEl>
                                          <p:spTgt spid="10"/>
                                        </p:tgtEl>
                                      </p:cBhvr>
                                      <p:to x="100000" y="60000"/>
                                    </p:animScale>
                                    <p:animScale>
                                      <p:cBhvr>
                                        <p:cTn id="95" dur="166" decel="50000">
                                          <p:stCondLst>
                                            <p:cond delay="676"/>
                                          </p:stCondLst>
                                        </p:cTn>
                                        <p:tgtEl>
                                          <p:spTgt spid="10"/>
                                        </p:tgtEl>
                                      </p:cBhvr>
                                      <p:to x="100000" y="100000"/>
                                    </p:animScale>
                                    <p:animScale>
                                      <p:cBhvr>
                                        <p:cTn id="96" dur="26">
                                          <p:stCondLst>
                                            <p:cond delay="1312"/>
                                          </p:stCondLst>
                                        </p:cTn>
                                        <p:tgtEl>
                                          <p:spTgt spid="10"/>
                                        </p:tgtEl>
                                      </p:cBhvr>
                                      <p:to x="100000" y="80000"/>
                                    </p:animScale>
                                    <p:animScale>
                                      <p:cBhvr>
                                        <p:cTn id="97" dur="166" decel="50000">
                                          <p:stCondLst>
                                            <p:cond delay="1338"/>
                                          </p:stCondLst>
                                        </p:cTn>
                                        <p:tgtEl>
                                          <p:spTgt spid="10"/>
                                        </p:tgtEl>
                                      </p:cBhvr>
                                      <p:to x="100000" y="100000"/>
                                    </p:animScale>
                                    <p:animScale>
                                      <p:cBhvr>
                                        <p:cTn id="98" dur="26">
                                          <p:stCondLst>
                                            <p:cond delay="1642"/>
                                          </p:stCondLst>
                                        </p:cTn>
                                        <p:tgtEl>
                                          <p:spTgt spid="10"/>
                                        </p:tgtEl>
                                      </p:cBhvr>
                                      <p:to x="100000" y="90000"/>
                                    </p:animScale>
                                    <p:animScale>
                                      <p:cBhvr>
                                        <p:cTn id="99" dur="166" decel="50000">
                                          <p:stCondLst>
                                            <p:cond delay="1668"/>
                                          </p:stCondLst>
                                        </p:cTn>
                                        <p:tgtEl>
                                          <p:spTgt spid="10"/>
                                        </p:tgtEl>
                                      </p:cBhvr>
                                      <p:to x="100000" y="100000"/>
                                    </p:animScale>
                                    <p:animScale>
                                      <p:cBhvr>
                                        <p:cTn id="100" dur="26">
                                          <p:stCondLst>
                                            <p:cond delay="1808"/>
                                          </p:stCondLst>
                                        </p:cTn>
                                        <p:tgtEl>
                                          <p:spTgt spid="10"/>
                                        </p:tgtEl>
                                      </p:cBhvr>
                                      <p:to x="100000" y="95000"/>
                                    </p:animScale>
                                    <p:animScale>
                                      <p:cBhvr>
                                        <p:cTn id="10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1195</TotalTime>
  <Words>677</Words>
  <Application>Microsoft Office PowerPoint</Application>
  <PresentationFormat>Custom</PresentationFormat>
  <Paragraphs>92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Tarek Bin Zubaier</cp:lastModifiedBy>
  <cp:revision>424</cp:revision>
  <dcterms:created xsi:type="dcterms:W3CDTF">2019-06-18T13:54:38Z</dcterms:created>
  <dcterms:modified xsi:type="dcterms:W3CDTF">2021-04-27T03:00:32Z</dcterms:modified>
</cp:coreProperties>
</file>