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6" r:id="rId2"/>
    <p:sldId id="277" r:id="rId3"/>
    <p:sldId id="260" r:id="rId4"/>
    <p:sldId id="278" r:id="rId5"/>
    <p:sldId id="262" r:id="rId6"/>
    <p:sldId id="280" r:id="rId7"/>
    <p:sldId id="327" r:id="rId8"/>
    <p:sldId id="308" r:id="rId9"/>
    <p:sldId id="325" r:id="rId10"/>
    <p:sldId id="328" r:id="rId11"/>
    <p:sldId id="324" r:id="rId12"/>
    <p:sldId id="269" r:id="rId13"/>
    <p:sldId id="261" r:id="rId14"/>
    <p:sldId id="318" r:id="rId15"/>
    <p:sldId id="320" r:id="rId16"/>
    <p:sldId id="321" r:id="rId17"/>
    <p:sldId id="322" r:id="rId18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5CDC6-A02C-4F86-9807-7E03CBA61B9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2EC8-2C90-4CC4-862F-D11BEFB07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4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BA248-D17D-4666-835B-179FA8C807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9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3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5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6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2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8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2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4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2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8093F01-267B-42E9-9BB9-AC31A7951A96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64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2DD0D94-C6F5-4BB1-81B3-8C7970067A80}"/>
              </a:ext>
            </a:extLst>
          </p:cNvPr>
          <p:cNvSpPr/>
          <p:nvPr userDrawn="1"/>
        </p:nvSpPr>
        <p:spPr>
          <a:xfrm>
            <a:off x="113025" y="117566"/>
            <a:ext cx="11202676" cy="6635931"/>
          </a:xfrm>
          <a:prstGeom prst="frame">
            <a:avLst>
              <a:gd name="adj1" fmla="val 2014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2240" y="1201512"/>
            <a:ext cx="3982199" cy="43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2" dirty="0"/>
          </a:p>
        </p:txBody>
      </p:sp>
      <p:sp>
        <p:nvSpPr>
          <p:cNvPr id="6" name="TextBox 5"/>
          <p:cNvSpPr txBox="1"/>
          <p:nvPr/>
        </p:nvSpPr>
        <p:spPr>
          <a:xfrm>
            <a:off x="2177288" y="344716"/>
            <a:ext cx="7276201" cy="102155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11" y="344716"/>
            <a:ext cx="1323143" cy="152489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3913D3A-9371-774C-A320-29C56D68F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36" y="2132483"/>
            <a:ext cx="7917264" cy="399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368 0.05023 L 0.07361 -2.96296E-6 L 0.11236 0.05023 L 0.15111 -2.96296E-6 L 0.18708 0.05023 L 0.22597 -2.96296E-6 L 0.26236 0.05023 L 0.30097 -2.96296E-6 L 0.33972 0.05023 L 0.37611 -2.96296E-6 L 0.41486 0.05023 L 0.45111 -2.96296E-6 L 0.4893 0.05023 L 0.52791 -2.96296E-6 L 0.56458 0.05023 L 0.60458 -2.96296E-6 " pathEditMode="relative" rAng="0" ptsTypes="AAAAAAAAAAAAAAAAA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2" y="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8C7DD8-6732-574C-93CD-C8BDCBED9E42}"/>
              </a:ext>
            </a:extLst>
          </p:cNvPr>
          <p:cNvSpPr/>
          <p:nvPr/>
        </p:nvSpPr>
        <p:spPr>
          <a:xfrm>
            <a:off x="3159648" y="437101"/>
            <a:ext cx="604743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বুদ্ধ বন্দনা (বাংলা অনুবাদ)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A1DF3-E814-B449-8A53-EB0ECBD6B734}"/>
              </a:ext>
            </a:extLst>
          </p:cNvPr>
          <p:cNvSpPr/>
          <p:nvPr/>
        </p:nvSpPr>
        <p:spPr>
          <a:xfrm>
            <a:off x="420356" y="1973940"/>
            <a:ext cx="9773139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যিনি অনন্ত জ্ঞানী শ্রেষ্ঠ সম্যক সম্বুদ্ধ বোধিমূলে বসে সৈন্যসহ মারকে পরাজিত করে সম্বোধি লাভ করেছেন আমি সেই বুদ্ধকে প্রণাম জানাচ্ছি।</a:t>
            </a:r>
          </a:p>
        </p:txBody>
      </p:sp>
    </p:spTree>
    <p:extLst>
      <p:ext uri="{BB962C8B-B14F-4D97-AF65-F5344CB8AC3E}">
        <p14:creationId xmlns:p14="http://schemas.microsoft.com/office/powerpoint/2010/main" val="120710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FA2270-F32E-ED47-98A4-6BDA8314559E}"/>
              </a:ext>
            </a:extLst>
          </p:cNvPr>
          <p:cNvSpPr txBox="1"/>
          <p:nvPr/>
        </p:nvSpPr>
        <p:spPr>
          <a:xfrm rot="10800000" flipV="1">
            <a:off x="3985846" y="675995"/>
            <a:ext cx="324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GB" sz="4000"/>
              <a:t>ধম্ম বন্দনা(পালি)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125B68-953B-DD47-A29B-D6632D69CC9F}"/>
              </a:ext>
            </a:extLst>
          </p:cNvPr>
          <p:cNvSpPr txBox="1"/>
          <p:nvPr/>
        </p:nvSpPr>
        <p:spPr>
          <a:xfrm>
            <a:off x="392304" y="4799687"/>
            <a:ext cx="9657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GB" sz="4000"/>
              <a:t>ধম্ম বন্দনা(বাংলা)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D262419-7EF5-2040-9B39-4BC469FB0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33" y="1198928"/>
            <a:ext cx="3019425" cy="301942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A365C29-2737-F14A-9F37-CF26A1A8F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47470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2813539" y="597444"/>
            <a:ext cx="464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 বন্দনা(পালি)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8AC6646-6B5D-8C4E-9F7B-4DB461C50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81" y="1668417"/>
            <a:ext cx="4572000" cy="314325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E796B7A-E65D-0243-8F7B-2FB7BDFEB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1" y="1777448"/>
            <a:ext cx="4419880" cy="2925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F2DE11-BFA9-214A-BC50-B4838588C2FC}"/>
              </a:ext>
            </a:extLst>
          </p:cNvPr>
          <p:cNvSpPr txBox="1"/>
          <p:nvPr/>
        </p:nvSpPr>
        <p:spPr>
          <a:xfrm>
            <a:off x="646025" y="5236308"/>
            <a:ext cx="1013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GB" sz="4000"/>
              <a:t> সংঘ বন্দনা( বাংলা অনুবাদ)</a:t>
            </a:r>
          </a:p>
        </p:txBody>
      </p:sp>
    </p:spTree>
    <p:extLst>
      <p:ext uri="{BB962C8B-B14F-4D97-AF65-F5344CB8AC3E}">
        <p14:creationId xmlns:p14="http://schemas.microsoft.com/office/powerpoint/2010/main" val="34494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7032" y="681055"/>
            <a:ext cx="526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 অর্থ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D7EC2-CB91-9540-9616-C91949B5CA5C}"/>
              </a:ext>
            </a:extLst>
          </p:cNvPr>
          <p:cNvSpPr txBox="1"/>
          <p:nvPr/>
        </p:nvSpPr>
        <p:spPr>
          <a:xfrm>
            <a:off x="633603" y="1775740"/>
            <a:ext cx="48483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GB" sz="4000"/>
              <a:t>ত্রিরত্ন--- তিনটি রত্ন</a:t>
            </a:r>
          </a:p>
          <a:p>
            <a:r>
              <a:rPr lang="en-GB" sz="4000"/>
              <a:t>ধম্ম--- ধর্ম,</a:t>
            </a:r>
          </a:p>
          <a:p>
            <a:r>
              <a:rPr lang="en-GB" sz="4000"/>
              <a:t>সংঘ---+ সমষ্টি,</a:t>
            </a:r>
          </a:p>
          <a:p>
            <a:r>
              <a:rPr lang="en-GB" sz="4000"/>
              <a:t>অহং----- আমি</a:t>
            </a:r>
          </a:p>
          <a:p>
            <a:r>
              <a:rPr lang="en-GB" sz="4000"/>
              <a:t>সব্বদা---- সব সময়</a:t>
            </a:r>
          </a:p>
          <a:p>
            <a:r>
              <a:rPr lang="en-GB" sz="4000"/>
              <a:t>যো--------- যিনি</a:t>
            </a:r>
          </a:p>
          <a:p>
            <a:r>
              <a:rPr lang="en-GB" sz="4000"/>
              <a:t>মারং-----মার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BEE992-EDE8-BC41-8112-32C350E8F553}"/>
              </a:ext>
            </a:extLst>
          </p:cNvPr>
          <p:cNvSpPr txBox="1"/>
          <p:nvPr/>
        </p:nvSpPr>
        <p:spPr>
          <a:xfrm>
            <a:off x="5660433" y="1883783"/>
            <a:ext cx="49128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GB" sz="4000"/>
              <a:t> লোকুত্তরো—শ্রেষ্ঠ</a:t>
            </a:r>
          </a:p>
          <a:p>
            <a:r>
              <a:rPr lang="en-GB" sz="4000"/>
              <a:t>বিজেত্বা----জয় করে</a:t>
            </a:r>
          </a:p>
          <a:p>
            <a:r>
              <a:rPr lang="en-GB" sz="4000"/>
              <a:t>সম্বোধিমাগঞ্চি--- সম্বোধি লাভ করেছে।</a:t>
            </a:r>
          </a:p>
          <a:p>
            <a:r>
              <a:rPr lang="en-GB" sz="4000"/>
              <a:t>অটঠঙ্গিকো—আটটি মার্গ,</a:t>
            </a:r>
          </a:p>
          <a:p>
            <a:r>
              <a:rPr lang="en-GB" sz="4000"/>
              <a:t>উজু ---সহজ ও সরল</a:t>
            </a:r>
          </a:p>
        </p:txBody>
      </p:sp>
    </p:spTree>
    <p:extLst>
      <p:ext uri="{BB962C8B-B14F-4D97-AF65-F5344CB8AC3E}">
        <p14:creationId xmlns:p14="http://schemas.microsoft.com/office/powerpoint/2010/main" val="32113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AA42F9-3E62-4E4C-843C-C9616D1069B1}"/>
              </a:ext>
            </a:extLst>
          </p:cNvPr>
          <p:cNvSpPr/>
          <p:nvPr/>
        </p:nvSpPr>
        <p:spPr>
          <a:xfrm>
            <a:off x="971341" y="1945551"/>
            <a:ext cx="9713406" cy="34163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GB" sz="36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গৌতম বুদ্ধের পিতা ও মাতর নাম কী?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গৌতম বুদ্ধ কত বছর বয়সে গৃহ ত্যাগ করছিলেন।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গৌতম বুদ্ধ কত বছর কঠোর সাধনা করে বুদ্ধত্ব লাভ করছিলেন?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গৌতম বুদ্ধ কত বছর ধর্ম প্রচার করেছিলেন?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ED9DE-EEB6-4A95-A1D6-3F6CF7ED2C55}"/>
              </a:ext>
            </a:extLst>
          </p:cNvPr>
          <p:cNvSpPr txBox="1"/>
          <p:nvPr/>
        </p:nvSpPr>
        <p:spPr>
          <a:xfrm>
            <a:off x="3953021" y="336120"/>
            <a:ext cx="298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কুইজ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506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9DB721-DF0C-467D-A512-94CF83BD815E}"/>
              </a:ext>
            </a:extLst>
          </p:cNvPr>
          <p:cNvSpPr txBox="1"/>
          <p:nvPr/>
        </p:nvSpPr>
        <p:spPr>
          <a:xfrm>
            <a:off x="1944856" y="1348854"/>
            <a:ext cx="7540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১.  ‘উজু’ শব্দের অর্থ কোনটি?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ক.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কঠিন      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  	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খ.সহজ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	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গ.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দুষ্কর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	  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ঘ.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কোমল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.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‘</a:t>
            </a:r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লোকুত্তমো’ শব্দের অর্থ কোনটি?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.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সুখ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			</a:t>
            </a:r>
            <a:r>
              <a:rPr lang="bn-IN" sz="3600">
                <a:latin typeface="NikoshBAN" pitchFamily="2" charset="0"/>
                <a:cs typeface="NikoshBAN" pitchFamily="2" charset="0"/>
              </a:rPr>
              <a:t>	</a:t>
            </a:r>
            <a:r>
              <a:rPr lang="en-GB" sz="360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.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মানবের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			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	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শান্তি</a:t>
            </a:r>
          </a:p>
          <a:p>
            <a:r>
              <a:rPr lang="en-US" sz="36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৩. বন্দনা করা হয় কেন?</a:t>
            </a:r>
          </a:p>
          <a:p>
            <a:r>
              <a:rPr lang="en-US" sz="3600" b="1">
                <a:latin typeface="NikoshBAN" pitchFamily="2" charset="0"/>
                <a:cs typeface="NikoshBAN" pitchFamily="2" charset="0"/>
              </a:rPr>
              <a:t>   ক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শ্রদ্ধা নিবেদন করতে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খ.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নির্বাণ লাভে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গ.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বুদ্ধত্ব লাভ করতে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>
                <a:latin typeface="NikoshBAN" pitchFamily="2" charset="0"/>
                <a:cs typeface="NikoshBAN" pitchFamily="2" charset="0"/>
              </a:rPr>
              <a:t>	</a:t>
            </a:r>
            <a:r>
              <a:rPr lang="en-GB" sz="360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.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জ্ঞানার্জন করতে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33A15-2045-42E6-B851-C0355CC68884}"/>
              </a:ext>
            </a:extLst>
          </p:cNvPr>
          <p:cNvSpPr txBox="1"/>
          <p:nvPr/>
        </p:nvSpPr>
        <p:spPr>
          <a:xfrm>
            <a:off x="3840480" y="211940"/>
            <a:ext cx="298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02B758B0-11B6-44A1-980C-EE992D53A656}"/>
              </a:ext>
            </a:extLst>
          </p:cNvPr>
          <p:cNvSpPr/>
          <p:nvPr/>
        </p:nvSpPr>
        <p:spPr>
          <a:xfrm rot="13225213">
            <a:off x="6535051" y="1724144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D65632F5-207F-4BC4-9217-DDA20E5A6F95}"/>
              </a:ext>
            </a:extLst>
          </p:cNvPr>
          <p:cNvSpPr/>
          <p:nvPr/>
        </p:nvSpPr>
        <p:spPr>
          <a:xfrm rot="13225213">
            <a:off x="2675581" y="3954353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F6F2724-CD2A-4E42-A7B0-EE39EC7532EA}"/>
              </a:ext>
            </a:extLst>
          </p:cNvPr>
          <p:cNvSpPr/>
          <p:nvPr/>
        </p:nvSpPr>
        <p:spPr>
          <a:xfrm rot="13225213">
            <a:off x="2739938" y="5053498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2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3BFF3-8BF0-414B-B65A-EBDEED0D5F09}"/>
              </a:ext>
            </a:extLst>
          </p:cNvPr>
          <p:cNvSpPr txBox="1"/>
          <p:nvPr/>
        </p:nvSpPr>
        <p:spPr>
          <a:xfrm>
            <a:off x="785947" y="1744994"/>
            <a:ext cx="1001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ত্রিরত্ন বন্দনার পূর্বে কী করা উচিত?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7B863C-37C0-4359-922B-EF88CECF67D9}"/>
              </a:ext>
            </a:extLst>
          </p:cNvPr>
          <p:cNvSpPr txBox="1"/>
          <p:nvPr/>
        </p:nvSpPr>
        <p:spPr>
          <a:xfrm>
            <a:off x="4273160" y="338847"/>
            <a:ext cx="391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D8835-392F-CF46-B5AD-BF51E4CB5010}"/>
              </a:ext>
            </a:extLst>
          </p:cNvPr>
          <p:cNvSpPr txBox="1"/>
          <p:nvPr/>
        </p:nvSpPr>
        <p:spPr>
          <a:xfrm flipV="1">
            <a:off x="6040175" y="1663560"/>
            <a:ext cx="590619" cy="86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FAF43B-E9C6-604B-881F-1D759623D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4" y="2682770"/>
            <a:ext cx="3872129" cy="34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34670D-83AA-46DF-8566-0DD0D8F4343B}"/>
              </a:ext>
            </a:extLst>
          </p:cNvPr>
          <p:cNvSpPr txBox="1"/>
          <p:nvPr/>
        </p:nvSpPr>
        <p:spPr>
          <a:xfrm>
            <a:off x="3492304" y="295422"/>
            <a:ext cx="3995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5BFBE9-BB1C-8C4A-9304-06B3F3C80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01" y="1998506"/>
            <a:ext cx="6765890" cy="42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0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609754" y="182880"/>
            <a:ext cx="2487707" cy="1226939"/>
          </a:xfrm>
          <a:prstGeom prst="horizontalScroll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bn-IN" alt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15339" y="3890769"/>
            <a:ext cx="5045099" cy="23083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তন্দ্রা চাকমা</a:t>
            </a:r>
            <a:endParaRPr lang="bn-IN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িনিয়র</a:t>
            </a: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রাণী দয়াময়ী </a:t>
            </a: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,      </a:t>
            </a:r>
            <a:r>
              <a:rPr lang="en-GB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রাংগামাটি</a:t>
            </a:r>
            <a:endParaRPr lang="bn-IN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909902" y="3890769"/>
            <a:ext cx="3913449" cy="175432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en-GB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ৌদ্ধ ধর্ম ও নৈতিক শিক্ষা</a:t>
            </a:r>
            <a:endParaRPr lang="bn-IN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33D8F7-988E-4F8F-8158-98364B0A645F}"/>
              </a:ext>
            </a:extLst>
          </p:cNvPr>
          <p:cNvGrpSpPr/>
          <p:nvPr/>
        </p:nvGrpSpPr>
        <p:grpSpPr>
          <a:xfrm>
            <a:off x="5969563" y="1944421"/>
            <a:ext cx="253194" cy="3602678"/>
            <a:chOff x="5894389" y="2305753"/>
            <a:chExt cx="228540" cy="3020579"/>
          </a:xfrm>
        </p:grpSpPr>
        <p:cxnSp>
          <p:nvCxnSpPr>
            <p:cNvPr id="8" name="Straight Arrow Connector 7"/>
            <p:cNvCxnSpPr>
              <a:cxnSpLocks/>
            </p:cNvCxnSpPr>
            <p:nvPr/>
          </p:nvCxnSpPr>
          <p:spPr bwMode="auto">
            <a:xfrm>
              <a:off x="5991227" y="2305753"/>
              <a:ext cx="19600" cy="3020579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</p:cNvCxnSpPr>
            <p:nvPr/>
          </p:nvCxnSpPr>
          <p:spPr bwMode="auto">
            <a:xfrm>
              <a:off x="6092567" y="2570288"/>
              <a:ext cx="30362" cy="2521816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</p:cNvCxnSpPr>
            <p:nvPr/>
          </p:nvCxnSpPr>
          <p:spPr bwMode="auto">
            <a:xfrm>
              <a:off x="5894389" y="2551094"/>
              <a:ext cx="30362" cy="2521816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CB190F9B-3876-4948-9766-A9D108355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20" y="611352"/>
            <a:ext cx="3096510" cy="300779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FD5047A-74FF-2E4D-B593-05C61E7CE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41" y="577856"/>
            <a:ext cx="3389989" cy="300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9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3124200" y="838200"/>
            <a:ext cx="5715000" cy="1219200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86784" y="279513"/>
            <a:ext cx="3376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3F2497-BA16-4E30-8375-05F281E63322}"/>
              </a:ext>
            </a:extLst>
          </p:cNvPr>
          <p:cNvSpPr/>
          <p:nvPr/>
        </p:nvSpPr>
        <p:spPr>
          <a:xfrm>
            <a:off x="3684567" y="3429000"/>
            <a:ext cx="5545689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44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GB" sz="4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অধ্যায়</a:t>
            </a:r>
          </a:p>
          <a:p>
            <a:r>
              <a:rPr lang="en-GB" sz="4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বন্দনা</a:t>
            </a:r>
          </a:p>
          <a:p>
            <a:r>
              <a:rPr lang="en-GB" sz="4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পাঠ-২,৩</a:t>
            </a:r>
            <a:endParaRPr lang="en-GB" sz="36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1ED34E2-E148-F54C-9C56-79781C78A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78" y="1504190"/>
            <a:ext cx="6083422" cy="2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1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5529" y="254662"/>
            <a:ext cx="26669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9237" y="1617358"/>
            <a:ext cx="899287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এই পাঠ শেষে শিক্ষার্থীরা.........</a:t>
            </a:r>
          </a:p>
          <a:p>
            <a:endParaRPr lang="en-GB" sz="36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GB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১।ত্রিরত্ন বন্দনার নিয়মাবলী সম্পর্কে জানতে পারবে।</a:t>
            </a:r>
          </a:p>
          <a:p>
            <a:r>
              <a:rPr lang="en-GB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২।পালি ও বাংলা ভাষায় ত্রিরত্ন বন্দনা সম্পর্কে জানতে।</a:t>
            </a:r>
          </a:p>
          <a:p>
            <a:r>
              <a:rPr lang="en-GB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৩।বুদ্ধ বন্দনা,ধম্ম বন্দনা,সংঘ বন্দনা সম্পর্কে জানতে পারবে।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1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2076658" y="619956"/>
            <a:ext cx="67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ত্রিরত্ন বন্দনার নিয়মাবলী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9E4937-6B5D-4C45-8672-03712D78778C}"/>
              </a:ext>
            </a:extLst>
          </p:cNvPr>
          <p:cNvSpPr txBox="1"/>
          <p:nvPr/>
        </p:nvSpPr>
        <p:spPr>
          <a:xfrm rot="10800000" flipV="1">
            <a:off x="1009023" y="1266288"/>
            <a:ext cx="9802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ত্রিরত্ন বন্দনা করার পূর্বে অবশ্যই আমাদের বেশকিছু নিয়ম পালন করতে হয়।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BFACE-BB15-7B49-B2B3-D0A3FA9B4CEE}"/>
              </a:ext>
            </a:extLst>
          </p:cNvPr>
          <p:cNvSpPr txBox="1"/>
          <p:nvPr/>
        </p:nvSpPr>
        <p:spPr>
          <a:xfrm>
            <a:off x="0" y="2129225"/>
            <a:ext cx="102939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১।বন্দনা বিহারে এবং গৃহে বুদ্ধমূর্তির সামনে করা হয়।</a:t>
            </a:r>
          </a:p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২।সকাল-সন্ধ্যা দুই বেলা বন্দনা করা হয়।</a:t>
            </a:r>
          </a:p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৩।বন্দনার পূর্বে হাত- মূখ ভালো করে ধূয়ে নিতে হয়।</a:t>
            </a:r>
          </a:p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৪।বন্দনায় পরিস্কার –পরিচ্ছন্নতা অপরিহার্য।</a:t>
            </a:r>
          </a:p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৪।পবিত্র মনে বুদ্ধমূর্তির  সামনে হাটু ভেঙে বসে প্রথমে ত্রিশরণসহ পঞ্চশীল গ্রহন করতে হয়।</a:t>
            </a:r>
          </a:p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তারপর বন্দনা করতে হয়।তারপর অন্যান্য বন্দনা করা হয়।</a:t>
            </a:r>
          </a:p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বন্দনা শেষ হলে ভিক্ষু এবং অন্যান্য বয়োজেষ্ঠদের প্রণাম করতে হয়।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0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638FEC-5389-4115-851C-5D9B37C1ABC2}"/>
              </a:ext>
            </a:extLst>
          </p:cNvPr>
          <p:cNvSpPr/>
          <p:nvPr/>
        </p:nvSpPr>
        <p:spPr>
          <a:xfrm>
            <a:off x="596874" y="320654"/>
            <a:ext cx="491855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ত্রিরত্ন  বন্দনা (পালি)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FC9046-FCB9-9744-A106-E2F5D277CDC2}"/>
              </a:ext>
            </a:extLst>
          </p:cNvPr>
          <p:cNvSpPr/>
          <p:nvPr/>
        </p:nvSpPr>
        <p:spPr>
          <a:xfrm>
            <a:off x="3987076" y="1151651"/>
            <a:ext cx="4918555" cy="526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বুদ্ধং বন্দামি</a:t>
            </a:r>
          </a:p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ধম্মং বন্দামি</a:t>
            </a:r>
          </a:p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সংঘং বন্দামি</a:t>
            </a:r>
          </a:p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অহং বন্দামি সব্বদা।</a:t>
            </a:r>
          </a:p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দুতিযম্পি বুদ্ধং বন্দামি</a:t>
            </a:r>
          </a:p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ততিযম্পি বুদ্ধং বন্দামি</a:t>
            </a:r>
          </a:p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অহং বন্দামি সব্বদা।</a:t>
            </a:r>
          </a:p>
        </p:txBody>
      </p:sp>
    </p:spTree>
    <p:extLst>
      <p:ext uri="{BB962C8B-B14F-4D97-AF65-F5344CB8AC3E}">
        <p14:creationId xmlns:p14="http://schemas.microsoft.com/office/powerpoint/2010/main" val="247515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6FFCCF-C773-2F41-9F6A-26E98DB2EE2D}"/>
              </a:ext>
            </a:extLst>
          </p:cNvPr>
          <p:cNvSpPr/>
          <p:nvPr/>
        </p:nvSpPr>
        <p:spPr>
          <a:xfrm>
            <a:off x="3304792" y="481761"/>
            <a:ext cx="604743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ত্রিরত্ন  বন্দনা (বাংলা অনুবাদ)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10CC65-F0AD-E64C-8615-032F7E914370}"/>
              </a:ext>
            </a:extLst>
          </p:cNvPr>
          <p:cNvSpPr/>
          <p:nvPr/>
        </p:nvSpPr>
        <p:spPr>
          <a:xfrm>
            <a:off x="468923" y="1312758"/>
            <a:ext cx="6047433" cy="526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আমি বুদ্ধকে বন্দনা করছি</a:t>
            </a:r>
          </a:p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আমি ধর্মকে বন্দনা করছি</a:t>
            </a:r>
          </a:p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আমি সংঘকে বন্দনা করছি</a:t>
            </a:r>
          </a:p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আমি সর্বদা বন্দনা করছি</a:t>
            </a:r>
          </a:p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দ্বিতীয়বার ও---------</a:t>
            </a:r>
          </a:p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তৃতীয়বার আমি ধর্মকে বন্দনা করছি-------------</a:t>
            </a:r>
          </a:p>
        </p:txBody>
      </p:sp>
    </p:spTree>
    <p:extLst>
      <p:ext uri="{BB962C8B-B14F-4D97-AF65-F5344CB8AC3E}">
        <p14:creationId xmlns:p14="http://schemas.microsoft.com/office/powerpoint/2010/main" val="6630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22505" y="470836"/>
            <a:ext cx="42649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বুদ্ধ বন্দনা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6E78034-83B3-FE4E-B25A-9A43FE1B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46" y="1953846"/>
            <a:ext cx="7402286" cy="419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0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8238E-52C8-FD4B-A24B-1FC083A32BCE}"/>
              </a:ext>
            </a:extLst>
          </p:cNvPr>
          <p:cNvSpPr txBox="1"/>
          <p:nvPr/>
        </p:nvSpPr>
        <p:spPr>
          <a:xfrm rot="10800000" flipV="1">
            <a:off x="674076" y="2128766"/>
            <a:ext cx="1008184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 সন্নিসিন্নো বরবোধিমূলে</a:t>
            </a:r>
          </a:p>
          <a:p>
            <a:pPr algn="ctr"/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মারং সসেনং মহতিং বিজেত্বা,</a:t>
            </a:r>
          </a:p>
          <a:p>
            <a:pPr algn="ctr"/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সম্বোধিমাগঞ্চি অনন্ত ঞাণো</a:t>
            </a:r>
          </a:p>
          <a:p>
            <a:pPr algn="ctr"/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লোকুত্তমো তং পণমামি বুদ্ধং।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82B105-AC6E-274B-8922-52FFD83E93B0}"/>
              </a:ext>
            </a:extLst>
          </p:cNvPr>
          <p:cNvSpPr/>
          <p:nvPr/>
        </p:nvSpPr>
        <p:spPr>
          <a:xfrm>
            <a:off x="3572747" y="481917"/>
            <a:ext cx="604743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বুদ্ধ বন্দনা (পালি)</a:t>
            </a:r>
          </a:p>
        </p:txBody>
      </p:sp>
    </p:spTree>
    <p:extLst>
      <p:ext uri="{BB962C8B-B14F-4D97-AF65-F5344CB8AC3E}">
        <p14:creationId xmlns:p14="http://schemas.microsoft.com/office/powerpoint/2010/main" val="29828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397</Words>
  <Application>Microsoft Office PowerPoint</Application>
  <PresentationFormat>Custom</PresentationFormat>
  <Paragraphs>93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mof.com</dc:creator>
  <cp:lastModifiedBy>Unknown User</cp:lastModifiedBy>
  <cp:revision>92</cp:revision>
  <dcterms:created xsi:type="dcterms:W3CDTF">2019-11-08T16:00:08Z</dcterms:created>
  <dcterms:modified xsi:type="dcterms:W3CDTF">2021-04-27T04:01:36Z</dcterms:modified>
</cp:coreProperties>
</file>