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308" r:id="rId2"/>
    <p:sldId id="309" r:id="rId3"/>
    <p:sldId id="310" r:id="rId4"/>
    <p:sldId id="311" r:id="rId5"/>
    <p:sldId id="312" r:id="rId6"/>
    <p:sldId id="302" r:id="rId7"/>
    <p:sldId id="303" r:id="rId8"/>
    <p:sldId id="304" r:id="rId9"/>
    <p:sldId id="269" r:id="rId10"/>
    <p:sldId id="270" r:id="rId11"/>
    <p:sldId id="284" r:id="rId12"/>
    <p:sldId id="306" r:id="rId13"/>
    <p:sldId id="307" r:id="rId14"/>
    <p:sldId id="289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67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85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53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40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83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35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5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50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46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F4F8-645E-44CE-AADA-6365B20F15D5}" type="datetimeFigureOut">
              <a:rPr lang="en-US" smtClean="0"/>
              <a:t>04/27/2021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84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2746"/>
            <a:ext cx="12192001" cy="3285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93142"/>
            <a:ext cx="12192000" cy="36648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277" y="230457"/>
            <a:ext cx="10947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rPr>
              <a:t>যুক্তিবিদ্যা-দ্বিতীয়</a:t>
            </a:r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rPr>
              <a:t>  </a:t>
            </a:r>
            <a:r>
              <a:rPr lang="en-US" sz="9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rPr>
              <a:t>পত্রের</a:t>
            </a:r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প্রথম </a:t>
            </a:r>
            <a:r>
              <a:rPr lang="as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ক্লাসে </a:t>
            </a:r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তোমাদের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1582" y="3534685"/>
            <a:ext cx="692883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199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স্বাগতম</a:t>
            </a:r>
            <a:endParaRPr lang="en-US" sz="28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328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শব্দভাণ্ডার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সমৃদ্ধ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(To Increase Vocabulary): </a:t>
            </a:r>
          </a:p>
          <a:p>
            <a:pPr algn="just"/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মৌলিক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যুক্তিবাক্য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যুক্তিবাক্যের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মনের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শব্দভাণ্ডার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সমৃদ্ধ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বস্তুত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যখন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সংজ্ঞায়িত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তখন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ওই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পদটির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কাছে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সুস্পষ্ট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এভাবেই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শব্দভাণ্ডার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সমৃদ্ধ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সহায়ক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ভূমিকা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পালন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  <a:p>
            <a:pPr algn="just"/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দুই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দ্ব্যর্থকতা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অপসারণ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(To Eliminate Ambiguity): 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দ্ব্যর্থকতা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ত্রুটিবিশেষ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বিশেষ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যুক্তিবাক্যে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ব্যবহৃত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যদি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একাধিক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সেক্ষেত্রে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ভ্রান্তি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হওয়ার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আশঙ্কা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দ্ব্যর্থকতা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অনুপপত্তির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(Fallacy of Ambiguity)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সৃষ্টি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এরূপ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অনুপপত্তি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দ্ব্যর্থকতা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দূর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সুস্পষ্ট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64073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তিন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অস্পষ্টতা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দূর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(To Clarify. Meaning): </a:t>
            </a:r>
          </a:p>
          <a:p>
            <a:pPr algn="just"/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সুস্পষ্ট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সুনির্দিষ্ট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ফলে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অস্পষ্টতা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দূর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বিজ্ঞানীরা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কিছু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নির্দিষ্ট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ভাইরাস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(Virus)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সিদ্ধান্ত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নিতে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সেগুলো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জীবিত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জীবিত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কারণ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ওইসব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এইসব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ভাইরাসের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চলাচল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পুনরুৎপাদন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ক্ষমতা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অজ্ঞাত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কপি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এক্ষেত্রে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জীবিত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’ (Living)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কথাটি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অস্পষ্ট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অন্যতম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উদ্দেশ্য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এ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জাতীয়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অস্পষ্টতা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দূর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সকল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কাছে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বোধগম্য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তোলা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  <a:p>
            <a:pPr algn="just"/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চার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তাত্ত্বিক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দান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(To Explain Theoretically): </a:t>
            </a:r>
          </a:p>
          <a:p>
            <a:pPr algn="just"/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তাত্ত্বিক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বৈজ্ঞানিক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আলোচনার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অন্যতম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ভিত্তি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পদার্থবিজ্ঞানীরা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গতির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গতি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(force)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(Mass) ও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ত্বরণের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(acceleration)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ফল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এ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সংজ্ঞাটির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নিউটনের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বলবিদ্যায়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(Mechanics)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প্রকাশিত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গতি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শব্দটির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কাছে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সুস্পষ্ট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এভাবেই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তাত্ত্বিক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প্রদানের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ভূমিকা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রাখে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3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67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পাঁচ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মনোভাবকে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প্রভাবিত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(To Influence Attitudes): </a:t>
            </a:r>
            <a:endParaRPr lang="en-US" sz="4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বিশেষ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উদ্দেশ্য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স্পষ্ট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সঙ্গে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সঙ্গে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ব্যক্তির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মনোভাবের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উপর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প্রভাব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বিস্তার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প্রায়ই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জীবন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রঙ্গমঞ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সাধারণভাবে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ভাবটি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বোঝা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গেলেও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অনুসারে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জীবন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সুস্পষ্ট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এভাবেই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সম্পর্কে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ভুল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ধারণা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প্রচলিত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থাকলে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দূরীকরণে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অন্যতম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হিসেবে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6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বস্তুত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ক্ষেত্রে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বৈজ্ঞানিক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প্রক্রিয়া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সুস্পষ্টকরণের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ভাষার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বিভিন্ন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জটিলতা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দুর্বোধ্যতা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দূরীকরণে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প্রাসঙ্গিকতা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অনস্বীকার্য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712537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কীভাবে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অপরিহার্য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spc="50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পায়</a:t>
            </a:r>
            <a:r>
              <a:rPr lang="en-US" sz="5400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? </a:t>
            </a:r>
            <a:endParaRPr lang="en-US" sz="5400" b="1" spc="50" dirty="0" smtClean="0">
              <a:ln w="0"/>
              <a:solidFill>
                <a:srgbClr val="FFFF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সংজ্ঞায়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জাত্যর্থ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অপরিহার্য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গুণাবলি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স্বাভাবিকভাবে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এ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কারণেই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সংজ্ঞায়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অপরিহার্য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পায়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: ‘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’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জাত্যর্থ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‘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জীববৃত্তি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’ ও ‘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বুদ্ধিবৃত্তি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। এ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দুটি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গুণের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যখন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বলা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বুদ্ধিবৃত্তিসম্পন্ন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প্রাণী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তখনই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কেবল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মানুষ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অপরিহার্য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বৈশিষ্ট্য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পায়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35630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56228"/>
            <a:ext cx="12192000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এই ক্লাসে তোমাদের জন্য</a:t>
            </a:r>
          </a:p>
          <a:p>
            <a:pPr algn="ctr"/>
            <a:r>
              <a:rPr lang="as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বাড়ীর কাজ নেই </a:t>
            </a:r>
            <a:endParaRPr lang="en-US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91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661637" y="1465729"/>
            <a:ext cx="6065504" cy="439415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r>
              <a:rPr lang="as-IN" sz="166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 </a:t>
            </a:r>
            <a:r>
              <a:rPr lang="en-US" sz="166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166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sz="166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166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166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সমাপ্ত</a:t>
            </a:r>
            <a:endParaRPr lang="en-US" sz="199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Donut 1"/>
          <p:cNvSpPr/>
          <p:nvPr/>
        </p:nvSpPr>
        <p:spPr>
          <a:xfrm>
            <a:off x="2099256" y="244698"/>
            <a:ext cx="7199290" cy="6181859"/>
          </a:xfrm>
          <a:prstGeom prst="donut">
            <a:avLst>
              <a:gd name="adj" fmla="val 79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38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909" y="87903"/>
            <a:ext cx="5103036" cy="6469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8599" y="1004554"/>
            <a:ext cx="11074799" cy="5125790"/>
          </a:xfrm>
          <a:noFill/>
        </p:spPr>
        <p:txBody>
          <a:bodyPr>
            <a:noAutofit/>
          </a:bodyPr>
          <a:lstStyle/>
          <a:p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 </a:t>
            </a:r>
            <a:r>
              <a:rPr lang="as-IN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আনিছ</a:t>
            </a:r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 </a:t>
            </a:r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রহমান 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প্রভাষক 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বালারহাট </a:t>
            </a:r>
            <a:r>
              <a:rPr lang="as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আদর্শ স্কুল এন্ড কলেজ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ফুলবাড়ী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কুড়িগ্রাম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92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396"/>
            <a:ext cx="12192000" cy="5805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137"/>
            <a:ext cx="12191999" cy="1402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32" y="1402575"/>
            <a:ext cx="10960274" cy="5075498"/>
          </a:xfrm>
        </p:spPr>
        <p:txBody>
          <a:bodyPr>
            <a:noAutofit/>
          </a:bodyPr>
          <a:lstStyle/>
          <a:p>
            <a:pPr algn="ctr"/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 আনিছ</a:t>
            </a:r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 রহমান </a:t>
            </a:r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প্রভাষক 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বালারহাট আদর্শ স্কুল এন্ড কলেজ 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ফুলবাড়ী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কুড়িগ্রাম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মোবাইল 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as-IN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০১৭১০৪৮৮৯৯৮</a:t>
            </a:r>
            <a:endParaRPr lang="en-US" sz="5400" b="1" dirty="0">
              <a:latin typeface="Franklin Gothic Medium" panose="020B06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333" y="141669"/>
            <a:ext cx="11617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তথ্য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সংগ্রহ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কম্পোজ 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এনিমেশন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14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56328" y="0"/>
            <a:ext cx="6916271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NCTB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কর্তৃক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অনুমদিত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সিলেবাসের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আলোকে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রচিত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যুক্তিবিদ্যা-দ্বিতীয়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পত্রের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অধ্যায়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বিন্যাস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বন্টন</a:t>
            </a:r>
            <a:r>
              <a:rPr lang="en-US" b="1" dirty="0">
                <a:latin typeface="Nikos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00126"/>
              </p:ext>
            </p:extLst>
          </p:nvPr>
        </p:nvGraphicFramePr>
        <p:xfrm>
          <a:off x="0" y="787651"/>
          <a:ext cx="12192000" cy="6070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0"/>
              </a:tblGrid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অধ্যায়ের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শিরোনাম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পিরিয়ড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সংখ্যা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প্রথম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 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যৌক্তিক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সংজ্ঞা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  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১০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+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  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দ্বিতীয়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 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যৌক্তিক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বিভাগ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১০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+ ৫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তৃতীয়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আরোহের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প্রকারভেদ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২০+ 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7612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চতুর্থ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প্রকল্প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            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১০+ 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পঞ্চম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কার্যকারণ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সম্পর্ক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প্রমাণ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পদ্ধতি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২০+ 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ষষ্ঠ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ব্যাখ্যা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            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 ১০+০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সপ্তম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শ্রেণিকরণ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                         ৮+২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অষ্টম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অধ্যায়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সম্ভাবনা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	                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১৫+ ১০ 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  <a:tr h="58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যুক্তিবিদ্যা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দ্বিতীয়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পত্রের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মোট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ক্লাস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	                 </a:t>
                      </a:r>
                      <a:r>
                        <a:rPr lang="en-US" sz="2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                 </a:t>
                      </a:r>
                      <a:r>
                        <a:rPr lang="en-US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১০৩+৩৭=১৪০</a:t>
                      </a:r>
                      <a:endParaRPr lang="en-US" sz="28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45750" marR="45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631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9" y="0"/>
            <a:ext cx="12192000" cy="1446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7554" y="116115"/>
            <a:ext cx="1155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অধ্যায় ও আলোচ্য বিষয়</a:t>
            </a:r>
            <a:endParaRPr lang="en-US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422" y="3848834"/>
            <a:ext cx="117368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 নম্বর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-০১</a:t>
            </a:r>
          </a:p>
        </p:txBody>
      </p:sp>
      <p:sp>
        <p:nvSpPr>
          <p:cNvPr id="3" name="Rectangle 2"/>
          <p:cNvSpPr/>
          <p:nvPr/>
        </p:nvSpPr>
        <p:spPr>
          <a:xfrm>
            <a:off x="-689" y="5750004"/>
            <a:ext cx="121920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প্রাসঙ্গিকতা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6437" y="4942392"/>
            <a:ext cx="405912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as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আলোচ্য </a:t>
            </a: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বিষয়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Up Ribbon 8"/>
          <p:cNvSpPr/>
          <p:nvPr/>
        </p:nvSpPr>
        <p:spPr>
          <a:xfrm>
            <a:off x="0" y="1451579"/>
            <a:ext cx="12191311" cy="2459736"/>
          </a:xfrm>
          <a:prstGeom prst="ribbon2">
            <a:avLst>
              <a:gd name="adj1" fmla="val 33333"/>
              <a:gd name="adj2" fmla="val 7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183424" y="3143125"/>
            <a:ext cx="5824462" cy="72614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অধ্যায় নম্বর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০১</a:t>
            </a:r>
            <a:endParaRPr lang="en-US" sz="15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7554" y="1227888"/>
            <a:ext cx="11137500" cy="21438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80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8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8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2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 animBg="1"/>
      <p:bldP spid="5" grpId="0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6550"/>
            <a:ext cx="12192000" cy="5411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6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5315"/>
            <a:ext cx="118721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প্রথম অধ্যায়ের পাঠ পরিকল্পনা</a:t>
            </a:r>
            <a:endParaRPr lang="en-US" sz="8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968" y="1511865"/>
            <a:ext cx="111180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১ ও ২.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প্রাসঙ্গিকতা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প্রকৃতি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৩.    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৪ ও ৫.    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নিয়মাবলি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৬ , ৭ ও ৮.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লঙ্ঘনজনিত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অনুপপত্তি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৯.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১০.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প্রয়োজনীয়তা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55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921"/>
            <a:ext cx="12187888" cy="56930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8" y="-1"/>
            <a:ext cx="12196838" cy="1323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10854" y="-17704"/>
            <a:ext cx="1210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প্রথম অধ্যায়ের প্রধান প্রধান শব্দসমূহ</a:t>
            </a:r>
            <a:endParaRPr lang="en-US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259" y="1503081"/>
            <a:ext cx="48843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আসন্নতম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জাতি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বিভেদক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লক্ষণ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৪.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সংজ্ঞেয়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৫.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সংজ্ঞার্থ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৬.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বাহুল্য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৭.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রুপক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৮.দূর্বোধ্য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7726" y="1386068"/>
            <a:ext cx="60870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৯.  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নঞর্থক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১০.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অতিব্যাপক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১১.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অব্যাপক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১২.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স্বকীয়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নামবাচক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১৩.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পরম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১৪.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সারসত্তা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১৫.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ব্যক্ত্যর্থ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40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3438"/>
            <a:ext cx="12284767" cy="5534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3234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732" y="67234"/>
            <a:ext cx="11438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80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 অধ্যায়ের পাঠ শেষে আমরা</a:t>
            </a:r>
            <a:endParaRPr lang="en-US" sz="8000" b="1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180" y="1457908"/>
            <a:ext cx="112884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১.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প্রাসঙ্গিকতা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৩.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নিয়মাবলি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৪.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৫.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লঙ্ঘনজনিত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অনুপপত্তিসমূহ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৬.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সীমাবদ্ধতাসমূহ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৭.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যথার্থ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প্রদানে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সক্ষম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হবো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৮.সংজ্ঞারঅনুপপত্তিজনিত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পারবো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3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2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2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2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2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2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2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2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96778"/>
            <a:ext cx="11202285" cy="1647536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K¬vm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/ cvV-1</a:t>
            </a:r>
            <a:b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</a:b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†hŠw³K </a:t>
            </a:r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msÁvi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cÖvmw½KZv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1032" y="1744314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অপরিহার্য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আলোচ্য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বিষয়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ইংরেজি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প্রতিশব্দ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Logical Definition।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গ্রিক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দার্শনিক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এরিস্টটল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সর্বপ্রথম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অপরিহার্য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জাত্যর্থ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Definition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এটি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ল্যাটিন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Definitio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ডেফিনিশিও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উদ্ভূত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Definition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বাংলা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প্রতিশব্দ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অর্থা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ৎ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পদের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পূর্ণ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জাত্যর্থকে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সুস্পষ্টভাবে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ব্যক্ত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করাই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সংজ্ঞা</a:t>
            </a:r>
            <a:r>
              <a:rPr lang="en-US" sz="3600" b="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মার্কিন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কপি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যৌক্তিক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সংজ্ঞার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পাঁচটি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উদ্দেশ্যের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কথা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উল্লেখ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করেছেন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— </a:t>
            </a:r>
          </a:p>
          <a:p>
            <a:pPr algn="just"/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34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</TotalTime>
  <Words>840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Franklin Gothic Medium</vt:lpstr>
      <vt:lpstr>Kalpurush</vt:lpstr>
      <vt:lpstr>Nikosh</vt:lpstr>
      <vt:lpstr>SutonnyMJ</vt:lpstr>
      <vt:lpstr>Times New Roman</vt:lpstr>
      <vt:lpstr>Office Theme</vt:lpstr>
      <vt:lpstr>PowerPoint Presentation</vt:lpstr>
      <vt:lpstr>মোঃ আনিছুর রহমান  প্রভাষক : যুক্তিবিদ্যা   বালারহাট আদর্শ স্কুল এন্ড কলেজ ফুলবাড়ী, কুড়িগ্রাম। </vt:lpstr>
      <vt:lpstr>মোঃ আনিছুর রহমান  প্রভাষক : যুক্তিবিদ্যা বালারহাট আদর্শ স্কুল এন্ড কলেজ  ফুলবাড়ী, কুড়িগ্রাম।  মোবাইল -০১৭১০৪৮৮৯৯৮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K¬vm / cvV-1 †hŠw³K msÁvi cÖvmw½KZv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ক্লাস   সমাপ্ত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hyw³we`¨v K¬v‡m †Zvgv‡`i</dc:title>
  <dc:creator>Anisur Rahman</dc:creator>
  <cp:lastModifiedBy>Microsoft account</cp:lastModifiedBy>
  <cp:revision>261</cp:revision>
  <dcterms:created xsi:type="dcterms:W3CDTF">2019-05-12T05:22:09Z</dcterms:created>
  <dcterms:modified xsi:type="dcterms:W3CDTF">2021-04-27T06:24:56Z</dcterms:modified>
</cp:coreProperties>
</file>