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A7C33-1B84-4A14-805D-5A16A68B6F2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81CB-CA40-4834-AD63-0A28AD070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4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0C9A-1391-4E36-A1C1-0D07CD815C09}" type="datetimeFigureOut">
              <a:rPr lang="en-US" smtClean="0"/>
              <a:t>28-Apr-21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C494-5485-4D70-951E-9E7F17DB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8E3B6F-FEC7-4C5E-8634-A70BAFA4F681}"/>
              </a:ext>
            </a:extLst>
          </p:cNvPr>
          <p:cNvSpPr txBox="1"/>
          <p:nvPr/>
        </p:nvSpPr>
        <p:spPr>
          <a:xfrm>
            <a:off x="713983" y="-200416"/>
            <a:ext cx="1030892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 শুভেচ্ছা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BE058-D8F0-4D49-B71F-2676AE70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" y="1402916"/>
            <a:ext cx="10058400" cy="54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0035" cy="3280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211"/>
            <a:ext cx="4190035" cy="321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ular Callout 4"/>
          <p:cNvSpPr/>
          <p:nvPr/>
        </p:nvSpPr>
        <p:spPr>
          <a:xfrm>
            <a:off x="5651292" y="3638211"/>
            <a:ext cx="6071016" cy="2522746"/>
          </a:xfrm>
          <a:prstGeom prst="wedgeRoundRectCallout">
            <a:avLst>
              <a:gd name="adj1" fmla="val -99845"/>
              <a:gd name="adj2" fmla="val 28631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গ্রামে অধিক কর্মসংস্থানের সুযোগ না থাকায় সেখানকার বেকার মানুষ শহরে পাড়ি দিচ্ছে।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96656" y="539646"/>
            <a:ext cx="6880485" cy="2158584"/>
          </a:xfrm>
          <a:prstGeom prst="wedgeRoundRectCallout">
            <a:avLst>
              <a:gd name="adj1" fmla="val -89460"/>
              <a:gd name="adj2" fmla="val -7639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 জনসংখ্যা বাংলাদেশের নাগরিক জীবনের একটি অন্যতম প্রধান সমস্যা।</a:t>
            </a:r>
            <a:endParaRPr lang="en-US" sz="3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957403" y="157198"/>
            <a:ext cx="3984098" cy="1296848"/>
          </a:xfrm>
          <a:prstGeom prst="flowChartPreparation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126" y="3254919"/>
            <a:ext cx="1154242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 জনসংখ্যার কারণে, বাংলাদেশে জীবনযাপন কি কি সমস্যার সৃষ্টি হয়? উল্লেখ কর। 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Line Callout 2 4"/>
          <p:cNvSpPr/>
          <p:nvPr/>
        </p:nvSpPr>
        <p:spPr>
          <a:xfrm>
            <a:off x="4826833" y="224852"/>
            <a:ext cx="7165299" cy="2213547"/>
          </a:xfrm>
          <a:prstGeom prst="borderCallout2">
            <a:avLst>
              <a:gd name="adj1" fmla="val 45114"/>
              <a:gd name="adj2" fmla="val 1373"/>
              <a:gd name="adj3" fmla="val 35003"/>
              <a:gd name="adj4" fmla="val -3932"/>
              <a:gd name="adj5" fmla="val 51341"/>
              <a:gd name="adj6" fmla="val -97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বিবাহ</a:t>
            </a:r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আমাদের দেশে একটি ধর্মীয় কর্তব্য বলে মনে করা হয়। এ কর্তব্যবোধের তাড়নায় বিশেষ করে মা বাব তাড়াতাড়ি ছেলে মেয়েদের বিয়ে দিতে তৎপর হন। ফলে বাল্য বিবাহ আমাদের সমাজে ব্যাপকভাবে প্রচলিত।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777"/>
            <a:ext cx="4380809" cy="2747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Line Callout 2 6"/>
          <p:cNvSpPr/>
          <p:nvPr/>
        </p:nvSpPr>
        <p:spPr>
          <a:xfrm>
            <a:off x="4721901" y="3537678"/>
            <a:ext cx="7165299" cy="2213547"/>
          </a:xfrm>
          <a:prstGeom prst="borderCallout2">
            <a:avLst>
              <a:gd name="adj1" fmla="val 45114"/>
              <a:gd name="adj2" fmla="val 1373"/>
              <a:gd name="adj3" fmla="val 35003"/>
              <a:gd name="adj4" fmla="val -3932"/>
              <a:gd name="adj5" fmla="val 51341"/>
              <a:gd name="adj6" fmla="val -97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দেশের অধিকাংশ মানুষ দরিদ্র। দরিদ্র মানুষের জীবনের মানও কম।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557010" y="0"/>
            <a:ext cx="2803160" cy="1392928"/>
          </a:xfrm>
          <a:prstGeom prst="flowChartMultidocumen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8033" y="2308484"/>
            <a:ext cx="64008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বর্তমানে বাংলাদেশের জনসংখ্যা বৃদ্ধির হার কত?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257207" y="191912"/>
            <a:ext cx="2578308" cy="1217163"/>
          </a:xfrm>
          <a:prstGeom prst="beve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 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588" y="2563317"/>
            <a:ext cx="9728616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সমস্যা সমাধানে তোমার করনীয় বিষয়গুলো খাতায় লিখে আনবে।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9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B78343-F4DA-41F3-9255-DD776D07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522" y="0"/>
            <a:ext cx="12192000" cy="6857999"/>
          </a:xfrm>
          <a:prstGeom prst="rect">
            <a:avLst/>
          </a:prstGeom>
        </p:spPr>
      </p:pic>
      <p:sp>
        <p:nvSpPr>
          <p:cNvPr id="2" name="Parallelogram 1"/>
          <p:cNvSpPr/>
          <p:nvPr/>
        </p:nvSpPr>
        <p:spPr>
          <a:xfrm rot="19102824">
            <a:off x="-37062" y="819017"/>
            <a:ext cx="6820525" cy="4766872"/>
          </a:xfrm>
          <a:prstGeom prst="parallelogram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0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65125"/>
            <a:ext cx="10610850" cy="13255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sz="60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424" y="1828800"/>
            <a:ext cx="10629900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মোঃখলিলুর রহমান</a:t>
            </a:r>
            <a:endParaRPr lang="bn-BD" sz="4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আটঘড়িয়া উচ্চ</a:t>
            </a:r>
            <a:r>
              <a:rPr lang="bn-BD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  <a:endParaRPr lang="bn-IN" sz="4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হরিপুর,ঠাকুরগাও।</a:t>
            </a:r>
            <a:endParaRPr lang="bn-BD" sz="4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মোবাইলঃ ০১৭</a:t>
            </a:r>
            <a:r>
              <a:rPr lang="bn-IN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১৮-৯১১০৮৬</a:t>
            </a:r>
            <a:endParaRPr lang="bn-BD" sz="4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ইমেইলঃ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khalilur521970@gmail.com</a:t>
            </a:r>
          </a:p>
        </p:txBody>
      </p:sp>
    </p:spTree>
    <p:extLst>
      <p:ext uri="{BB962C8B-B14F-4D97-AF65-F5344CB8AC3E}">
        <p14:creationId xmlns:p14="http://schemas.microsoft.com/office/powerpoint/2010/main" val="27961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 </a:t>
            </a:r>
            <a:endParaRPr lang="en-US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10591800" cy="46474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পৌরনীতি ও নাগরিকতা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শ্রেণীঃ নবম ও দশম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নবম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৪৫ মিনিট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পিরিয়ডঃ ৪র্থ</a:t>
            </a:r>
            <a:endParaRPr lang="en-US" sz="44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BD" sz="4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6CF8F-EFF0-4A7A-9ABA-73BB6084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16894" y="5341742"/>
            <a:ext cx="6051117" cy="365125"/>
          </a:xfrm>
        </p:spPr>
        <p:txBody>
          <a:bodyPr/>
          <a:lstStyle/>
          <a:p>
            <a:fld id="{2F0E0158-4623-41F8-8311-BD4DBE710CAA}" type="datetime2">
              <a:rPr lang="en-US" sz="2000" b="1" smtClean="0">
                <a:solidFill>
                  <a:srgbClr val="00B050"/>
                </a:solidFill>
              </a:rPr>
              <a:t>Wednesday, 28 April, 2021</a:t>
            </a:fld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0" y="1064302"/>
            <a:ext cx="4389930" cy="2712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80" y="1064302"/>
            <a:ext cx="4420002" cy="274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8" y="3990810"/>
            <a:ext cx="4397122" cy="276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09" y="4020790"/>
            <a:ext cx="4474343" cy="272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95387" y="0"/>
            <a:ext cx="61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 আমরা কিছু ছবি দেখি-</a:t>
            </a:r>
            <a:endParaRPr lang="en-US" sz="40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431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নাগরিক সমস্যা ও আমাদের করণীয়</a:t>
            </a:r>
            <a:endParaRPr lang="en-US" sz="6000" u="sng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924300" y="170164"/>
            <a:ext cx="3676650" cy="1277636"/>
          </a:xfrm>
          <a:prstGeom prst="plaqu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72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557" y="2143593"/>
            <a:ext cx="111227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নাগরিক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সমস্যাগুলো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</a:t>
            </a:r>
            <a:r>
              <a: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সমস্যার কারন ও এর প্রভাব এবং সমাধানের উপায় বিশ্লেষণ করতে পারব।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নিরক্ষরতার কারন, প্রভাব ও সমাধানের উপায় বর্ণনা করতে পারব।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584775"/>
            <a:ext cx="5296260" cy="3177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5786203" y="1004341"/>
            <a:ext cx="6295869" cy="2158584"/>
          </a:xfrm>
          <a:prstGeom prst="wedgeEllipseCallout">
            <a:avLst>
              <a:gd name="adj1" fmla="val -82500"/>
              <a:gd name="adj2" fmla="val 3333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অস্বাস্থ্যকর খাবার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" y="4096532"/>
            <a:ext cx="5356221" cy="2761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6340839" y="3762531"/>
            <a:ext cx="5396459" cy="2458387"/>
          </a:xfrm>
          <a:prstGeom prst="wedgeRoundRectCallout">
            <a:avLst>
              <a:gd name="adj1" fmla="val -127222"/>
              <a:gd name="adj2" fmla="val 4420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অস্বাস্থ্যকর পরিবেশ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" y="488378"/>
            <a:ext cx="4340190" cy="286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 rot="21342221">
            <a:off x="4787447" y="1165406"/>
            <a:ext cx="2360738" cy="1156384"/>
          </a:xfrm>
          <a:prstGeom prst="wedgeEllipseCallout">
            <a:avLst>
              <a:gd name="adj1" fmla="val -82500"/>
              <a:gd name="adj2" fmla="val 3333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জনসংখ্যা বৃদ্ধি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r="7042"/>
          <a:stretch/>
        </p:blipFill>
        <p:spPr>
          <a:xfrm>
            <a:off x="-40954" y="3365291"/>
            <a:ext cx="4422098" cy="325286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 rot="19032888">
            <a:off x="4364598" y="3231793"/>
            <a:ext cx="2653259" cy="1208707"/>
          </a:xfrm>
          <a:prstGeom prst="wedgeRoundRectCallout">
            <a:avLst>
              <a:gd name="adj1" fmla="val -125189"/>
              <a:gd name="adj2" fmla="val -4460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অপুষ্টি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12" y="190655"/>
            <a:ext cx="3828888" cy="259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Callout 9"/>
          <p:cNvSpPr/>
          <p:nvPr/>
        </p:nvSpPr>
        <p:spPr>
          <a:xfrm>
            <a:off x="6505731" y="3365292"/>
            <a:ext cx="5671279" cy="3492708"/>
          </a:xfrm>
          <a:prstGeom prst="wedgeEllipseCallout">
            <a:avLst>
              <a:gd name="adj1" fmla="val 11094"/>
              <a:gd name="adj2" fmla="val -8452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মানুষের জন্মহার মৃত্যুহারকে ছাড়িয়ে গেলে এবং এই জন্মহার দেশের সম্পদের বৃদ্ধিকে ছাড়িয়ে গেলে জনসংখ্যা একটি দেশের সমস্যায় পরিনত হয়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215023" y="3742315"/>
            <a:ext cx="10598046" cy="1450442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 প্রতিবেশীদের মধ্যে অধিক জনসংখ্যার একটি পরিবার চিহ্নিত করে পরিবারটির সমস্যার ধরন ও প্রভাব অনুসন্ধান কর। </a:t>
            </a:r>
            <a:endParaRPr lang="en-US" sz="32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272196" y="117749"/>
            <a:ext cx="3882453" cy="916571"/>
          </a:xfrm>
          <a:prstGeom prst="fram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8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239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পরিচিতি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User</cp:lastModifiedBy>
  <cp:revision>81</cp:revision>
  <dcterms:created xsi:type="dcterms:W3CDTF">2020-10-14T12:02:58Z</dcterms:created>
  <dcterms:modified xsi:type="dcterms:W3CDTF">2021-04-28T03:28:20Z</dcterms:modified>
</cp:coreProperties>
</file>