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7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6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786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44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706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63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9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8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4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7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3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1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9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8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0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2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3993A-DD21-4464-A020-0E566BB95A1D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8E1CE6-3973-421D-8658-F0F0A00AA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67587" y="1009934"/>
            <a:ext cx="9896534" cy="4337734"/>
            <a:chOff x="1616838" y="-236299"/>
            <a:chExt cx="10260115" cy="5408264"/>
          </a:xfrm>
        </p:grpSpPr>
        <p:sp>
          <p:nvSpPr>
            <p:cNvPr id="3" name="Content Placeholder 2"/>
            <p:cNvSpPr txBox="1">
              <a:spLocks/>
            </p:cNvSpPr>
            <p:nvPr/>
          </p:nvSpPr>
          <p:spPr>
            <a:xfrm>
              <a:off x="1616838" y="2705962"/>
              <a:ext cx="5286739" cy="24660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err="1" smtClean="0"/>
                <a:t>Md</a:t>
              </a:r>
              <a:r>
                <a:rPr lang="en-US" dirty="0" smtClean="0"/>
                <a:t> </a:t>
              </a:r>
              <a:r>
                <a:rPr lang="en-US" dirty="0" err="1" smtClean="0"/>
                <a:t>Hasanul</a:t>
              </a:r>
              <a:r>
                <a:rPr lang="en-US" dirty="0" smtClean="0"/>
                <a:t> </a:t>
              </a:r>
              <a:r>
                <a:rPr lang="en-US" dirty="0" err="1" smtClean="0"/>
                <a:t>Kabir</a:t>
              </a:r>
              <a:endParaRPr lang="en-US" dirty="0" smtClean="0"/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err="1" smtClean="0"/>
                <a:t>Lec</a:t>
              </a:r>
              <a:r>
                <a:rPr lang="en-US" dirty="0" smtClean="0"/>
                <a:t> in English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smtClean="0"/>
                <a:t>H. A, </a:t>
              </a:r>
              <a:r>
                <a:rPr lang="en-US" dirty="0" err="1" smtClean="0"/>
                <a:t>Harindia</a:t>
              </a:r>
              <a:r>
                <a:rPr lang="en-US" dirty="0" smtClean="0"/>
                <a:t> </a:t>
              </a:r>
              <a:r>
                <a:rPr lang="en-US" dirty="0" err="1" smtClean="0"/>
                <a:t>Alim</a:t>
              </a:r>
              <a:r>
                <a:rPr lang="en-US" dirty="0" smtClean="0"/>
                <a:t> Madrasa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err="1" smtClean="0"/>
                <a:t>Harindia</a:t>
              </a:r>
              <a:r>
                <a:rPr lang="en-US" dirty="0" smtClean="0"/>
                <a:t> , </a:t>
              </a:r>
              <a:r>
                <a:rPr lang="en-US" dirty="0" err="1" smtClean="0"/>
                <a:t>Kotchandpur</a:t>
              </a:r>
              <a:r>
                <a:rPr lang="en-US" dirty="0" smtClean="0"/>
                <a:t>, </a:t>
              </a:r>
              <a:r>
                <a:rPr lang="en-US" dirty="0" err="1" smtClean="0"/>
                <a:t>Jhenaidah</a:t>
              </a:r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8760" y="-236299"/>
              <a:ext cx="2541908" cy="3693954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5" name="TextBox 4"/>
            <p:cNvSpPr txBox="1"/>
            <p:nvPr/>
          </p:nvSpPr>
          <p:spPr>
            <a:xfrm>
              <a:off x="7755329" y="2204881"/>
              <a:ext cx="4121624" cy="1841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English 2</a:t>
              </a:r>
              <a:r>
                <a:rPr lang="en-US" baseline="30000" dirty="0" smtClean="0"/>
                <a:t>nd</a:t>
              </a:r>
              <a:r>
                <a:rPr lang="en-US" dirty="0" smtClean="0"/>
                <a:t>  paper</a:t>
              </a:r>
            </a:p>
            <a:p>
              <a:r>
                <a:rPr lang="en-US" dirty="0" smtClean="0"/>
                <a:t>Unit 12</a:t>
              </a:r>
            </a:p>
            <a:p>
              <a:r>
                <a:rPr lang="en-US" dirty="0" smtClean="0"/>
                <a:t>Lesson </a:t>
              </a:r>
              <a:r>
                <a:rPr lang="en-US" dirty="0"/>
                <a:t>3</a:t>
              </a:r>
              <a:endParaRPr lang="en-US" dirty="0" smtClean="0"/>
            </a:p>
            <a:p>
              <a:r>
                <a:rPr lang="en-US" dirty="0" smtClean="0"/>
                <a:t>Time 45 </a:t>
              </a:r>
              <a:r>
                <a:rPr lang="en-US" dirty="0" err="1" smtClean="0"/>
                <a:t>mnts</a:t>
              </a:r>
              <a:endParaRPr lang="en-US" dirty="0" smtClean="0"/>
            </a:p>
            <a:p>
              <a:r>
                <a:rPr lang="en-US" dirty="0" smtClean="0"/>
                <a:t>26/4/21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494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99" y="259307"/>
            <a:ext cx="1012663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work</a:t>
            </a:r>
          </a:p>
          <a:p>
            <a:r>
              <a:rPr lang="en-US" sz="4400" dirty="0" smtClean="0"/>
              <a:t>Correct the following sentences choosing the correct case.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He /her is going there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He knows him/ his name.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err="1" smtClean="0"/>
              <a:t>Ovi</a:t>
            </a:r>
            <a:r>
              <a:rPr lang="en-US" sz="4400" dirty="0" smtClean="0"/>
              <a:t> is doing the work for me/my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My /you name is </a:t>
            </a:r>
            <a:r>
              <a:rPr lang="en-US" sz="4400" dirty="0" err="1" smtClean="0"/>
              <a:t>kaila</a:t>
            </a:r>
            <a:r>
              <a:rPr lang="en-US" sz="4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It is my / mine problem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This country is your country/ yours.</a:t>
            </a:r>
          </a:p>
        </p:txBody>
      </p:sp>
    </p:spTree>
    <p:extLst>
      <p:ext uri="{BB962C8B-B14F-4D97-AF65-F5344CB8AC3E}">
        <p14:creationId xmlns:p14="http://schemas.microsoft.com/office/powerpoint/2010/main" val="197167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69" y="286603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Home work</a:t>
            </a:r>
          </a:p>
          <a:p>
            <a:r>
              <a:rPr lang="en-US" sz="4000" dirty="0" smtClean="0"/>
              <a:t>Each of you will make 10 sentences using the three kinds of cases.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365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42198" y="900753"/>
            <a:ext cx="8830102" cy="4147498"/>
            <a:chOff x="1705970" y="1105469"/>
            <a:chExt cx="8666329" cy="394278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7125" y="1809750"/>
              <a:ext cx="4857750" cy="32385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705970" y="1105469"/>
              <a:ext cx="86663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No more today, when more again.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6901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82699" y="914400"/>
            <a:ext cx="7002495" cy="4738262"/>
            <a:chOff x="2482699" y="914400"/>
            <a:chExt cx="7002495" cy="4738262"/>
          </a:xfrm>
        </p:grpSpPr>
        <p:grpSp>
          <p:nvGrpSpPr>
            <p:cNvPr id="2" name="Group 1"/>
            <p:cNvGrpSpPr/>
            <p:nvPr/>
          </p:nvGrpSpPr>
          <p:grpSpPr>
            <a:xfrm>
              <a:off x="2482699" y="1522505"/>
              <a:ext cx="7002495" cy="4130157"/>
              <a:chOff x="2414460" y="348797"/>
              <a:chExt cx="7002495" cy="4130157"/>
            </a:xfrm>
          </p:grpSpPr>
          <p:sp>
            <p:nvSpPr>
              <p:cNvPr id="3" name="Title 1"/>
              <p:cNvSpPr txBox="1">
                <a:spLocks/>
              </p:cNvSpPr>
              <p:nvPr/>
            </p:nvSpPr>
            <p:spPr>
              <a:xfrm>
                <a:off x="3746414" y="348797"/>
                <a:ext cx="5670541" cy="1646302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8800" dirty="0" smtClean="0">
                    <a:solidFill>
                      <a:schemeClr val="bg1"/>
                    </a:solidFill>
                  </a:rPr>
                  <a:t>Well come</a:t>
                </a:r>
                <a:endParaRPr lang="en-US" sz="880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14460" y="1326321"/>
                <a:ext cx="6606710" cy="3152633"/>
              </a:xfrm>
              <a:prstGeom prst="rect">
                <a:avLst/>
              </a:prstGeom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2702257" y="914400"/>
              <a:ext cx="491319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/>
                <a:t>Welcome</a:t>
              </a:r>
              <a:endParaRPr lang="en-US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0860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3833" y="1050878"/>
            <a:ext cx="92941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By the class </a:t>
            </a:r>
          </a:p>
          <a:p>
            <a:r>
              <a:rPr lang="en-US" sz="4800" dirty="0" smtClean="0"/>
              <a:t>A student will be able to use the correct form of sub , </a:t>
            </a:r>
            <a:r>
              <a:rPr lang="en-US" sz="4800" dirty="0" err="1" smtClean="0"/>
              <a:t>obj</a:t>
            </a:r>
            <a:r>
              <a:rPr lang="en-US" sz="4800" dirty="0" smtClean="0"/>
              <a:t> and possessive.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9455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764" y="1027134"/>
            <a:ext cx="99206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case  is a grammatical function working in a sentence as the function of noun or pronoun.</a:t>
            </a:r>
          </a:p>
          <a:p>
            <a:endParaRPr lang="en-US" sz="3600" dirty="0"/>
          </a:p>
          <a:p>
            <a:r>
              <a:rPr lang="en-US" sz="3600" dirty="0" smtClean="0"/>
              <a:t>Case as far as we know is of three kinds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Subjective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Objective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Possessive case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654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088" y="977030"/>
            <a:ext cx="102838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Subjective case: subjective case works in a sentence as a subject.</a:t>
            </a:r>
          </a:p>
          <a:p>
            <a:r>
              <a:rPr lang="en-US" sz="3200" dirty="0" smtClean="0"/>
              <a:t>Ex: I / my should do the work. </a:t>
            </a:r>
            <a:r>
              <a:rPr lang="en-US" sz="3200" dirty="0" err="1" smtClean="0"/>
              <a:t>Inc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I should do the work. correct.</a:t>
            </a:r>
          </a:p>
          <a:p>
            <a:endParaRPr lang="en-US" sz="3200" dirty="0"/>
          </a:p>
          <a:p>
            <a:r>
              <a:rPr lang="en-US" sz="3200" dirty="0" smtClean="0"/>
              <a:t>Now we have to know where subjective case is used in a sentence.</a:t>
            </a:r>
          </a:p>
          <a:p>
            <a:r>
              <a:rPr lang="en-US" sz="3200" dirty="0" smtClean="0"/>
              <a:t>At a glance:</a:t>
            </a:r>
          </a:p>
          <a:p>
            <a:r>
              <a:rPr lang="en-US" sz="3200" u="sng" dirty="0" smtClean="0"/>
              <a:t>Sub</a:t>
            </a:r>
            <a:r>
              <a:rPr lang="en-US" sz="3200" dirty="0" smtClean="0"/>
              <a:t> + verb </a:t>
            </a:r>
            <a:r>
              <a:rPr lang="en-US" sz="3200" dirty="0" err="1" smtClean="0"/>
              <a:t>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মানে</a:t>
            </a:r>
            <a:r>
              <a:rPr lang="en-US" sz="3200" dirty="0" smtClean="0"/>
              <a:t> verb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আগে</a:t>
            </a:r>
            <a:r>
              <a:rPr lang="en-US" sz="3200" dirty="0" smtClean="0"/>
              <a:t> sub case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Than/as + sub </a:t>
            </a:r>
            <a:r>
              <a:rPr lang="en-US" sz="3200" dirty="0" err="1" smtClean="0"/>
              <a:t>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মানে</a:t>
            </a:r>
            <a:r>
              <a:rPr lang="en-US" sz="3200" dirty="0" smtClean="0"/>
              <a:t> than /</a:t>
            </a:r>
            <a:r>
              <a:rPr lang="en-US" sz="3200" dirty="0" err="1" smtClean="0"/>
              <a:t>asএর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পরে</a:t>
            </a:r>
            <a:r>
              <a:rPr lang="en-US" sz="3200" dirty="0" smtClean="0"/>
              <a:t> sub case </a:t>
            </a:r>
            <a:r>
              <a:rPr lang="en-US" sz="3200" dirty="0" err="1" smtClean="0"/>
              <a:t>হয়</a:t>
            </a:r>
            <a:r>
              <a:rPr lang="en-US" sz="3200" dirty="0" smtClean="0"/>
              <a:t>।</a:t>
            </a:r>
          </a:p>
          <a:p>
            <a:r>
              <a:rPr lang="en-US" sz="3200" u="sng" dirty="0" smtClean="0"/>
              <a:t>Ex:  He is better than I/my. </a:t>
            </a:r>
            <a:r>
              <a:rPr lang="en-US" sz="3200" u="sng" dirty="0" err="1" smtClean="0"/>
              <a:t>Inc</a:t>
            </a:r>
            <a:endParaRPr lang="en-US" sz="3200" u="sng" dirty="0" smtClean="0"/>
          </a:p>
          <a:p>
            <a:r>
              <a:rPr lang="en-US" sz="3200" u="sng" dirty="0"/>
              <a:t> </a:t>
            </a:r>
            <a:r>
              <a:rPr lang="en-US" sz="3200" u="sng" dirty="0" smtClean="0"/>
              <a:t>       </a:t>
            </a:r>
            <a:r>
              <a:rPr lang="en-US" sz="3200" dirty="0" smtClean="0"/>
              <a:t>he is better than I .correct.</a:t>
            </a:r>
            <a:endParaRPr lang="en-US" sz="3200" u="sng" dirty="0" smtClean="0"/>
          </a:p>
          <a:p>
            <a:endParaRPr lang="en-US" sz="3200" u="sng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3845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9809" y="982639"/>
            <a:ext cx="1048148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Objective case functions in a sentence as object.</a:t>
            </a:r>
          </a:p>
          <a:p>
            <a:r>
              <a:rPr lang="en-US" sz="3200" dirty="0" smtClean="0"/>
              <a:t>Where to set it.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Verb + </a:t>
            </a:r>
            <a:r>
              <a:rPr lang="en-US" sz="3200" dirty="0" smtClean="0">
                <a:solidFill>
                  <a:srgbClr val="FF0000"/>
                </a:solidFill>
              </a:rPr>
              <a:t>objective case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I saw him / his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Preposition + </a:t>
            </a:r>
            <a:r>
              <a:rPr lang="en-US" sz="3200" dirty="0" smtClean="0">
                <a:solidFill>
                  <a:srgbClr val="FF0000"/>
                </a:solidFill>
              </a:rPr>
              <a:t>objective case</a:t>
            </a:r>
          </a:p>
          <a:p>
            <a:r>
              <a:rPr lang="en-US" sz="3200" dirty="0" smtClean="0"/>
              <a:t>He is waiting for me /my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Infinitive + </a:t>
            </a:r>
            <a:r>
              <a:rPr lang="en-US" sz="3200" dirty="0" smtClean="0">
                <a:solidFill>
                  <a:srgbClr val="FF0000"/>
                </a:solidFill>
              </a:rPr>
              <a:t>objective case</a:t>
            </a:r>
          </a:p>
          <a:p>
            <a:r>
              <a:rPr lang="en-US" sz="3200" dirty="0" smtClean="0"/>
              <a:t>I went there to see him /his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Participle +</a:t>
            </a:r>
            <a:r>
              <a:rPr lang="en-US" sz="3200" dirty="0" smtClean="0">
                <a:solidFill>
                  <a:srgbClr val="FF0000"/>
                </a:solidFill>
              </a:rPr>
              <a:t> objective case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Seeing him /his , he went to the another side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9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2639" y="764275"/>
            <a:ext cx="1056336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Possessive case:</a:t>
            </a:r>
          </a:p>
          <a:p>
            <a:r>
              <a:rPr lang="en-US" sz="3600" dirty="0" smtClean="0"/>
              <a:t>Possessive case functions of possession of a noun or pronoun</a:t>
            </a:r>
          </a:p>
          <a:p>
            <a:r>
              <a:rPr lang="en-US" sz="3600" dirty="0" smtClean="0"/>
              <a:t>Where to set</a:t>
            </a:r>
          </a:p>
          <a:p>
            <a:r>
              <a:rPr lang="en-US" sz="3600" dirty="0" smtClean="0"/>
              <a:t>Possessive + noun.</a:t>
            </a:r>
          </a:p>
          <a:p>
            <a:r>
              <a:rPr lang="en-US" sz="3600" dirty="0" smtClean="0"/>
              <a:t>This is</a:t>
            </a:r>
            <a:r>
              <a:rPr lang="en-US" sz="3600" u="sng" dirty="0" smtClean="0"/>
              <a:t> my </a:t>
            </a:r>
            <a:r>
              <a:rPr lang="en-US" sz="3600" dirty="0" smtClean="0"/>
              <a:t>pen </a:t>
            </a:r>
          </a:p>
          <a:p>
            <a:r>
              <a:rPr lang="en-US" sz="3600" dirty="0" smtClean="0"/>
              <a:t>It is </a:t>
            </a:r>
            <a:r>
              <a:rPr lang="en-US" sz="3600" u="sng" dirty="0" smtClean="0"/>
              <a:t>your</a:t>
            </a:r>
            <a:r>
              <a:rPr lang="en-US" sz="3600" dirty="0" smtClean="0"/>
              <a:t> opinion.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7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586855"/>
            <a:ext cx="1035865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to make possessive of nouns or pronouns.</a:t>
            </a:r>
          </a:p>
          <a:p>
            <a:r>
              <a:rPr lang="en-US" sz="3600" dirty="0" smtClean="0"/>
              <a:t>For noun: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/>
              <a:t>If noun is a singular </a:t>
            </a:r>
          </a:p>
          <a:p>
            <a:r>
              <a:rPr lang="en-US" sz="3600" dirty="0" smtClean="0"/>
              <a:t>Noun’s noun</a:t>
            </a:r>
          </a:p>
          <a:p>
            <a:r>
              <a:rPr lang="en-US" sz="2800" dirty="0" err="1" smtClean="0"/>
              <a:t>রহিমের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কলম</a:t>
            </a:r>
            <a:r>
              <a:rPr lang="en-US" sz="2800" dirty="0" smtClean="0"/>
              <a:t> </a:t>
            </a:r>
            <a:r>
              <a:rPr lang="en-US" sz="2800" dirty="0" err="1" smtClean="0"/>
              <a:t>খুব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দামি</a:t>
            </a:r>
            <a:endParaRPr lang="en-US" sz="2800" dirty="0" smtClean="0"/>
          </a:p>
          <a:p>
            <a:r>
              <a:rPr lang="en-US" sz="3600" b="1" dirty="0" smtClean="0"/>
              <a:t>Rahim’s</a:t>
            </a:r>
            <a:r>
              <a:rPr lang="en-US" sz="3600" dirty="0" smtClean="0"/>
              <a:t> pen is very costly.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smtClean="0"/>
              <a:t>If noun is plural</a:t>
            </a:r>
          </a:p>
          <a:p>
            <a:r>
              <a:rPr lang="en-US" sz="3600" dirty="0" smtClean="0"/>
              <a:t>Nouns’ noun</a:t>
            </a:r>
          </a:p>
          <a:p>
            <a:r>
              <a:rPr lang="en-US" sz="2800" dirty="0" err="1" smtClean="0"/>
              <a:t>এটা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বালিকা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বিদ্যালয়</a:t>
            </a:r>
            <a:r>
              <a:rPr lang="en-US" sz="2800" dirty="0" smtClean="0"/>
              <a:t>।</a:t>
            </a:r>
          </a:p>
          <a:p>
            <a:r>
              <a:rPr lang="en-US" sz="3600" dirty="0" smtClean="0"/>
              <a:t>It is a girls’ school</a:t>
            </a:r>
          </a:p>
        </p:txBody>
      </p:sp>
    </p:spTree>
    <p:extLst>
      <p:ext uri="{BB962C8B-B14F-4D97-AF65-F5344CB8AC3E}">
        <p14:creationId xmlns:p14="http://schemas.microsoft.com/office/powerpoint/2010/main" val="362810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264978"/>
              </p:ext>
            </p:extLst>
          </p:nvPr>
        </p:nvGraphicFramePr>
        <p:xfrm>
          <a:off x="1499737" y="1524884"/>
          <a:ext cx="8127999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2950137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1927785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01212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obj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Possessive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24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my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66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his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5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92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you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you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your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9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their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18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2800" dirty="0" smtClean="0"/>
                        <a:t>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306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185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7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420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2021-04-28T07:29:28Z</dcterms:created>
  <dcterms:modified xsi:type="dcterms:W3CDTF">2021-04-28T15:24:46Z</dcterms:modified>
</cp:coreProperties>
</file>