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8" r:id="rId3"/>
    <p:sldId id="259" r:id="rId4"/>
    <p:sldId id="262" r:id="rId5"/>
    <p:sldId id="260" r:id="rId6"/>
    <p:sldId id="261" r:id="rId7"/>
    <p:sldId id="264" r:id="rId8"/>
    <p:sldId id="265" r:id="rId9"/>
    <p:sldId id="266" r:id="rId10"/>
    <p:sldId id="267" r:id="rId11"/>
    <p:sldId id="268" r:id="rId12"/>
    <p:sldId id="269" r:id="rId13"/>
    <p:sldId id="270" r:id="rId14"/>
    <p:sldId id="271" r:id="rId15"/>
    <p:sldId id="274"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161" autoAdjust="0"/>
  </p:normalViewPr>
  <p:slideViewPr>
    <p:cSldViewPr snapToGrid="0">
      <p:cViewPr varScale="1">
        <p:scale>
          <a:sx n="65" d="100"/>
          <a:sy n="65" d="100"/>
        </p:scale>
        <p:origin x="29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2619C0-6C8B-4C4C-8F76-515C618F1E47}"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3112908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619C0-6C8B-4C4C-8F76-515C618F1E47}"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1576581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619C0-6C8B-4C4C-8F76-515C618F1E47}"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335296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2619C0-6C8B-4C4C-8F76-515C618F1E47}"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20279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62619C0-6C8B-4C4C-8F76-515C618F1E47}" type="datetimeFigureOut">
              <a:rPr lang="en-US" smtClean="0"/>
              <a:t>4/28/2021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2953266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2619C0-6C8B-4C4C-8F76-515C618F1E47}"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420338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2619C0-6C8B-4C4C-8F76-515C618F1E47}" type="datetimeFigureOut">
              <a:rPr lang="en-US" smtClean="0"/>
              <a:t>4/28/2021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4063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2619C0-6C8B-4C4C-8F76-515C618F1E47}" type="datetimeFigureOut">
              <a:rPr lang="en-US" smtClean="0"/>
              <a:t>4/28/2021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916852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2619C0-6C8B-4C4C-8F76-515C618F1E47}" type="datetimeFigureOut">
              <a:rPr lang="en-US" smtClean="0"/>
              <a:t>4/28/2021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1062116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2619C0-6C8B-4C4C-8F76-515C618F1E47}"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417423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62619C0-6C8B-4C4C-8F76-515C618F1E47}" type="datetimeFigureOut">
              <a:rPr lang="en-US" smtClean="0"/>
              <a:t>4/28/2021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3294FB-5960-4593-AAA3-158FD0EBD739}" type="slidenum">
              <a:rPr lang="en-US" smtClean="0"/>
              <a:t>‹#›</a:t>
            </a:fld>
            <a:endParaRPr lang="en-US"/>
          </a:p>
        </p:txBody>
      </p:sp>
    </p:spTree>
    <p:extLst>
      <p:ext uri="{BB962C8B-B14F-4D97-AF65-F5344CB8AC3E}">
        <p14:creationId xmlns:p14="http://schemas.microsoft.com/office/powerpoint/2010/main" val="4274477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2619C0-6C8B-4C4C-8F76-515C618F1E47}" type="datetimeFigureOut">
              <a:rPr lang="en-US" smtClean="0"/>
              <a:t>4/28/2021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94FB-5960-4593-AAA3-158FD0EBD739}" type="slidenum">
              <a:rPr lang="en-US" smtClean="0"/>
              <a:t>‹#›</a:t>
            </a:fld>
            <a:endParaRPr lang="en-US"/>
          </a:p>
        </p:txBody>
      </p:sp>
    </p:spTree>
    <p:extLst>
      <p:ext uri="{BB962C8B-B14F-4D97-AF65-F5344CB8AC3E}">
        <p14:creationId xmlns:p14="http://schemas.microsoft.com/office/powerpoint/2010/main" val="1381752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https://poemanalysis.com/william-blake/" TargetMode="External"/><Relationship Id="rId2" Type="http://schemas.openxmlformats.org/officeDocument/2006/relationships/image" Target="../media/image14.jpg"/><Relationship Id="rId1" Type="http://schemas.openxmlformats.org/officeDocument/2006/relationships/slideLayout" Target="../slideLayouts/slideLayout7.xml"/><Relationship Id="rId5" Type="http://schemas.openxmlformats.org/officeDocument/2006/relationships/hyperlink" Target="https://poemanalysis.com/diction/formal-diction/" TargetMode="External"/><Relationship Id="rId4" Type="http://schemas.openxmlformats.org/officeDocument/2006/relationships/hyperlink" Target="https://poemanalysis.com/genre/pastoral/"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467950" y="811161"/>
            <a:ext cx="7002495" cy="4738262"/>
            <a:chOff x="2482699" y="914400"/>
            <a:chExt cx="7002495" cy="4738262"/>
          </a:xfrm>
        </p:grpSpPr>
        <p:grpSp>
          <p:nvGrpSpPr>
            <p:cNvPr id="5" name="Group 4"/>
            <p:cNvGrpSpPr/>
            <p:nvPr/>
          </p:nvGrpSpPr>
          <p:grpSpPr>
            <a:xfrm>
              <a:off x="2482699" y="1522505"/>
              <a:ext cx="7002495" cy="4130157"/>
              <a:chOff x="2414460" y="348797"/>
              <a:chExt cx="7002495" cy="4130157"/>
            </a:xfrm>
          </p:grpSpPr>
          <p:sp>
            <p:nvSpPr>
              <p:cNvPr id="7" name="Title 1"/>
              <p:cNvSpPr txBox="1">
                <a:spLocks/>
              </p:cNvSpPr>
              <p:nvPr/>
            </p:nvSpPr>
            <p:spPr>
              <a:xfrm>
                <a:off x="3746414" y="348797"/>
                <a:ext cx="5670541" cy="16463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800" dirty="0" smtClean="0">
                    <a:solidFill>
                      <a:schemeClr val="bg1"/>
                    </a:solidFill>
                  </a:rPr>
                  <a:t>Well come</a:t>
                </a:r>
                <a:endParaRPr lang="en-US" sz="8800" dirty="0">
                  <a:solidFill>
                    <a:schemeClr val="bg1"/>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4460" y="1326321"/>
                <a:ext cx="6606710" cy="3152633"/>
              </a:xfrm>
              <a:prstGeom prst="rect">
                <a:avLst/>
              </a:prstGeom>
            </p:spPr>
          </p:pic>
        </p:grpSp>
        <p:sp>
          <p:nvSpPr>
            <p:cNvPr id="6" name="TextBox 5"/>
            <p:cNvSpPr txBox="1"/>
            <p:nvPr/>
          </p:nvSpPr>
          <p:spPr>
            <a:xfrm>
              <a:off x="2702257" y="914400"/>
              <a:ext cx="4913194" cy="1569660"/>
            </a:xfrm>
            <a:prstGeom prst="rect">
              <a:avLst/>
            </a:prstGeom>
            <a:noFill/>
          </p:spPr>
          <p:txBody>
            <a:bodyPr wrap="square" rtlCol="0">
              <a:spAutoFit/>
            </a:bodyPr>
            <a:lstStyle/>
            <a:p>
              <a:r>
                <a:rPr lang="en-US" sz="9600" dirty="0" smtClean="0"/>
                <a:t>Welcome</a:t>
              </a:r>
              <a:endParaRPr lang="en-US" sz="9600" dirty="0"/>
            </a:p>
          </p:txBody>
        </p:sp>
      </p:grpSp>
    </p:spTree>
    <p:extLst>
      <p:ext uri="{BB962C8B-B14F-4D97-AF65-F5344CB8AC3E}">
        <p14:creationId xmlns:p14="http://schemas.microsoft.com/office/powerpoint/2010/main" val="406407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82137" y="573206"/>
            <a:ext cx="10112991" cy="5017658"/>
            <a:chOff x="382137" y="573206"/>
            <a:chExt cx="10112991" cy="5017658"/>
          </a:xfrm>
        </p:grpSpPr>
        <p:pic>
          <p:nvPicPr>
            <p:cNvPr id="2" name="Picture 1"/>
            <p:cNvPicPr>
              <a:picLocks noChangeAspect="1"/>
            </p:cNvPicPr>
            <p:nvPr/>
          </p:nvPicPr>
          <p:blipFill>
            <a:blip r:embed="rId2"/>
            <a:stretch>
              <a:fillRect/>
            </a:stretch>
          </p:blipFill>
          <p:spPr>
            <a:xfrm>
              <a:off x="4171983" y="930818"/>
              <a:ext cx="5267401" cy="3249450"/>
            </a:xfrm>
            <a:prstGeom prst="rect">
              <a:avLst/>
            </a:prstGeom>
          </p:spPr>
        </p:pic>
        <p:sp>
          <p:nvSpPr>
            <p:cNvPr id="4" name="TextBox 3"/>
            <p:cNvSpPr txBox="1"/>
            <p:nvPr/>
          </p:nvSpPr>
          <p:spPr>
            <a:xfrm>
              <a:off x="382137" y="573206"/>
              <a:ext cx="3589362" cy="4708981"/>
            </a:xfrm>
            <a:prstGeom prst="rect">
              <a:avLst/>
            </a:prstGeom>
            <a:noFill/>
          </p:spPr>
          <p:txBody>
            <a:bodyPr wrap="square" rtlCol="0">
              <a:spAutoFit/>
            </a:bodyPr>
            <a:lstStyle/>
            <a:p>
              <a:r>
                <a:rPr lang="en-US" sz="6000" dirty="0" smtClean="0"/>
                <a:t>A school boy wants to mingle with nature.</a:t>
              </a:r>
              <a:endParaRPr lang="en-US" sz="6000" dirty="0"/>
            </a:p>
          </p:txBody>
        </p:sp>
        <p:sp>
          <p:nvSpPr>
            <p:cNvPr id="5" name="TextBox 4"/>
            <p:cNvSpPr txBox="1"/>
            <p:nvPr/>
          </p:nvSpPr>
          <p:spPr>
            <a:xfrm>
              <a:off x="3848669" y="4667534"/>
              <a:ext cx="6646459" cy="923330"/>
            </a:xfrm>
            <a:prstGeom prst="rect">
              <a:avLst/>
            </a:prstGeom>
            <a:noFill/>
          </p:spPr>
          <p:txBody>
            <a:bodyPr wrap="square" rtlCol="0">
              <a:spAutoFit/>
            </a:bodyPr>
            <a:lstStyle/>
            <a:p>
              <a:r>
                <a:rPr lang="en-US" sz="5400" dirty="0" smtClean="0"/>
                <a:t>His sweet company</a:t>
              </a:r>
              <a:endParaRPr lang="en-US" sz="5400" dirty="0"/>
            </a:p>
          </p:txBody>
        </p:sp>
      </p:grpSp>
    </p:spTree>
    <p:extLst>
      <p:ext uri="{BB962C8B-B14F-4D97-AF65-F5344CB8AC3E}">
        <p14:creationId xmlns:p14="http://schemas.microsoft.com/office/powerpoint/2010/main" val="90107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74333" y="-313899"/>
            <a:ext cx="9403308" cy="7171899"/>
            <a:chOff x="461822" y="126571"/>
            <a:chExt cx="9403308" cy="7171899"/>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0018" y="708056"/>
              <a:ext cx="4148919" cy="295154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6598" y="4276106"/>
              <a:ext cx="8038532" cy="3022364"/>
            </a:xfrm>
            <a:prstGeom prst="rect">
              <a:avLst/>
            </a:prstGeom>
          </p:spPr>
        </p:pic>
        <p:sp>
          <p:nvSpPr>
            <p:cNvPr id="8" name="TextBox 7"/>
            <p:cNvSpPr txBox="1"/>
            <p:nvPr/>
          </p:nvSpPr>
          <p:spPr>
            <a:xfrm>
              <a:off x="461822" y="126571"/>
              <a:ext cx="3234520" cy="3416320"/>
            </a:xfrm>
            <a:prstGeom prst="rect">
              <a:avLst/>
            </a:prstGeom>
            <a:noFill/>
          </p:spPr>
          <p:txBody>
            <a:bodyPr wrap="square" rtlCol="0">
              <a:spAutoFit/>
            </a:bodyPr>
            <a:lstStyle/>
            <a:p>
              <a:r>
                <a:rPr lang="en-US" sz="5400" dirty="0" smtClean="0"/>
                <a:t>He loves to rise summer morn.</a:t>
              </a:r>
              <a:endParaRPr lang="en-US" sz="5400" dirty="0"/>
            </a:p>
          </p:txBody>
        </p:sp>
      </p:grpSp>
    </p:spTree>
    <p:extLst>
      <p:ext uri="{BB962C8B-B14F-4D97-AF65-F5344CB8AC3E}">
        <p14:creationId xmlns:p14="http://schemas.microsoft.com/office/powerpoint/2010/main" val="68257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 calcmode="lin" valueType="num">
                                      <p:cBhvr>
                                        <p:cTn id="17" dur="1000" fill="hold"/>
                                        <p:tgtEl>
                                          <p:spTgt spid="9"/>
                                        </p:tgtEl>
                                        <p:attrNameLst>
                                          <p:attrName>style.rotation</p:attrName>
                                        </p:attrNameLst>
                                      </p:cBhvr>
                                      <p:tavLst>
                                        <p:tav tm="0">
                                          <p:val>
                                            <p:fltVal val="90"/>
                                          </p:val>
                                        </p:tav>
                                        <p:tav tm="100000">
                                          <p:val>
                                            <p:fltVal val="0"/>
                                          </p:val>
                                        </p:tav>
                                      </p:tavLst>
                                    </p:anim>
                                    <p:animEffect transition="in" filter="fade">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00251" y="0"/>
            <a:ext cx="9935570" cy="7246961"/>
            <a:chOff x="300251" y="0"/>
            <a:chExt cx="9935570" cy="7246961"/>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68199" y="3526453"/>
              <a:ext cx="5367622" cy="37205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052" y="0"/>
              <a:ext cx="6432148" cy="3043451"/>
            </a:xfrm>
            <a:prstGeom prst="rect">
              <a:avLst/>
            </a:prstGeom>
          </p:spPr>
        </p:pic>
        <p:sp>
          <p:nvSpPr>
            <p:cNvPr id="4" name="TextBox 3"/>
            <p:cNvSpPr txBox="1"/>
            <p:nvPr/>
          </p:nvSpPr>
          <p:spPr>
            <a:xfrm>
              <a:off x="300251" y="313899"/>
              <a:ext cx="2415653" cy="6863417"/>
            </a:xfrm>
            <a:prstGeom prst="rect">
              <a:avLst/>
            </a:prstGeom>
            <a:noFill/>
          </p:spPr>
          <p:txBody>
            <a:bodyPr wrap="square" rtlCol="0">
              <a:spAutoFit/>
            </a:bodyPr>
            <a:lstStyle/>
            <a:p>
              <a:pPr algn="just"/>
              <a:r>
                <a:rPr lang="en-US" sz="4400" dirty="0" smtClean="0"/>
                <a:t>He requests his parents not to allow him to school by nipping their bud.</a:t>
              </a:r>
              <a:endParaRPr lang="en-US" sz="4400" dirty="0"/>
            </a:p>
          </p:txBody>
        </p:sp>
      </p:grpSp>
    </p:spTree>
    <p:extLst>
      <p:ext uri="{BB962C8B-B14F-4D97-AF65-F5344CB8AC3E}">
        <p14:creationId xmlns:p14="http://schemas.microsoft.com/office/powerpoint/2010/main" val="107062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18365" y="204716"/>
            <a:ext cx="11518710" cy="5887282"/>
            <a:chOff x="218365" y="204716"/>
            <a:chExt cx="11518710" cy="5887282"/>
          </a:xfrm>
        </p:grpSpPr>
        <p:sp>
          <p:nvSpPr>
            <p:cNvPr id="2" name="Rectangle 1"/>
            <p:cNvSpPr/>
            <p:nvPr/>
          </p:nvSpPr>
          <p:spPr>
            <a:xfrm>
              <a:off x="218365" y="1290684"/>
              <a:ext cx="11518710" cy="4801314"/>
            </a:xfrm>
            <a:prstGeom prst="rect">
              <a:avLst/>
            </a:prstGeom>
          </p:spPr>
          <p:txBody>
            <a:bodyPr wrap="square">
              <a:spAutoFit/>
            </a:bodyPr>
            <a:lstStyle/>
            <a:p>
              <a:r>
                <a:rPr lang="en-US" b="0" i="0" dirty="0" smtClean="0">
                  <a:solidFill>
                    <a:srgbClr val="000000"/>
                  </a:solidFill>
                  <a:effectLst/>
                  <a:latin typeface="ProximaNova"/>
                </a:rPr>
                <a:t>The poem “The schoolboy” by William Blake has been told through the perspective of a school going boy. The boy is fed up with the daily routine of gong school and coming up. He wants to explore the natural beauty of the world. He thinks that he has been trapped in the monotonous way of living the life. The boy tells about the miserable conditions he has to endure as when he goes to the school. Further, he asks the world that when he has been made to explore the beauty of nature, why is he captured in the daily routine of the life. He persuades his parents and asks them to give their favor in helping him to change his situation. He questions to his parents that after the time will be spent, it will never return back to him.</a:t>
              </a:r>
            </a:p>
            <a:p>
              <a:r>
                <a:rPr lang="en-US" b="0" i="0" dirty="0" smtClean="0">
                  <a:solidFill>
                    <a:srgbClr val="000000"/>
                  </a:solidFill>
                  <a:effectLst/>
                  <a:latin typeface="ProximaNova"/>
                </a:rPr>
                <a:t>The lines of the poem have a rhyming scheme of </a:t>
              </a:r>
              <a:r>
                <a:rPr lang="en-US" b="0" i="0" dirty="0" err="1" smtClean="0">
                  <a:solidFill>
                    <a:srgbClr val="000000"/>
                  </a:solidFill>
                  <a:effectLst/>
                  <a:latin typeface="ProximaNova"/>
                </a:rPr>
                <a:t>ABABC</a:t>
              </a:r>
              <a:r>
                <a:rPr lang="en-US" b="0" i="0" dirty="0" smtClean="0">
                  <a:solidFill>
                    <a:srgbClr val="000000"/>
                  </a:solidFill>
                  <a:effectLst/>
                  <a:latin typeface="ProximaNova"/>
                </a:rPr>
                <a:t>. In the fourth stanza, the poet uses rhetorical questions. Rhetorical questions are the questions which are asked not to get any answer but contains an answer. It creates a dramatic effect and focuses on the issue rather than getting an answer. Lines which uses rhetorical questions are:</a:t>
              </a:r>
            </a:p>
            <a:p>
              <a:r>
                <a:rPr lang="en-US" b="0" i="0" dirty="0" smtClean="0">
                  <a:solidFill>
                    <a:srgbClr val="000000"/>
                  </a:solidFill>
                  <a:effectLst/>
                  <a:latin typeface="ProximaNova"/>
                </a:rPr>
                <a:t>“How can the bird that is born for joy</a:t>
              </a:r>
            </a:p>
            <a:p>
              <a:r>
                <a:rPr lang="en-US" b="0" i="0" dirty="0" smtClean="0">
                  <a:solidFill>
                    <a:srgbClr val="000000"/>
                  </a:solidFill>
                  <a:effectLst/>
                  <a:latin typeface="ProximaNova"/>
                </a:rPr>
                <a:t>Sit in a cage and sing?”</a:t>
              </a:r>
            </a:p>
            <a:p>
              <a:r>
                <a:rPr lang="en-US" b="0" i="0" dirty="0" smtClean="0">
                  <a:solidFill>
                    <a:srgbClr val="000000"/>
                  </a:solidFill>
                  <a:effectLst/>
                  <a:latin typeface="ProximaNova"/>
                </a:rPr>
                <a:t>The metaphor is also used in the poem when the poet compares the youth with “spring” in the phrase  “his youthful spring!” A metaphor is a hidden comparison between two things which possess at least any one idea common to each other. The things may be completely different from each other but would have either one characteristic in common</a:t>
              </a:r>
              <a:endParaRPr lang="en-US" b="0" i="0" dirty="0">
                <a:solidFill>
                  <a:srgbClr val="000000"/>
                </a:solidFill>
                <a:effectLst/>
                <a:latin typeface="ProximaNova"/>
              </a:endParaRPr>
            </a:p>
          </p:txBody>
        </p:sp>
        <p:sp>
          <p:nvSpPr>
            <p:cNvPr id="3" name="TextBox 2"/>
            <p:cNvSpPr txBox="1"/>
            <p:nvPr/>
          </p:nvSpPr>
          <p:spPr>
            <a:xfrm>
              <a:off x="764275" y="204716"/>
              <a:ext cx="10563367" cy="646331"/>
            </a:xfrm>
            <a:prstGeom prst="rect">
              <a:avLst/>
            </a:prstGeom>
            <a:noFill/>
          </p:spPr>
          <p:txBody>
            <a:bodyPr wrap="square" rtlCol="0">
              <a:spAutoFit/>
            </a:bodyPr>
            <a:lstStyle/>
            <a:p>
              <a:pPr algn="ctr"/>
              <a:r>
                <a:rPr lang="en-US" b="1" dirty="0" smtClean="0"/>
                <a:t>Group work</a:t>
              </a:r>
            </a:p>
            <a:p>
              <a:r>
                <a:rPr lang="en-US" dirty="0" smtClean="0"/>
                <a:t>Read the following lines and ask with one another.</a:t>
              </a:r>
              <a:endParaRPr lang="en-US" dirty="0"/>
            </a:p>
          </p:txBody>
        </p:sp>
      </p:grpSp>
    </p:spTree>
    <p:extLst>
      <p:ext uri="{BB962C8B-B14F-4D97-AF65-F5344CB8AC3E}">
        <p14:creationId xmlns:p14="http://schemas.microsoft.com/office/powerpoint/2010/main" val="2660561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74838"/>
            <a:ext cx="12596884" cy="3539430"/>
          </a:xfrm>
          <a:prstGeom prst="rect">
            <a:avLst/>
          </a:prstGeom>
        </p:spPr>
        <p:txBody>
          <a:bodyPr wrap="square">
            <a:spAutoFit/>
          </a:bodyPr>
          <a:lstStyle/>
          <a:p>
            <a:r>
              <a:rPr lang="en-US" sz="3200" b="1" i="0" dirty="0" smtClean="0">
                <a:solidFill>
                  <a:srgbClr val="3F3F3F"/>
                </a:solidFill>
                <a:effectLst/>
                <a:latin typeface="Open Sans"/>
              </a:rPr>
              <a:t>Themes</a:t>
            </a:r>
          </a:p>
          <a:p>
            <a:r>
              <a:rPr lang="en-US" sz="3200" b="0" i="0" dirty="0" smtClean="0">
                <a:solidFill>
                  <a:srgbClr val="161616"/>
                </a:solidFill>
                <a:effectLst/>
                <a:latin typeface="Open Sans"/>
              </a:rPr>
              <a:t>Blake makes use of some interesting and important themes in </a:t>
            </a:r>
            <a:r>
              <a:rPr lang="en-US" sz="3200" b="0" i="1" dirty="0" smtClean="0">
                <a:solidFill>
                  <a:srgbClr val="161616"/>
                </a:solidFill>
                <a:effectLst/>
                <a:latin typeface="Open Sans"/>
              </a:rPr>
              <a:t>‘The Schoolboy’. </a:t>
            </a:r>
            <a:r>
              <a:rPr lang="en-US" sz="3200" b="0" i="0" dirty="0" smtClean="0">
                <a:solidFill>
                  <a:srgbClr val="161616"/>
                </a:solidFill>
                <a:effectLst/>
                <a:latin typeface="Open Sans"/>
              </a:rPr>
              <a:t>He explores childhood and youth, as well as themes of education, nature, and freedom in this piece. His main character and speaker, the schoolboy, spends the poem describing the difference between freedom in the natural world and the cruel restrictions of formal education.</a:t>
            </a:r>
            <a:endParaRPr lang="en-US" sz="3200" b="0" i="0" dirty="0">
              <a:solidFill>
                <a:srgbClr val="161616"/>
              </a:solidFill>
              <a:effectLst/>
              <a:latin typeface="Open Sans"/>
            </a:endParaRPr>
          </a:p>
        </p:txBody>
      </p:sp>
    </p:spTree>
    <p:extLst>
      <p:ext uri="{BB962C8B-B14F-4D97-AF65-F5344CB8AC3E}">
        <p14:creationId xmlns:p14="http://schemas.microsoft.com/office/powerpoint/2010/main" val="399442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542198" y="900753"/>
            <a:ext cx="8830102" cy="4147498"/>
            <a:chOff x="1705970" y="1105469"/>
            <a:chExt cx="8666329" cy="3942781"/>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125" y="1809750"/>
              <a:ext cx="4857750" cy="3238500"/>
            </a:xfrm>
            <a:prstGeom prst="rect">
              <a:avLst/>
            </a:prstGeom>
          </p:spPr>
        </p:pic>
        <p:sp>
          <p:nvSpPr>
            <p:cNvPr id="4" name="TextBox 3"/>
            <p:cNvSpPr txBox="1"/>
            <p:nvPr/>
          </p:nvSpPr>
          <p:spPr>
            <a:xfrm>
              <a:off x="1705970" y="1105469"/>
              <a:ext cx="8666329" cy="769441"/>
            </a:xfrm>
            <a:prstGeom prst="rect">
              <a:avLst/>
            </a:prstGeom>
            <a:noFill/>
          </p:spPr>
          <p:txBody>
            <a:bodyPr wrap="square" rtlCol="0">
              <a:spAutoFit/>
            </a:bodyPr>
            <a:lstStyle/>
            <a:p>
              <a:r>
                <a:rPr lang="en-US" sz="4400" dirty="0" smtClean="0"/>
                <a:t>No more today, when more again.</a:t>
              </a:r>
              <a:endParaRPr lang="en-US" sz="4400" dirty="0"/>
            </a:p>
          </p:txBody>
        </p:sp>
      </p:grpSp>
    </p:spTree>
    <p:extLst>
      <p:ext uri="{BB962C8B-B14F-4D97-AF65-F5344CB8AC3E}">
        <p14:creationId xmlns:p14="http://schemas.microsoft.com/office/powerpoint/2010/main" val="300714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567587" y="1009934"/>
            <a:ext cx="9896534" cy="4337734"/>
            <a:chOff x="1616838" y="-236299"/>
            <a:chExt cx="10260115" cy="5408264"/>
          </a:xfrm>
        </p:grpSpPr>
        <p:sp>
          <p:nvSpPr>
            <p:cNvPr id="19" name="Content Placeholder 2"/>
            <p:cNvSpPr txBox="1">
              <a:spLocks/>
            </p:cNvSpPr>
            <p:nvPr/>
          </p:nvSpPr>
          <p:spPr>
            <a:xfrm>
              <a:off x="1616838" y="2705962"/>
              <a:ext cx="5286739" cy="246600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t>Md</a:t>
              </a:r>
              <a:r>
                <a:rPr lang="en-US" dirty="0" smtClean="0"/>
                <a:t> </a:t>
              </a:r>
              <a:r>
                <a:rPr lang="en-US" dirty="0" err="1" smtClean="0"/>
                <a:t>Hasanul</a:t>
              </a:r>
              <a:r>
                <a:rPr lang="en-US" dirty="0" smtClean="0"/>
                <a:t> </a:t>
              </a:r>
              <a:r>
                <a:rPr lang="en-US" dirty="0" err="1" smtClean="0"/>
                <a:t>Kabir</a:t>
              </a:r>
              <a:endParaRPr lang="en-US" dirty="0" smtClean="0"/>
            </a:p>
            <a:p>
              <a:pPr marL="0" indent="0">
                <a:buFont typeface="Arial" panose="020B0604020202020204" pitchFamily="34" charset="0"/>
                <a:buNone/>
              </a:pPr>
              <a:r>
                <a:rPr lang="en-US" dirty="0" err="1" smtClean="0"/>
                <a:t>Lec</a:t>
              </a:r>
              <a:r>
                <a:rPr lang="en-US" dirty="0" smtClean="0"/>
                <a:t> in English</a:t>
              </a:r>
            </a:p>
            <a:p>
              <a:pPr marL="0" indent="0">
                <a:buFont typeface="Arial" panose="020B0604020202020204" pitchFamily="34" charset="0"/>
                <a:buNone/>
              </a:pPr>
              <a:r>
                <a:rPr lang="en-US" dirty="0" smtClean="0"/>
                <a:t>H. A, </a:t>
              </a:r>
              <a:r>
                <a:rPr lang="en-US" dirty="0" err="1" smtClean="0"/>
                <a:t>Harindia</a:t>
              </a:r>
              <a:r>
                <a:rPr lang="en-US" dirty="0" smtClean="0"/>
                <a:t> </a:t>
              </a:r>
              <a:r>
                <a:rPr lang="en-US" dirty="0" err="1" smtClean="0"/>
                <a:t>Alim</a:t>
              </a:r>
              <a:r>
                <a:rPr lang="en-US" dirty="0" smtClean="0"/>
                <a:t> Madrasa</a:t>
              </a:r>
            </a:p>
            <a:p>
              <a:pPr marL="0" indent="0">
                <a:buFont typeface="Arial" panose="020B0604020202020204" pitchFamily="34" charset="0"/>
                <a:buNone/>
              </a:pPr>
              <a:r>
                <a:rPr lang="en-US" dirty="0" err="1" smtClean="0"/>
                <a:t>Harindia</a:t>
              </a:r>
              <a:r>
                <a:rPr lang="en-US" dirty="0" smtClean="0"/>
                <a:t> , </a:t>
              </a:r>
              <a:r>
                <a:rPr lang="en-US" dirty="0" err="1" smtClean="0"/>
                <a:t>Kotchandpur</a:t>
              </a:r>
              <a:r>
                <a:rPr lang="en-US" dirty="0" smtClean="0"/>
                <a:t>, </a:t>
              </a:r>
              <a:r>
                <a:rPr lang="en-US" dirty="0" err="1" smtClean="0"/>
                <a:t>Jhenaidah</a:t>
              </a:r>
              <a:endParaRPr lang="en-US" dirty="0"/>
            </a:p>
          </p:txBody>
        </p:sp>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28760" y="-236299"/>
              <a:ext cx="2541908" cy="369395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1" name="TextBox 20"/>
            <p:cNvSpPr txBox="1"/>
            <p:nvPr/>
          </p:nvSpPr>
          <p:spPr>
            <a:xfrm>
              <a:off x="7755329" y="2204881"/>
              <a:ext cx="4121624" cy="1841925"/>
            </a:xfrm>
            <a:prstGeom prst="rect">
              <a:avLst/>
            </a:prstGeom>
            <a:noFill/>
          </p:spPr>
          <p:txBody>
            <a:bodyPr wrap="square" rtlCol="0">
              <a:spAutoFit/>
            </a:bodyPr>
            <a:lstStyle/>
            <a:p>
              <a:r>
                <a:rPr lang="en-US" dirty="0" smtClean="0"/>
                <a:t>English 2</a:t>
              </a:r>
              <a:r>
                <a:rPr lang="en-US" baseline="30000" dirty="0" smtClean="0"/>
                <a:t>nd</a:t>
              </a:r>
              <a:r>
                <a:rPr lang="en-US" dirty="0" smtClean="0"/>
                <a:t>  paper</a:t>
              </a:r>
            </a:p>
            <a:p>
              <a:r>
                <a:rPr lang="en-US" dirty="0" smtClean="0"/>
                <a:t>Unit 12</a:t>
              </a:r>
            </a:p>
            <a:p>
              <a:r>
                <a:rPr lang="en-US" dirty="0" smtClean="0"/>
                <a:t>Lesson </a:t>
              </a:r>
              <a:r>
                <a:rPr lang="en-US" dirty="0"/>
                <a:t>3</a:t>
              </a:r>
              <a:endParaRPr lang="en-US" dirty="0" smtClean="0"/>
            </a:p>
            <a:p>
              <a:r>
                <a:rPr lang="en-US" dirty="0" smtClean="0"/>
                <a:t>Time 45 </a:t>
              </a:r>
              <a:r>
                <a:rPr lang="en-US" dirty="0" err="1" smtClean="0"/>
                <a:t>mnts</a:t>
              </a:r>
              <a:endParaRPr lang="en-US" dirty="0" smtClean="0"/>
            </a:p>
            <a:p>
              <a:r>
                <a:rPr lang="en-US" dirty="0" smtClean="0"/>
                <a:t>26/4/21</a:t>
              </a:r>
              <a:endParaRPr lang="en-US" dirty="0"/>
            </a:p>
          </p:txBody>
        </p:sp>
      </p:grpSp>
    </p:spTree>
    <p:extLst>
      <p:ext uri="{BB962C8B-B14F-4D97-AF65-F5344CB8AC3E}">
        <p14:creationId xmlns:p14="http://schemas.microsoft.com/office/powerpoint/2010/main" val="261653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90"/>
                                          </p:val>
                                        </p:tav>
                                        <p:tav tm="100000">
                                          <p:val>
                                            <p:fltVal val="0"/>
                                          </p:val>
                                        </p:tav>
                                      </p:tavLst>
                                    </p:anim>
                                    <p:animEffect transition="in" filter="fade">
                                      <p:cBhvr>
                                        <p:cTn id="1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8629" y="488339"/>
            <a:ext cx="10098481" cy="7082866"/>
            <a:chOff x="981300" y="75384"/>
            <a:chExt cx="10098481" cy="708286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904" y="3732662"/>
              <a:ext cx="4674258" cy="342558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1300" y="75384"/>
              <a:ext cx="4885036" cy="340425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4183" y="263447"/>
              <a:ext cx="4815598" cy="4207136"/>
            </a:xfrm>
            <a:prstGeom prst="rect">
              <a:avLst/>
            </a:prstGeom>
          </p:spPr>
        </p:pic>
      </p:grpSp>
    </p:spTree>
    <p:extLst>
      <p:ext uri="{BB962C8B-B14F-4D97-AF65-F5344CB8AC3E}">
        <p14:creationId xmlns:p14="http://schemas.microsoft.com/office/powerpoint/2010/main" val="4170493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7131" y="0"/>
            <a:ext cx="11866948" cy="7236140"/>
            <a:chOff x="88490" y="-205815"/>
            <a:chExt cx="11866948" cy="723614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53978" y="2511190"/>
              <a:ext cx="5701460" cy="451913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490" y="2555435"/>
              <a:ext cx="6523629" cy="408567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7177" y="-205815"/>
              <a:ext cx="8507826" cy="3197978"/>
            </a:xfrm>
            <a:prstGeom prst="rect">
              <a:avLst/>
            </a:prstGeom>
          </p:spPr>
        </p:pic>
      </p:grpSp>
    </p:spTree>
    <p:extLst>
      <p:ext uri="{BB962C8B-B14F-4D97-AF65-F5344CB8AC3E}">
        <p14:creationId xmlns:p14="http://schemas.microsoft.com/office/powerpoint/2010/main" val="1187946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37732" y="586855"/>
            <a:ext cx="8666329" cy="6271145"/>
            <a:chOff x="1173707" y="513113"/>
            <a:chExt cx="8666329" cy="6271145"/>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8586" y="513113"/>
              <a:ext cx="7811450" cy="324878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3707" y="3761894"/>
              <a:ext cx="8038532" cy="3022364"/>
            </a:xfrm>
            <a:prstGeom prst="rect">
              <a:avLst/>
            </a:prstGeom>
          </p:spPr>
        </p:pic>
      </p:grpSp>
    </p:spTree>
    <p:extLst>
      <p:ext uri="{BB962C8B-B14F-4D97-AF65-F5344CB8AC3E}">
        <p14:creationId xmlns:p14="http://schemas.microsoft.com/office/powerpoint/2010/main" val="340478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25376" y="0"/>
            <a:ext cx="10647272" cy="6909392"/>
            <a:chOff x="1023582" y="160148"/>
            <a:chExt cx="10647272" cy="6909392"/>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708" y="3343702"/>
              <a:ext cx="8243248" cy="372583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3582" y="160148"/>
              <a:ext cx="7315199" cy="295154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6254" y="726281"/>
              <a:ext cx="2514600" cy="1819275"/>
            </a:xfrm>
            <a:prstGeom prst="rect">
              <a:avLst/>
            </a:prstGeom>
          </p:spPr>
        </p:pic>
      </p:grpSp>
    </p:spTree>
    <p:extLst>
      <p:ext uri="{BB962C8B-B14F-4D97-AF65-F5344CB8AC3E}">
        <p14:creationId xmlns:p14="http://schemas.microsoft.com/office/powerpoint/2010/main" val="1932755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849702" y="153100"/>
            <a:ext cx="11569761" cy="4620303"/>
            <a:chOff x="849702" y="153100"/>
            <a:chExt cx="11569761" cy="4620303"/>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2323" y="153100"/>
              <a:ext cx="5047140" cy="3040475"/>
            </a:xfrm>
            <a:prstGeom prst="rect">
              <a:avLst/>
            </a:prstGeom>
          </p:spPr>
        </p:pic>
        <p:sp>
          <p:nvSpPr>
            <p:cNvPr id="4" name="Rectangle 3"/>
            <p:cNvSpPr/>
            <p:nvPr/>
          </p:nvSpPr>
          <p:spPr>
            <a:xfrm>
              <a:off x="849702" y="433753"/>
              <a:ext cx="6096000" cy="4339650"/>
            </a:xfrm>
            <a:prstGeom prst="rect">
              <a:avLst/>
            </a:prstGeom>
          </p:spPr>
          <p:txBody>
            <a:bodyPr>
              <a:spAutoFit/>
            </a:bodyPr>
            <a:lstStyle/>
            <a:p>
              <a:r>
                <a:rPr lang="en-US" sz="4800" b="0" i="0" dirty="0" smtClean="0">
                  <a:solidFill>
                    <a:srgbClr val="2B2B2B"/>
                  </a:solidFill>
                  <a:effectLst/>
                  <a:latin typeface="Georgia" panose="02040502050405020303" pitchFamily="18" charset="0"/>
                </a:rPr>
                <a:t>The Schoolboy </a:t>
              </a:r>
              <a:r>
                <a:rPr lang="en-US" b="0" i="0" dirty="0" smtClean="0">
                  <a:solidFill>
                    <a:srgbClr val="2B2B2B"/>
                  </a:solidFill>
                  <a:effectLst/>
                  <a:latin typeface="Georgia" panose="02040502050405020303" pitchFamily="18" charset="0"/>
                </a:rPr>
                <a:t>by </a:t>
              </a:r>
              <a:r>
                <a:rPr lang="en-US" sz="4800" b="0" i="0" dirty="0" smtClean="0">
                  <a:solidFill>
                    <a:srgbClr val="2B2B2B"/>
                  </a:solidFill>
                  <a:effectLst/>
                  <a:latin typeface="Georgia" panose="02040502050405020303" pitchFamily="18" charset="0"/>
                </a:rPr>
                <a:t>William Blake</a:t>
              </a:r>
            </a:p>
            <a:p>
              <a:r>
                <a:rPr lang="en-US" b="0" i="0" dirty="0" smtClean="0">
                  <a:solidFill>
                    <a:srgbClr val="161616"/>
                  </a:solidFill>
                  <a:effectLst/>
                  <a:latin typeface="Open Sans"/>
                </a:rPr>
                <a:t>This piece was first published in the second half of Blake’s masterpiece, </a:t>
              </a:r>
              <a:r>
                <a:rPr lang="en-US" b="0" i="1" dirty="0" smtClean="0">
                  <a:solidFill>
                    <a:srgbClr val="161616"/>
                  </a:solidFill>
                  <a:effectLst/>
                  <a:latin typeface="Open Sans"/>
                </a:rPr>
                <a:t>Songs of Experience. </a:t>
              </a:r>
              <a:r>
                <a:rPr lang="en-US" b="0" i="0" dirty="0" smtClean="0">
                  <a:solidFill>
                    <a:srgbClr val="161616"/>
                  </a:solidFill>
                  <a:effectLst/>
                  <a:latin typeface="Open Sans"/>
                </a:rPr>
                <a:t>The publication of this volume came approximately five years after the publication of </a:t>
              </a:r>
              <a:r>
                <a:rPr lang="en-US" b="0" i="1" dirty="0" smtClean="0">
                  <a:solidFill>
                    <a:srgbClr val="161616"/>
                  </a:solidFill>
                  <a:effectLst/>
                  <a:latin typeface="Open Sans"/>
                </a:rPr>
                <a:t>Songs of Innocence </a:t>
              </a:r>
              <a:r>
                <a:rPr lang="en-US" b="0" i="0" dirty="0" smtClean="0">
                  <a:solidFill>
                    <a:srgbClr val="161616"/>
                  </a:solidFill>
                  <a:effectLst/>
                  <a:latin typeface="Open Sans"/>
                </a:rPr>
                <a:t>in 1789. These </a:t>
              </a:r>
              <a:r>
                <a:rPr lang="en-US" b="0" i="0" u="none" strike="noStrike" dirty="0" smtClean="0">
                  <a:solidFill>
                    <a:srgbClr val="039AE5"/>
                  </a:solidFill>
                  <a:effectLst/>
                  <a:latin typeface="Open Sans"/>
                  <a:hlinkClick r:id="rId3"/>
                </a:rPr>
                <a:t>poems by William Blake</a:t>
              </a:r>
              <a:r>
                <a:rPr lang="en-US" b="0" i="0" dirty="0" smtClean="0">
                  <a:solidFill>
                    <a:srgbClr val="161616"/>
                  </a:solidFill>
                  <a:effectLst/>
                  <a:latin typeface="Open Sans"/>
                </a:rPr>
                <a:t> were later combined and republished together as </a:t>
              </a:r>
              <a:r>
                <a:rPr lang="en-US" b="0" i="1" dirty="0" smtClean="0">
                  <a:solidFill>
                    <a:srgbClr val="161616"/>
                  </a:solidFill>
                  <a:effectLst/>
                  <a:latin typeface="Open Sans"/>
                </a:rPr>
                <a:t>Songs of Innocence and Experience. </a:t>
              </a:r>
              <a:r>
                <a:rPr lang="en-US" b="0" i="0" dirty="0" smtClean="0">
                  <a:solidFill>
                    <a:srgbClr val="161616"/>
                  </a:solidFill>
                  <a:effectLst/>
                  <a:latin typeface="Open Sans"/>
                </a:rPr>
                <a:t>Blake’s </a:t>
              </a:r>
              <a:r>
                <a:rPr lang="en-US" b="0" i="1" dirty="0" smtClean="0">
                  <a:solidFill>
                    <a:srgbClr val="161616"/>
                  </a:solidFill>
                  <a:effectLst/>
                  <a:latin typeface="Open Sans"/>
                </a:rPr>
                <a:t>‘The Schoolboy’ </a:t>
              </a:r>
              <a:r>
                <a:rPr lang="en-US" b="0" i="0" dirty="0" smtClean="0">
                  <a:solidFill>
                    <a:srgbClr val="161616"/>
                  </a:solidFill>
                  <a:effectLst/>
                  <a:latin typeface="Open Sans"/>
                </a:rPr>
                <a:t>is a </a:t>
              </a:r>
              <a:r>
                <a:rPr lang="en-US" b="0" i="0" u="none" strike="noStrike" dirty="0" smtClean="0">
                  <a:solidFill>
                    <a:srgbClr val="039AE5"/>
                  </a:solidFill>
                  <a:effectLst/>
                  <a:latin typeface="Open Sans"/>
                  <a:hlinkClick r:id="rId4"/>
                </a:rPr>
                <a:t>pastoral</a:t>
              </a:r>
              <a:r>
                <a:rPr lang="en-US" b="0" i="0" dirty="0" smtClean="0">
                  <a:solidFill>
                    <a:srgbClr val="161616"/>
                  </a:solidFill>
                  <a:effectLst/>
                  <a:latin typeface="Open Sans"/>
                </a:rPr>
                <a:t> poem that focuses on the problems inherent in </a:t>
              </a:r>
              <a:r>
                <a:rPr lang="en-US" b="0" i="0" u="none" strike="noStrike" dirty="0" smtClean="0">
                  <a:solidFill>
                    <a:srgbClr val="039AE5"/>
                  </a:solidFill>
                  <a:effectLst/>
                  <a:latin typeface="Open Sans"/>
                  <a:hlinkClick r:id="rId5"/>
                </a:rPr>
                <a:t>formal</a:t>
              </a:r>
              <a:r>
                <a:rPr lang="en-US" b="0" i="0" dirty="0" smtClean="0">
                  <a:solidFill>
                    <a:srgbClr val="161616"/>
                  </a:solidFill>
                  <a:effectLst/>
                  <a:latin typeface="Open Sans"/>
                </a:rPr>
                <a:t> learning. The boy, who hates going to school, feels that he would be better educated by the natural world.</a:t>
              </a:r>
              <a:endParaRPr lang="en-US" b="0" i="0" dirty="0">
                <a:solidFill>
                  <a:srgbClr val="161616"/>
                </a:solidFill>
                <a:effectLst/>
                <a:latin typeface="Open Sans"/>
              </a:endParaRPr>
            </a:p>
          </p:txBody>
        </p:sp>
      </p:grpSp>
    </p:spTree>
    <p:extLst>
      <p:ext uri="{BB962C8B-B14F-4D97-AF65-F5344CB8AC3E}">
        <p14:creationId xmlns:p14="http://schemas.microsoft.com/office/powerpoint/2010/main" val="262371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5660" y="232012"/>
            <a:ext cx="11818961" cy="2862322"/>
          </a:xfrm>
          <a:prstGeom prst="rect">
            <a:avLst/>
          </a:prstGeom>
          <a:noFill/>
        </p:spPr>
        <p:txBody>
          <a:bodyPr wrap="square" rtlCol="0">
            <a:spAutoFit/>
          </a:bodyPr>
          <a:lstStyle/>
          <a:p>
            <a:r>
              <a:rPr lang="en-US" sz="3600" dirty="0" smtClean="0"/>
              <a:t>At the end of the lesson , a student will be able to know </a:t>
            </a:r>
          </a:p>
          <a:p>
            <a:pPr marL="285750" indent="-285750">
              <a:buFont typeface="Arial" panose="020B0604020202020204" pitchFamily="34" charset="0"/>
              <a:buChar char="•"/>
            </a:pPr>
            <a:r>
              <a:rPr lang="en-US" sz="3600" dirty="0" smtClean="0"/>
              <a:t>About a school boy.</a:t>
            </a:r>
          </a:p>
          <a:p>
            <a:pPr marL="285750" indent="-285750">
              <a:buFont typeface="Arial" panose="020B0604020202020204" pitchFamily="34" charset="0"/>
              <a:buChar char="•"/>
            </a:pPr>
            <a:r>
              <a:rPr lang="en-US" sz="3600" dirty="0" smtClean="0"/>
              <a:t>How a school should be.</a:t>
            </a:r>
          </a:p>
          <a:p>
            <a:pPr marL="285750" indent="-285750">
              <a:buFont typeface="Arial" panose="020B0604020202020204" pitchFamily="34" charset="0"/>
              <a:buChar char="•"/>
            </a:pPr>
            <a:r>
              <a:rPr lang="en-US" sz="3600" dirty="0" smtClean="0"/>
              <a:t>Theme </a:t>
            </a:r>
          </a:p>
          <a:p>
            <a:endParaRPr lang="en-US" sz="3600" dirty="0"/>
          </a:p>
        </p:txBody>
      </p:sp>
    </p:spTree>
    <p:extLst>
      <p:ext uri="{BB962C8B-B14F-4D97-AF65-F5344CB8AC3E}">
        <p14:creationId xmlns:p14="http://schemas.microsoft.com/office/powerpoint/2010/main" val="901412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59307" y="-45559"/>
            <a:ext cx="9362366" cy="6903559"/>
            <a:chOff x="259307" y="-45559"/>
            <a:chExt cx="9362366" cy="6903559"/>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6906" y="-45559"/>
              <a:ext cx="5041995" cy="2736590"/>
            </a:xfrm>
            <a:prstGeom prst="rect">
              <a:avLst/>
            </a:prstGeom>
          </p:spPr>
        </p:pic>
        <p:sp>
          <p:nvSpPr>
            <p:cNvPr id="2" name="TextBox 1"/>
            <p:cNvSpPr txBox="1"/>
            <p:nvPr/>
          </p:nvSpPr>
          <p:spPr>
            <a:xfrm>
              <a:off x="259307" y="230915"/>
              <a:ext cx="3425587" cy="6124754"/>
            </a:xfrm>
            <a:prstGeom prst="rect">
              <a:avLst/>
            </a:prstGeom>
            <a:noFill/>
          </p:spPr>
          <p:txBody>
            <a:bodyPr wrap="square" rtlCol="0">
              <a:spAutoFit/>
            </a:bodyPr>
            <a:lstStyle/>
            <a:p>
              <a:pPr algn="just"/>
              <a:r>
                <a:rPr lang="en-US" sz="3600" dirty="0" smtClean="0"/>
                <a:t>A school boy does not want to go to school because a school seems to be a prison .</a:t>
              </a:r>
            </a:p>
            <a:p>
              <a:endParaRPr lang="en-US" sz="4400" dirty="0"/>
            </a:p>
            <a:p>
              <a:endParaRPr lang="en-US" sz="4400" dirty="0" smtClean="0"/>
            </a:p>
            <a:p>
              <a:endParaRPr lang="en-US" sz="4400" dirty="0"/>
            </a:p>
            <a:p>
              <a:endParaRPr lang="en-US" sz="4400" dirty="0" smtClean="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2759" y="3566981"/>
              <a:ext cx="6318914" cy="3291019"/>
            </a:xfrm>
            <a:prstGeom prst="rect">
              <a:avLst/>
            </a:prstGeom>
          </p:spPr>
        </p:pic>
      </p:grpSp>
      <p:sp>
        <p:nvSpPr>
          <p:cNvPr id="6" name="Up Arrow 5"/>
          <p:cNvSpPr/>
          <p:nvPr/>
        </p:nvSpPr>
        <p:spPr>
          <a:xfrm>
            <a:off x="6121022" y="2877035"/>
            <a:ext cx="354841" cy="832514"/>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058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612</Words>
  <Application>Microsoft Office PowerPoint</Application>
  <PresentationFormat>Widescreen</PresentationFormat>
  <Paragraphs>34</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Georgia</vt:lpstr>
      <vt:lpstr>Open Sans</vt:lpstr>
      <vt:lpstr>ProximaNova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9</cp:revision>
  <dcterms:created xsi:type="dcterms:W3CDTF">2021-04-28T14:22:57Z</dcterms:created>
  <dcterms:modified xsi:type="dcterms:W3CDTF">2021-04-28T15:34:17Z</dcterms:modified>
</cp:coreProperties>
</file>