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312" r:id="rId2"/>
    <p:sldId id="318" r:id="rId3"/>
    <p:sldId id="292" r:id="rId4"/>
    <p:sldId id="293" r:id="rId5"/>
    <p:sldId id="305" r:id="rId6"/>
    <p:sldId id="278" r:id="rId7"/>
    <p:sldId id="289" r:id="rId8"/>
    <p:sldId id="296" r:id="rId9"/>
    <p:sldId id="298" r:id="rId10"/>
    <p:sldId id="299" r:id="rId11"/>
    <p:sldId id="301" r:id="rId12"/>
    <p:sldId id="313" r:id="rId13"/>
    <p:sldId id="316" r:id="rId14"/>
    <p:sldId id="319" r:id="rId15"/>
    <p:sldId id="302" r:id="rId16"/>
    <p:sldId id="287" r:id="rId17"/>
    <p:sldId id="31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21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99" autoAdjust="0"/>
    <p:restoredTop sz="92362" autoAdjust="0"/>
  </p:normalViewPr>
  <p:slideViewPr>
    <p:cSldViewPr>
      <p:cViewPr varScale="1">
        <p:scale>
          <a:sx n="98" d="100"/>
          <a:sy n="98" d="100"/>
        </p:scale>
        <p:origin x="-117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6FD55-1E73-4F33-91DB-504E221670C0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5874-719D-445B-94BF-28FA7731C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95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C5874-719D-445B-94BF-28FA7731C8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00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E4D3E-EF8A-4847-97D3-6BDC58FF2A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541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C5874-719D-445B-94BF-28FA7731C8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112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C5874-719D-445B-94BF-28FA7731C8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938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0C39C1-810B-4F2A-B27F-8F2F0010E384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FB2DA84-BF8F-4C56-8311-E5F27A12D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638425"/>
            <a:ext cx="1714500" cy="1581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5167" y="838200"/>
            <a:ext cx="36576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8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1" y="0"/>
            <a:ext cx="4572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57846" y="763956"/>
            <a:ext cx="691515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বর্গক্ষেত্রের ক্ষেত্রফল =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টি ত্রিভ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জক্ষেত্রের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ক্ষেত্রফল +  ছোট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বর্গক্ষেত্রের ক্ষেত্রফল</a:t>
            </a:r>
            <a:r>
              <a:rPr lang="bn-BD" sz="2800" dirty="0"/>
              <a:t> </a:t>
            </a: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71701" y="2195393"/>
                <a:ext cx="4800600" cy="106471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Times New Roman" pitchFamily="18" charset="0"/>
                  </a:rPr>
                  <a:t>(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a+b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BD" sz="2800" dirty="0" smtClean="0">
                    <a:latin typeface="Times New Roman" pitchFamily="18" charset="0"/>
                  </a:rPr>
                  <a:t/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bn-BD" sz="3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bn-BD" sz="3200" i="1" dirty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i="1" dirty="0" err="1">
                        <a:latin typeface="Cambria Math"/>
                      </a:rPr>
                      <m:t>𝑎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i="1" dirty="0" err="1">
                        <a:latin typeface="Cambria Math"/>
                      </a:rPr>
                      <m:t>𝑏</m:t>
                    </m:r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aseline="30000" dirty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1" y="2195393"/>
                <a:ext cx="4800600" cy="10647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09800" y="3709746"/>
                <a:ext cx="4800600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বা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709746"/>
                <a:ext cx="480060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12391" y="4446321"/>
            <a:ext cx="89821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যেখানে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1" y="4416828"/>
            <a:ext cx="47244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 =a, 		BC = b,</a:t>
            </a:r>
            <a:r>
              <a:rPr lang="en-US" dirty="0" smtClean="0"/>
              <a:t> 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 = 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228849" y="3248081"/>
                <a:ext cx="4743451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বা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+2ab+ b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BD" sz="2400" dirty="0">
                    <a:solidFill>
                      <a:schemeClr val="tx1"/>
                    </a:solidFill>
                    <a:latin typeface="Times New Roman" pitchFamily="18" charset="0"/>
                  </a:rPr>
                  <a:t/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/>
                      </a:rPr>
                      <m:t>𝑎𝑏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49" y="3248081"/>
                <a:ext cx="4743451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28850" y="4950792"/>
            <a:ext cx="1447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6725" y="4933513"/>
            <a:ext cx="140750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933513"/>
            <a:ext cx="10668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6250" y="5871313"/>
            <a:ext cx="197973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প্রমাণিত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4227" y="4831325"/>
            <a:ext cx="556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9404" y="4863524"/>
            <a:ext cx="866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1496" y="5058562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95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10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507" y="152400"/>
            <a:ext cx="3336093" cy="1051560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(ক)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71600" y="2667000"/>
            <a:ext cx="0" cy="2133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2667000"/>
            <a:ext cx="1371600" cy="2133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371600" y="4800600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26197" y="2907268"/>
            <a:ext cx="461665" cy="9789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BD" dirty="0"/>
              <a:t>৪</a:t>
            </a:r>
            <a:r>
              <a:rPr lang="bn-BD" dirty="0" smtClean="0"/>
              <a:t> </a:t>
            </a:r>
            <a:r>
              <a:rPr lang="bn-BD" dirty="0" smtClean="0">
                <a:latin typeface="Times New Roman" pitchFamily="18" charset="0"/>
              </a:rPr>
              <a:t>সে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dirty="0" smtClean="0">
                <a:latin typeface="Times New Roman" pitchFamily="18" charset="0"/>
              </a:rPr>
              <a:t>মি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1869385" y="4540851"/>
            <a:ext cx="461665" cy="9811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2335" y="2438400"/>
            <a:ext cx="1926171" cy="2514600"/>
            <a:chOff x="1062335" y="2438400"/>
            <a:chExt cx="1926171" cy="2514600"/>
          </a:xfrm>
        </p:grpSpPr>
        <p:sp>
          <p:nvSpPr>
            <p:cNvPr id="17" name="TextBox 16"/>
            <p:cNvSpPr txBox="1"/>
            <p:nvPr/>
          </p:nvSpPr>
          <p:spPr>
            <a:xfrm>
              <a:off x="1062335" y="2438400"/>
              <a:ext cx="30926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6667" y="4572000"/>
              <a:ext cx="30926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79241" y="4572000"/>
              <a:ext cx="30926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833873" y="2095037"/>
            <a:ext cx="24513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AC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81000"/>
            <a:ext cx="2743199" cy="76199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(ক)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9129815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3153" name="Equation" r:id="rId3" imgW="914400" imgH="215640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59268" y="2077944"/>
                <a:ext cx="2628208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বা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=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m:rPr>
                        <m:nor/>
                      </m:rPr>
                      <a:rPr lang="en-US" sz="240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268" y="2077944"/>
                <a:ext cx="262820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30" t="-7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52341" y="3203763"/>
                <a:ext cx="2635135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বা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  <a:r>
                  <a:rPr lang="en-US" sz="2400" dirty="0" smtClean="0"/>
                  <a:t>25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41" y="3203763"/>
                <a:ext cx="263513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252341" y="1599432"/>
                <a:ext cx="2635135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BD" sz="2400" dirty="0">
                    <a:solidFill>
                      <a:schemeClr val="tx1"/>
                    </a:solidFill>
                    <a:latin typeface="Times New Roman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sz="240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41" y="1599432"/>
                <a:ext cx="26351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252340" y="2586561"/>
                <a:ext cx="2635135" cy="5232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বা</m:t>
                        </m:r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r>
                          <a:rPr lang="en-US" sz="2800" i="1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=</a:t>
                </a:r>
                <a:r>
                  <a:rPr lang="en-US" sz="2800" dirty="0" smtClean="0"/>
                  <a:t>16 + 9</a:t>
                </a:r>
                <a:endParaRPr lang="en-US" sz="2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40" y="2586561"/>
                <a:ext cx="263513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238485" y="4446829"/>
                <a:ext cx="3093154" cy="414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সুতরাং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𝐴𝐶</m:t>
                          </m:r>
                        </m:e>
                        <m:sup/>
                      </m:sSup>
                      <m:r>
                        <a:rPr lang="en-US" b="0" i="1" smtClean="0">
                          <a:latin typeface="Cambria Math"/>
                        </a:rPr>
                        <m:t>বাহু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৫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সেন্টিমিটার</m:t>
                      </m:r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485" y="4446829"/>
                <a:ext cx="3093154" cy="414216"/>
              </a:xfrm>
              <a:prstGeom prst="rect">
                <a:avLst/>
              </a:prstGeom>
              <a:blipFill rotWithShape="1">
                <a:blip r:embed="rId8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52341" y="1114752"/>
            <a:ext cx="20680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dirty="0" smtClean="0"/>
              <a:t>,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59268" y="3750893"/>
            <a:ext cx="265418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400" dirty="0" smtClean="0">
                <a:sym typeface="Symbol"/>
              </a:rPr>
              <a:t></a:t>
            </a:r>
            <a:r>
              <a:rPr lang="en-US" sz="2400" dirty="0" smtClean="0"/>
              <a:t>  AC = 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1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2" grpId="0" animBg="1"/>
      <p:bldP spid="3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8026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9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4038600" cy="761999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9129815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32770" name="Equation" r:id="rId3" imgW="914400" imgH="215640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52341" y="3203763"/>
                <a:ext cx="2635135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বা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  <a:r>
                  <a:rPr lang="en-US" sz="2400" dirty="0" smtClean="0"/>
                  <a:t>25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41" y="3203763"/>
                <a:ext cx="263513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252341" y="1599432"/>
                <a:ext cx="2635135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BD" sz="2400" dirty="0">
                    <a:solidFill>
                      <a:schemeClr val="tx1"/>
                    </a:solidFill>
                    <a:latin typeface="Times New Roman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sz="2400" baseline="3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41" y="1599432"/>
                <a:ext cx="263513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252340" y="2586561"/>
                <a:ext cx="2635135" cy="5232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বা</m:t>
                        </m:r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r>
                          <a:rPr lang="en-US" sz="2800" i="1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=</a:t>
                </a:r>
                <a:r>
                  <a:rPr lang="en-US" sz="2800" dirty="0" smtClean="0"/>
                  <a:t>16 + 9</a:t>
                </a:r>
                <a:endParaRPr lang="en-US" sz="2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40" y="2586561"/>
                <a:ext cx="263513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52341" y="1114752"/>
            <a:ext cx="20680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dirty="0" smtClean="0"/>
              <a:t>,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59268" y="3750893"/>
            <a:ext cx="265418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400" dirty="0" smtClean="0">
                <a:sym typeface="Symbol"/>
              </a:rPr>
              <a:t></a:t>
            </a:r>
            <a:r>
              <a:rPr lang="en-US" sz="2400" dirty="0" smtClean="0"/>
              <a:t>  AC = 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59268" y="2077944"/>
            <a:ext cx="2628208" cy="461665"/>
          </a:xfrm>
          <a:prstGeom prst="rect">
            <a:avLst/>
          </a:prstGeom>
          <a:blipFill rotWithShape="1">
            <a:blip r:embed="rId7"/>
            <a:stretch>
              <a:fillRect l="-230" t="-7500" b="-250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2200" y="4343400"/>
            <a:ext cx="3048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সমকোণী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1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3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830" y="533400"/>
            <a:ext cx="312274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2994" y="1634519"/>
            <a:ext cx="692180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সমকোণী ত্রিভুজের একটি সূক্ষ্মকোণ ৬০</a:t>
            </a:r>
            <a:r>
              <a:rPr lang="bn-BD" sz="2400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 অপরটি কত?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2044" y="2096184"/>
            <a:ext cx="690275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পিথাগোরাসের উপপাদ্যটি বল।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356" y="2557849"/>
            <a:ext cx="812195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উপপাদ্যের সাহায্যে বর্গ ও আয়তক্ষেত্রের কর্ণের দৈর্ঘ্য বের করা যাবে কি?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60874" y="3188738"/>
            <a:ext cx="367665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সমকোণী ত্রিভুজ কাকে বলে?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2044" y="3806813"/>
            <a:ext cx="20647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অতিভুজ কি?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59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81000"/>
            <a:ext cx="3657600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42945"/>
            <a:ext cx="4095928" cy="4126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333071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h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মান বের কর।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6019615"/>
            <a:ext cx="5920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পিথাগোরাসের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উপপাদ্যটি বিবৃতিসহ প্রমাণ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solidFill>
                  <a:srgbClr val="FFFF00"/>
                </a:solidFill>
              </a:rPr>
              <a:t>।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8601" y="2257741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914400"/>
            <a:ext cx="5486755" cy="5041249"/>
          </a:xfrm>
          <a:prstGeom prst="rect">
            <a:avLst/>
          </a:prstGeom>
        </p:spPr>
      </p:pic>
      <p:pic>
        <p:nvPicPr>
          <p:cNvPr id="4" name="Picture 3" descr="b-409861-Animated_Butterfly_pictur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609600"/>
            <a:ext cx="1905000" cy="1905000"/>
          </a:xfrm>
          <a:prstGeom prst="rect">
            <a:avLst/>
          </a:prstGeom>
        </p:spPr>
      </p:pic>
      <p:pic>
        <p:nvPicPr>
          <p:cNvPr id="5" name="Picture 4" descr="b-409861-Animated_Butterfly_pictur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0"/>
            <a:ext cx="1905000" cy="1905000"/>
          </a:xfrm>
          <a:prstGeom prst="rect">
            <a:avLst/>
          </a:prstGeom>
        </p:spPr>
      </p:pic>
      <p:pic>
        <p:nvPicPr>
          <p:cNvPr id="6" name="Picture 5" descr="b-409861-Animated_Butterfly_pictur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43000" y="685800"/>
            <a:ext cx="2286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37755" y="5615513"/>
            <a:ext cx="10619509" cy="1657529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তোমাদের সবাই কে ধন্যবাদ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pplaus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886199"/>
            <a:ext cx="2232155" cy="2558079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67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228600"/>
            <a:ext cx="9615055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শিক্ষক পরিচিতি</a:t>
            </a:r>
          </a:p>
        </p:txBody>
      </p:sp>
      <p:pic>
        <p:nvPicPr>
          <p:cNvPr id="5" name="Picture 4" descr="IMG_20150718_105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-228600"/>
            <a:ext cx="2920279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2743200"/>
            <a:ext cx="53340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উপেন্দ্র চন্দ্র দাস</a:t>
            </a:r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বি. এসসি (সম্মান), এম. এসসি </a:t>
            </a:r>
          </a:p>
          <a:p>
            <a:r>
              <a:rPr lang="bn-IN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শাহজালাল বিজ্ঞান ও প্রযুক্তি বিশ্ববিদ্যালয়</a:t>
            </a:r>
            <a:endParaRPr lang="bn-BD" sz="2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(গণিত)</a:t>
            </a:r>
            <a:endParaRPr lang="bn-BD" sz="2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সন্দলপুর বি সি উচ্চ</a:t>
            </a:r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বিদ্যালয়,</a:t>
            </a:r>
          </a:p>
          <a:p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ানিয়াচং,হবিগঞ্জ</a:t>
            </a:r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/>
              <a:buChar char=")"/>
            </a:pPr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০১৭</a:t>
            </a:r>
            <a:r>
              <a:rPr lang="bn-IN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২২১২৪১৬৪</a:t>
            </a:r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০১</a:t>
            </a:r>
            <a:r>
              <a:rPr lang="bn-IN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৬৪৩৪৬২৯২৫</a:t>
            </a:r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/>
              <a:buChar char=")"/>
            </a:pPr>
            <a:r>
              <a:rPr lang="bn-IN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ইমেইল-</a:t>
            </a:r>
            <a:r>
              <a:rPr lang="en-US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upendrachandradas@gmail.com</a:t>
            </a:r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4495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2743200"/>
            <a:ext cx="33528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পাঠ পরিচিতি</a:t>
            </a:r>
          </a:p>
          <a:p>
            <a:pPr lvl="0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lvl="0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(</a:t>
            </a:r>
            <a:r>
              <a:rPr lang="bn-IN" sz="2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পীথাগোরাসের উপপাদ্য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3118022" y="805934"/>
            <a:ext cx="4267200" cy="4876800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8022" y="5313402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90</a:t>
            </a:r>
            <a:r>
              <a:rPr lang="en-US" baseline="30000" dirty="0">
                <a:solidFill>
                  <a:srgbClr val="002060"/>
                </a:solidFill>
              </a:rPr>
              <a:t>0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18022" y="5029200"/>
            <a:ext cx="768178" cy="653534"/>
            <a:chOff x="3118022" y="5029200"/>
            <a:chExt cx="768178" cy="65353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18022" y="5029200"/>
              <a:ext cx="76817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86200" y="5029200"/>
              <a:ext cx="0" cy="6535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888286" y="805934"/>
            <a:ext cx="1249952" cy="4876800"/>
            <a:chOff x="1888286" y="805934"/>
            <a:chExt cx="1249952" cy="4876800"/>
          </a:xfrm>
        </p:grpSpPr>
        <p:sp>
          <p:nvSpPr>
            <p:cNvPr id="7" name="Rectangle 6"/>
            <p:cNvSpPr/>
            <p:nvPr/>
          </p:nvSpPr>
          <p:spPr>
            <a:xfrm>
              <a:off x="1888286" y="3244334"/>
              <a:ext cx="113661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লম্ব</a:t>
              </a:r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=b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138238" y="805934"/>
              <a:ext cx="0" cy="4876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118022" y="5682734"/>
            <a:ext cx="4267200" cy="849362"/>
            <a:chOff x="3118022" y="5682734"/>
            <a:chExt cx="4267200" cy="849362"/>
          </a:xfrm>
        </p:grpSpPr>
        <p:sp>
          <p:nvSpPr>
            <p:cNvPr id="8" name="Rectangle 7"/>
            <p:cNvSpPr/>
            <p:nvPr/>
          </p:nvSpPr>
          <p:spPr>
            <a:xfrm>
              <a:off x="5159289" y="5885765"/>
              <a:ext cx="12747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ভূমি=</a:t>
              </a:r>
              <a:r>
                <a:rPr lang="en-US" sz="3600" dirty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Connector 17"/>
            <p:cNvCxnSpPr>
              <a:stCxn id="2" idx="2"/>
              <a:endCxn id="2" idx="4"/>
            </p:cNvCxnSpPr>
            <p:nvPr/>
          </p:nvCxnSpPr>
          <p:spPr>
            <a:xfrm>
              <a:off x="3118022" y="5682734"/>
              <a:ext cx="426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118022" y="805934"/>
            <a:ext cx="4267200" cy="4876800"/>
            <a:chOff x="3118022" y="805934"/>
            <a:chExt cx="4267200" cy="4876800"/>
          </a:xfrm>
        </p:grpSpPr>
        <p:sp>
          <p:nvSpPr>
            <p:cNvPr id="6" name="Rectangle 5"/>
            <p:cNvSpPr/>
            <p:nvPr/>
          </p:nvSpPr>
          <p:spPr>
            <a:xfrm>
              <a:off x="5276123" y="2532221"/>
              <a:ext cx="16562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অতিভুজ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=C</a:t>
              </a:r>
              <a:endParaRPr lang="en-US" dirty="0"/>
            </a:p>
          </p:txBody>
        </p:sp>
        <p:cxnSp>
          <p:nvCxnSpPr>
            <p:cNvPr id="20" name="Straight Connector 19"/>
            <p:cNvCxnSpPr>
              <a:stCxn id="2" idx="0"/>
              <a:endCxn id="2" idx="4"/>
            </p:cNvCxnSpPr>
            <p:nvPr/>
          </p:nvCxnSpPr>
          <p:spPr>
            <a:xfrm>
              <a:off x="3118022" y="805934"/>
              <a:ext cx="4267200" cy="4876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143000" y="6147375"/>
            <a:ext cx="3924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সমকোণী ত্রিভুজ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48745" y="436602"/>
            <a:ext cx="4674684" cy="5783997"/>
            <a:chOff x="2948745" y="436602"/>
            <a:chExt cx="4674684" cy="5783997"/>
          </a:xfrm>
        </p:grpSpPr>
        <p:sp>
          <p:nvSpPr>
            <p:cNvPr id="10" name="TextBox 9"/>
            <p:cNvSpPr txBox="1"/>
            <p:nvPr/>
          </p:nvSpPr>
          <p:spPr>
            <a:xfrm>
              <a:off x="2948745" y="43660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A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63557" y="575893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B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15945" y="575893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C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533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2517" y="0"/>
            <a:ext cx="8686798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1436" y="621836"/>
            <a:ext cx="6107879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সমকোণী ত্রিভু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সূত্রটি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4685" y="4487852"/>
            <a:ext cx="516463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সূত্রটি 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b="1" dirty="0" smtClean="0"/>
              <a:t> </a:t>
            </a:r>
            <a:endParaRPr lang="en-US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587295" y="2220795"/>
            <a:ext cx="7977241" cy="3535634"/>
            <a:chOff x="587295" y="2220795"/>
            <a:chExt cx="7977241" cy="3535634"/>
          </a:xfrm>
        </p:grpSpPr>
        <p:sp>
          <p:nvSpPr>
            <p:cNvPr id="10" name="TextBox 9"/>
            <p:cNvSpPr txBox="1"/>
            <p:nvPr/>
          </p:nvSpPr>
          <p:spPr>
            <a:xfrm>
              <a:off x="3408115" y="5361394"/>
              <a:ext cx="34657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87295" y="2220795"/>
              <a:ext cx="7977241" cy="3535634"/>
              <a:chOff x="587295" y="2229907"/>
              <a:chExt cx="7977241" cy="3535634"/>
            </a:xfrm>
          </p:grpSpPr>
          <p:sp>
            <p:nvSpPr>
              <p:cNvPr id="9" name="Right Triangle 8"/>
              <p:cNvSpPr/>
              <p:nvPr/>
            </p:nvSpPr>
            <p:spPr>
              <a:xfrm>
                <a:off x="762000" y="2740424"/>
                <a:ext cx="2819400" cy="2514600"/>
              </a:xfrm>
              <a:prstGeom prst="rtTriangl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87295" y="2229907"/>
                <a:ext cx="7977241" cy="3535634"/>
                <a:chOff x="652407" y="1795051"/>
                <a:chExt cx="7977241" cy="3535634"/>
              </a:xfrm>
            </p:grpSpPr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876548" y="2196519"/>
                      <a:ext cx="5753100" cy="1434495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3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5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𝐴𝐵</m:t>
                                </m:r>
                              </m:e>
                              <m:sup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4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𝐵𝐶</m:t>
                                </m:r>
                              </m:e>
                              <m:sup>
                                <m:r>
                                  <a:rPr lang="en-US" sz="5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400" b="1" i="1" smtClean="0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54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/>
                                  </a:rPr>
                                  <m:t>𝑨𝑪</m:t>
                                </m:r>
                              </m:e>
                              <m:sup>
                                <m:r>
                                  <a:rPr lang="en-US" sz="54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oMath>
                        </m:oMathPara>
                      </a14:m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(লম্ব)</a:t>
                      </a:r>
                      <a:r>
                        <a:rPr lang="bn-BD" sz="3200" b="1" baseline="30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 + (ভূমি)</a:t>
                      </a:r>
                      <a:r>
                        <a:rPr lang="bn-BD" sz="3200" b="1" baseline="30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 = (অতিভূজ)</a:t>
                      </a:r>
                      <a:r>
                        <a:rPr lang="bn-BD" sz="3200" b="1" baseline="30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mc:Choice>
              <mc:Fallback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76548" y="2196519"/>
                      <a:ext cx="5753100" cy="143449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" name="TextBox 2"/>
                <p:cNvSpPr txBox="1"/>
                <p:nvPr/>
              </p:nvSpPr>
              <p:spPr>
                <a:xfrm>
                  <a:off x="652407" y="1795051"/>
                  <a:ext cx="527630" cy="369332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744540" y="4961353"/>
                  <a:ext cx="343364" cy="369332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20641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AGADISH TONCHONGYA\Pictures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783"/>
            <a:ext cx="3810000" cy="329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2408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17" y="3454400"/>
            <a:ext cx="8937481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36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347" y="609600"/>
            <a:ext cx="64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b="1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পিথাগোরাসের </a:t>
            </a:r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</a:p>
          <a:p>
            <a:pPr algn="ctr"/>
            <a:endParaRPr lang="bn-BD" sz="6000" b="1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7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8751" y="96982"/>
            <a:ext cx="3565849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19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3716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সমকোণী ত্রিভুজের বাহুগুলোর মধ্যে সম্পর্ক বলতে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যেকোন দুইটি বাহুর দৈর্ঘ্য দেওয়া থাকলে অপর বাহুর দৈর্ঘ্য নির্ণয়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পিথাগোরাসের সূত্র ব্যবহার করে সমস্যা সমাধান করতে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ত্রিভুজের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তিনটি বাহুর দৈর্ঘ্য দেওয়া থাকলে ত্রিভুজটি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সমকোণী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কিনা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যাচাই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পিথাগোরাসের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উপপাদ্য যাচাই ও প্রমাণ করতে পারবে।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8541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2170959" y="20782"/>
                <a:ext cx="6337789" cy="1600200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anchor="ctr">
                <a:noAutofit/>
              </a:bodyPr>
              <a:lstStyle/>
              <a:p>
                <a:pPr algn="l"/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জানা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কোন বাহুর উপর অঙ্কিত বর্গক্ষেত্রের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</a:br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ক্ষেত্রফল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বাহু</m:t>
                        </m:r>
                        <m:r>
                          <a:rPr lang="bn-BD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170959" y="20782"/>
                <a:ext cx="6337789" cy="1600200"/>
              </a:xfrm>
              <a:blipFill rotWithShape="1">
                <a:blip r:embed="rId3"/>
                <a:stretch>
                  <a:fillRect l="-2885" r="-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56613" y="29085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6613" y="5345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41820" y="528320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13813" y="5331610"/>
            <a:ext cx="9906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13813" y="3411764"/>
            <a:ext cx="0" cy="19198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22616" y="3395044"/>
            <a:ext cx="981797" cy="19198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 flipV="1">
            <a:off x="3413515" y="1910646"/>
            <a:ext cx="981797" cy="19198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04413" y="4260648"/>
            <a:ext cx="1963463" cy="105424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64336" y="2357586"/>
            <a:ext cx="981797" cy="19140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409113" y="5840968"/>
            <a:ext cx="9906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418513" y="5833650"/>
            <a:ext cx="9906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2922616" y="6328949"/>
            <a:ext cx="9906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953890" y="2478926"/>
            <a:ext cx="0" cy="19198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953890" y="4378427"/>
            <a:ext cx="0" cy="19198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52945" y="3411764"/>
            <a:ext cx="0" cy="19198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00200" y="4093357"/>
            <a:ext cx="1219200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baseline="300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6417" y="1621405"/>
            <a:ext cx="990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59290" y="5640913"/>
            <a:ext cx="68580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11885" y="1625314"/>
            <a:ext cx="762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45090" y="3438849"/>
            <a:ext cx="914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06819" y="1602493"/>
            <a:ext cx="914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46134" y="165989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203442" y="1621405"/>
            <a:ext cx="60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87860" y="3438849"/>
            <a:ext cx="306707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সমকোণী ত্রিভুজের অতিভূজের উপর অঙ্কিত বর্গক্ষেত্র অপর দুই বাহুর উপর অঙ্কিত বর্গক্ষেত্রদ্বয়ের সমষ্টির সমান।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736071" y="2551044"/>
            <a:ext cx="157065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2459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597365" y="3124200"/>
            <a:ext cx="903740" cy="1653500"/>
            <a:chOff x="3121365" y="4038600"/>
            <a:chExt cx="903740" cy="16535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31304" y="4038600"/>
              <a:ext cx="0" cy="159026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3121365" y="4038600"/>
              <a:ext cx="842694" cy="16535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24200" y="5607549"/>
              <a:ext cx="900905" cy="5033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 flipV="1">
            <a:off x="3180521" y="2335694"/>
            <a:ext cx="841037" cy="1590262"/>
            <a:chOff x="3121365" y="4038600"/>
            <a:chExt cx="841037" cy="159026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131304" y="4038600"/>
              <a:ext cx="0" cy="1590261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3121365" y="4038600"/>
              <a:ext cx="831098" cy="159026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124200" y="5607549"/>
              <a:ext cx="83820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16200000">
            <a:off x="2774518" y="3516609"/>
            <a:ext cx="852821" cy="1641258"/>
            <a:chOff x="3025609" y="4015646"/>
            <a:chExt cx="852819" cy="1641259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2234860" y="4866155"/>
              <a:ext cx="1581499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>
              <a:off x="2648288" y="4421434"/>
              <a:ext cx="1635927" cy="82435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3435019" y="5242165"/>
              <a:ext cx="5330" cy="82415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5400000">
            <a:off x="1955177" y="1967711"/>
            <a:ext cx="841037" cy="1590262"/>
            <a:chOff x="3121365" y="4038600"/>
            <a:chExt cx="841037" cy="1590262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131304" y="4038600"/>
              <a:ext cx="0" cy="1590261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3121365" y="4038600"/>
              <a:ext cx="831098" cy="159026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24200" y="5607549"/>
              <a:ext cx="838202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295400" y="35814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11459" y="1949797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88905" y="2845573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91545" y="4693149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27118" y="257320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90701" y="4715017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69904" y="4191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54897" y="1949797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86000" y="2667000"/>
            <a:ext cx="21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65194" y="3806687"/>
            <a:ext cx="21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63273" y="3806687"/>
            <a:ext cx="21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11192" y="2744929"/>
            <a:ext cx="21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ight Brace 65"/>
          <p:cNvSpPr/>
          <p:nvPr/>
        </p:nvSpPr>
        <p:spPr>
          <a:xfrm>
            <a:off x="4248150" y="2319128"/>
            <a:ext cx="57150" cy="2395333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0" y="3428999"/>
            <a:ext cx="1066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ight Brace 67"/>
          <p:cNvSpPr/>
          <p:nvPr/>
        </p:nvSpPr>
        <p:spPr>
          <a:xfrm flipH="1">
            <a:off x="1181100" y="2285999"/>
            <a:ext cx="228600" cy="2429017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ight Brace 68"/>
          <p:cNvSpPr/>
          <p:nvPr/>
        </p:nvSpPr>
        <p:spPr>
          <a:xfrm rot="16200000">
            <a:off x="2702341" y="828020"/>
            <a:ext cx="164788" cy="2408341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ight Brace 69"/>
          <p:cNvSpPr/>
          <p:nvPr/>
        </p:nvSpPr>
        <p:spPr>
          <a:xfrm rot="5400000">
            <a:off x="2728502" y="3868915"/>
            <a:ext cx="114299" cy="2406509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42320" y="1447800"/>
            <a:ext cx="122724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" y="3312528"/>
            <a:ext cx="1066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25759" y="5323505"/>
            <a:ext cx="11148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42321" y="3312528"/>
            <a:ext cx="838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84204" y="1600200"/>
            <a:ext cx="45073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বড় বর্গক্ষেত্রের ক্ষেত্রফল</a:t>
            </a:r>
            <a:r>
              <a:rPr lang="bn-BD" sz="2400" dirty="0" smtClean="0"/>
              <a:t>= (</a:t>
            </a:r>
            <a:r>
              <a:rPr lang="en-US" sz="2400" dirty="0" err="1" smtClean="0"/>
              <a:t>a+b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4505325" y="609600"/>
                <a:ext cx="4507396" cy="613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ত্রিভুজের ক্ষেত্রফল</a:t>
                </a:r>
                <a:r>
                  <a:rPr lang="bn-BD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bn-BD" sz="24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 dirty="0" err="1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 dirty="0" err="1" smtClean="0">
                        <a:latin typeface="Cambria Math"/>
                      </a:rPr>
                      <m:t>𝑏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325" y="609600"/>
                <a:ext cx="4507396" cy="613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4724400" y="2438400"/>
            <a:ext cx="397730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ছোট বর্গক্ষেত্রের ক্ষেত্রফল</a:t>
            </a:r>
            <a:r>
              <a:rPr lang="bn-BD" sz="2400" dirty="0" smtClean="0"/>
              <a:t>= </a:t>
            </a:r>
            <a:r>
              <a:rPr lang="en-US" sz="2400" dirty="0" smtClean="0"/>
              <a:t>c</a:t>
            </a:r>
            <a:r>
              <a:rPr lang="en-US" sz="2400" baseline="30000" dirty="0" smtClean="0"/>
              <a:t>2</a:t>
            </a:r>
            <a:r>
              <a:rPr lang="bn-BD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3243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2878</TotalTime>
  <Words>378</Words>
  <Application>Microsoft Office PowerPoint</Application>
  <PresentationFormat>On-screen Show (4:3)</PresentationFormat>
  <Paragraphs>133</Paragraphs>
  <Slides>17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Solstice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 </vt:lpstr>
      <vt:lpstr>Slide 9</vt:lpstr>
      <vt:lpstr>Slide 10</vt:lpstr>
      <vt:lpstr>দলীয় কাজ (ক)</vt:lpstr>
      <vt:lpstr>সমাধান (ক)</vt:lpstr>
      <vt:lpstr>Slide 13</vt:lpstr>
      <vt:lpstr>সূত্রের সাহায্যে প্রমাণ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419</cp:revision>
  <dcterms:created xsi:type="dcterms:W3CDTF">2014-01-27T14:38:17Z</dcterms:created>
  <dcterms:modified xsi:type="dcterms:W3CDTF">2021-04-29T08:54:11Z</dcterms:modified>
</cp:coreProperties>
</file>