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2F9"/>
    <a:srgbClr val="A6C44E"/>
    <a:srgbClr val="F1F60B"/>
    <a:srgbClr val="126300"/>
    <a:srgbClr val="E7621C"/>
    <a:srgbClr val="02DDF0"/>
    <a:srgbClr val="FDEA97"/>
    <a:srgbClr val="C6BDBD"/>
    <a:srgbClr val="98824D"/>
    <a:srgbClr val="B54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EEA-32C5-4B6A-9A15-1B825B2E5A0E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30A7-6CF6-43B4-8554-DDF0EBF4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430A7-6CF6-43B4-8554-DDF0EBF441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7FE3-A7E8-4801-A3B4-8D7969A85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F04F1-C517-4F9F-A4B0-68178C6B6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4849-2D2E-4B6A-9DA0-C51DA7CF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B43CD-8443-4829-A1E1-15E8CEEC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670C-F810-4F77-BC9E-1D95D60A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890C-CB03-4D1C-8DFA-EB29BFC5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7C7D8-0930-4EB2-AE1B-2A1D6AE0D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F09A-0ABF-4433-9522-BD321933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20198-CAE9-4864-9C44-A598403D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8067-FE5C-4E36-9810-A8626B03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F348C-E7D1-4562-A249-D1DF9E0DD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19632-E86F-467D-BE03-DB4FBA1BF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7699-3269-4B72-ABBE-08CBAC57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0A45D-1523-4D12-AF0D-91468BB3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99154-46F5-4811-8A0A-E6C152C7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2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7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2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3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6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357C-1D82-42B9-8F40-930A8788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3BBB-A067-4F51-AA13-B692013B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20841-64A9-4C0A-90E6-39C01C23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24E7-68DE-476B-8712-127F8AFE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AF8DA-EB7F-4003-958B-17C404D1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7B6C-FD0D-4182-ADB2-D1E5B97D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87008-82C9-4823-83DB-2D10A934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D4E4D-48BF-484C-AA2F-5AEF951B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C26C9-2740-4BD4-9CA3-FB82F0BE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C92A8-D5B7-449E-9980-C42E340E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1E0A-884A-4DD8-8B73-AD0093CB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FD22-2113-46F8-B48C-A670C4AA5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7E10B-BC0B-4FE5-AAA7-DF8A54A8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F804-BD67-433C-B583-6A2A2092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28395-FEEC-44C5-9F19-788666B9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6310B-E2F6-48B1-AF4B-D36F7CA8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7D99-E328-415F-877E-8DC2C616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A0D48-8963-4AB4-B267-E3D71C63A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68AE1-528C-493D-8B29-B07874E84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C443F-EB7B-493F-9EAB-D597CE959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53551-E44D-4093-8E12-AFF60DB0F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D1E4C-921F-45A3-A625-74721AF2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9655D-CFB3-4E59-B82E-FBC13842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432E7-1F64-47B8-A02F-A91C6155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586F-3BFD-49BB-BB48-782D7B50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1C6-B8CA-479D-A0F9-E95B2FD5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216E5-195E-434D-9052-8EF44D04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74FE6-0B88-43AE-881A-4F27F63A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82AC9-1D8D-4A86-86AA-51B2DA3B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849A4-A69F-4F6A-A35E-8AF03BDB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F8AD6-512B-4F44-B72E-A312F2A9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F588-1BC6-4B97-B2FE-7F7CDA7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DE60-9918-440B-997B-AF420B70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2F254-6BEA-46EE-8CAF-BD1E0556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F5547-0849-4DAB-B0F8-6671A7CB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EE53A-128A-4471-8E4D-7E61A377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4ED7E-BF7A-4DCF-A672-3EC75CB7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7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A68F-33D8-41CB-9405-7E4D16B5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51AA8-5DEF-4DF9-B226-A4288222C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10509-602B-46ED-8BA6-4F0F5AE8B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CC123-290D-4501-8CCB-04AEBD5A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7C811-1BF7-42DB-B7F3-CF5E3339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8F634-B516-4607-997C-9B85FDBE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6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11AF8-E5FB-489C-AD03-2AAA53A2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C723F-4C4F-4734-9E5A-7F9780E78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8136-F4C8-44B9-8D35-BAFD154FF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4854-8ADA-4903-AD81-AB4880BC7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0FA7-E7A3-411F-BA8E-EF7EF5F05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6890D8-A525-4104-961C-42930712D768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627E3F-7354-459F-B29B-4D3E342370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ebp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fif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6B2F41-432D-4ED8-8A7D-ED9DC8C1C33A}"/>
              </a:ext>
            </a:extLst>
          </p:cNvPr>
          <p:cNvSpPr/>
          <p:nvPr/>
        </p:nvSpPr>
        <p:spPr>
          <a:xfrm>
            <a:off x="1017563" y="148600"/>
            <a:ext cx="10156873" cy="1284258"/>
          </a:xfrm>
          <a:prstGeom prst="rect">
            <a:avLst/>
          </a:prstGeom>
          <a:solidFill>
            <a:srgbClr val="FBB2C3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E062A-1710-4D8D-AAA6-785FE4936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616456"/>
            <a:ext cx="7947680" cy="4798412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0012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7587970" y="5248625"/>
            <a:ext cx="214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1877230" y="5400235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C0692-9171-468C-9E5E-E45F06FF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0" y="552365"/>
            <a:ext cx="4353189" cy="2445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A7F69-87D7-4E68-B376-6FEC98DF7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4" y="3076072"/>
            <a:ext cx="2847975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D41E8-FE1E-4922-A81C-59DF8A5BF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2" t="-7610" r="-4178"/>
          <a:stretch/>
        </p:blipFill>
        <p:spPr>
          <a:xfrm>
            <a:off x="554090" y="2954296"/>
            <a:ext cx="1606062" cy="1721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33B7F8-3952-4B71-9CC4-B9B09291D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77" y="848200"/>
            <a:ext cx="5988802" cy="32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5495779" y="5584873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17389-3C0A-4CBB-A43D-F1418F831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" y="1546432"/>
            <a:ext cx="5578381" cy="3123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A3B5B-E189-423C-B3C8-D875E067B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7189"/>
            <a:ext cx="5718620" cy="32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4978310" y="5890568"/>
            <a:ext cx="201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- ছাগল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A494B-8BCF-440F-83E6-A6869CF4B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95" y="407117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F194B-0851-4987-BE9D-514944DCF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1" y="3883606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8BAA7-87AB-4059-8A67-172EE9082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42" y="386942"/>
            <a:ext cx="2857500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FBA4E5-1D4C-45CD-8E97-53C191CD5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11" y="2207495"/>
            <a:ext cx="28575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0DB344-0E49-48CE-83DB-84717EC96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0" y="3921369"/>
            <a:ext cx="3154042" cy="1766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D74AB1-EBFD-497D-85B0-F94C13264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0" y="2098484"/>
            <a:ext cx="3402791" cy="1916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FF4A1C-DF51-4FF2-A160-8F6236C85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1" y="331070"/>
            <a:ext cx="2638425" cy="173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4E60E1-7FAF-4547-B7F1-A6A69D8D6B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53" y="511266"/>
            <a:ext cx="2971800" cy="1543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F2936A-5908-4FA1-AD7D-69AFA7C41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53" y="3960874"/>
            <a:ext cx="2800350" cy="1628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3F347D-3DB1-465E-9DDD-00774630B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68" y="2095149"/>
            <a:ext cx="2286000" cy="1714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965AC3-BEDA-40E2-8247-C2ABAA5C82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3955043"/>
            <a:ext cx="2857500" cy="1600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094A7E-FE32-4C40-B372-939069913D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18" y="2207495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2791479" y="5054979"/>
            <a:ext cx="16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DDA47-B190-4206-8EF6-E1B8A40570DE}"/>
              </a:ext>
            </a:extLst>
          </p:cNvPr>
          <p:cNvSpPr txBox="1"/>
          <p:nvPr/>
        </p:nvSpPr>
        <p:spPr>
          <a:xfrm>
            <a:off x="8377311" y="5639754"/>
            <a:ext cx="16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EDE7E-39AC-4BB0-BA15-074277A21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15" y="1314726"/>
            <a:ext cx="2748914" cy="2748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2C4AF-2E6E-465A-9143-65D477ED2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99" y="2844970"/>
            <a:ext cx="2324100" cy="197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29696-1D51-42C8-BC40-6526FE273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7" y="2508209"/>
            <a:ext cx="2324100" cy="232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62784-C90A-486B-B009-D126D93CE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50" y="1510633"/>
            <a:ext cx="1869666" cy="2748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E0AB87-722B-4763-A6C7-113E7E672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4" y="320859"/>
            <a:ext cx="42100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1799785" y="5875373"/>
            <a:ext cx="16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- খাতা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DDA47-B190-4206-8EF6-E1B8A40570DE}"/>
              </a:ext>
            </a:extLst>
          </p:cNvPr>
          <p:cNvSpPr txBox="1"/>
          <p:nvPr/>
        </p:nvSpPr>
        <p:spPr>
          <a:xfrm>
            <a:off x="6316394" y="5747340"/>
            <a:ext cx="318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শিক্ষক - শিক্ষার্থী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9D95CF-B5D7-4A6E-A664-AEAD324C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7" y="525885"/>
            <a:ext cx="60960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91CA4-AC38-497F-A579-A54C061ED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2014093"/>
            <a:ext cx="4762500" cy="3578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14FF7-C4E5-4731-80D1-8B20D3E04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690239"/>
            <a:ext cx="4312334" cy="28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9684" y="324335"/>
            <a:ext cx="10192631" cy="1244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472440" y="194669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IN" sz="4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1146822" y="2701441"/>
            <a:ext cx="10192631" cy="3299394"/>
          </a:xfrm>
          <a:prstGeom prst="flowChartPredefinedProcess">
            <a:avLst/>
          </a:prstGeom>
          <a:gradFill flip="none" rotWithShape="1">
            <a:gsLst>
              <a:gs pos="7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lgDash"/>
            <a:miter lim="800000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  : </a:t>
            </a:r>
            <a:r>
              <a:rPr lang="bn-IN" sz="4400" kern="0" baseline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পৃষ্ঠা নম্বর  : </a:t>
            </a:r>
            <a:r>
              <a:rPr lang="bn-IN" sz="44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1546A-51F4-407B-9B30-89614231090D}"/>
              </a:ext>
            </a:extLst>
          </p:cNvPr>
          <p:cNvSpPr/>
          <p:nvPr/>
        </p:nvSpPr>
        <p:spPr>
          <a:xfrm>
            <a:off x="2428265" y="3039498"/>
            <a:ext cx="7629744" cy="2623279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51000">
                <a:srgbClr val="FFFF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2707" y="303069"/>
            <a:ext cx="11113477" cy="1103700"/>
          </a:xfrm>
          <a:prstGeom prst="roundRect">
            <a:avLst/>
          </a:prstGeom>
          <a:gradFill>
            <a:gsLst>
              <a:gs pos="80000">
                <a:schemeClr val="accent1">
                  <a:lumMod val="5000"/>
                  <a:lumOff val="95000"/>
                </a:schemeClr>
              </a:gs>
              <a:gs pos="13000">
                <a:schemeClr val="bg1"/>
              </a:gs>
              <a:gs pos="5100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২/৩ বার পড়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D5651-35C9-4872-9214-F0F9EE4C2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0" t="2307"/>
          <a:stretch/>
        </p:blipFill>
        <p:spPr>
          <a:xfrm>
            <a:off x="3434100" y="1808131"/>
            <a:ext cx="5370689" cy="428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4468" y="225093"/>
            <a:ext cx="3521931" cy="42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7387D8-CF8E-4DD5-AC78-BAAD7FB16E21}"/>
              </a:ext>
            </a:extLst>
          </p:cNvPr>
          <p:cNvSpPr txBox="1">
            <a:spLocks/>
          </p:cNvSpPr>
          <p:nvPr/>
        </p:nvSpPr>
        <p:spPr>
          <a:xfrm>
            <a:off x="367431" y="1814289"/>
            <a:ext cx="5568912" cy="382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যা যা আছে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C97EA-3910-4D7D-8015-7189C4D143EA}"/>
              </a:ext>
            </a:extLst>
          </p:cNvPr>
          <p:cNvSpPr/>
          <p:nvPr/>
        </p:nvSpPr>
        <p:spPr>
          <a:xfrm>
            <a:off x="371285" y="2288776"/>
            <a:ext cx="11449430" cy="4863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কী কী আছে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4685F2F0-8FD3-4188-B08B-C8A1DC0FD22E}"/>
              </a:ext>
            </a:extLst>
          </p:cNvPr>
          <p:cNvSpPr/>
          <p:nvPr/>
        </p:nvSpPr>
        <p:spPr>
          <a:xfrm>
            <a:off x="0" y="35548"/>
            <a:ext cx="2191657" cy="671189"/>
          </a:xfrm>
          <a:prstGeom prst="flowChartDe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31CAB7-D558-4C24-935D-6E459677CFDB}"/>
              </a:ext>
            </a:extLst>
          </p:cNvPr>
          <p:cNvSpPr txBox="1">
            <a:spLocks/>
          </p:cNvSpPr>
          <p:nvPr/>
        </p:nvSpPr>
        <p:spPr>
          <a:xfrm>
            <a:off x="311162" y="896242"/>
            <a:ext cx="11682213" cy="888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বন্ধুবান্ধব, গাছপালা, পশুপাখি, মাটি, পানি, বায়ু, সূর্যের আলো, ঘরবাড়ি ইত্যাদি। চারপাশের সব কিছু মিলেই তৈরি হয়েছে আমাদের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A6A72C-58AB-4348-B244-462E83AC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14178"/>
              </p:ext>
            </p:extLst>
          </p:nvPr>
        </p:nvGraphicFramePr>
        <p:xfrm>
          <a:off x="1229502" y="5518667"/>
          <a:ext cx="5500914" cy="886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457">
                  <a:extLst>
                    <a:ext uri="{9D8B030D-6E8A-4147-A177-3AD203B41FA5}">
                      <a16:colId xmlns:a16="http://schemas.microsoft.com/office/drawing/2014/main" val="1565827973"/>
                    </a:ext>
                  </a:extLst>
                </a:gridCol>
                <a:gridCol w="2750457">
                  <a:extLst>
                    <a:ext uri="{9D8B030D-6E8A-4147-A177-3AD203B41FA5}">
                      <a16:colId xmlns:a16="http://schemas.microsoft.com/office/drawing/2014/main" val="2518208760"/>
                    </a:ext>
                  </a:extLst>
                </a:gridCol>
              </a:tblGrid>
              <a:tr h="489941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শ্রেণিকক্ষের জিনিস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মাঠের/বাগানের জিনিস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32211"/>
                  </a:ext>
                </a:extLst>
              </a:tr>
              <a:tr h="296266"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14040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0A12F7F-A2DF-4A41-A86B-809132F05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81661"/>
              </p:ext>
            </p:extLst>
          </p:nvPr>
        </p:nvGraphicFramePr>
        <p:xfrm>
          <a:off x="311162" y="3046565"/>
          <a:ext cx="11449430" cy="3533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9430">
                  <a:extLst>
                    <a:ext uri="{9D8B030D-6E8A-4147-A177-3AD203B41FA5}">
                      <a16:colId xmlns:a16="http://schemas.microsoft.com/office/drawing/2014/main" val="3660790192"/>
                    </a:ext>
                  </a:extLst>
                </a:gridCol>
              </a:tblGrid>
              <a:tr h="3533466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কা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:   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 পরিবেশের উপাদান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</a:p>
                    <a:p>
                      <a:r>
                        <a:rPr lang="bn-IN" sz="2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 দেখানো ছকের মতো একটা ছক তোমার খাতায় তৈরি কর।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২।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 শ্রেণিকক্ষে যে সকল জিনিস দেখতে পাও সেগুলো ছকে লেখ।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৩।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খাতা নিয়ে শ্রেণিকক্ষের বাইরে চল।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মাঠে যা কিছু দেখতে পাও ছকে লেখ।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তোমার কাজ নিয়ে সহপাঠীদের সাথে আলোচনা কর।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7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75173" y="974187"/>
            <a:ext cx="5147325" cy="49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  রকমের   জিনিস   আমাদের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চারদিক ঘিরে  রেখেছে ।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  চেয়ার ,  টেবিল ,  বই ,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খাতা   এবং   তোমার   শিক্ষক   ও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সহপাঠীরা   রয়েছে ।  মাঠে  রয়েছে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গাছপালা,  গরু-ছাগল,   মাটি,  পানি,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বায়ু,  সূর্যের  আলো  ইত্যাদি ।  এই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কিছু নিয়েই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C3920080-3A1E-4310-8784-6E6E466BA3D9}"/>
              </a:ext>
            </a:extLst>
          </p:cNvPr>
          <p:cNvSpPr/>
          <p:nvPr/>
        </p:nvSpPr>
        <p:spPr>
          <a:xfrm>
            <a:off x="0" y="234397"/>
            <a:ext cx="4642338" cy="739790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59A5E-C809-4CF5-ADB7-79A52B857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3" y="1641846"/>
            <a:ext cx="5006034" cy="35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6435" y="241638"/>
            <a:ext cx="11043140" cy="1083212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5000"/>
                  <a:lumOff val="95000"/>
                </a:schemeClr>
              </a:gs>
              <a:gs pos="67000">
                <a:schemeClr val="bg1"/>
              </a:gs>
              <a:gs pos="83000">
                <a:srgbClr val="FFFF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3753" y="1617785"/>
            <a:ext cx="11324492" cy="1083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48ACE4-1819-4C03-BA25-F01E71AE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34360"/>
              </p:ext>
            </p:extLst>
          </p:nvPr>
        </p:nvGraphicFramePr>
        <p:xfrm>
          <a:off x="761707" y="3010488"/>
          <a:ext cx="10532597" cy="325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0114">
                  <a:extLst>
                    <a:ext uri="{9D8B030D-6E8A-4147-A177-3AD203B41FA5}">
                      <a16:colId xmlns:a16="http://schemas.microsoft.com/office/drawing/2014/main" val="1449538399"/>
                    </a:ext>
                  </a:extLst>
                </a:gridCol>
                <a:gridCol w="5282483">
                  <a:extLst>
                    <a:ext uri="{9D8B030D-6E8A-4147-A177-3AD203B41FA5}">
                      <a16:colId xmlns:a16="http://schemas.microsoft.com/office/drawing/2014/main" val="3113649921"/>
                    </a:ext>
                  </a:extLst>
                </a:gridCol>
              </a:tblGrid>
              <a:tr h="67524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শ্রেণিকক্ষের জিনিস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মাঠের/বাগানের জিনিস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85709"/>
                  </a:ext>
                </a:extLst>
              </a:tr>
              <a:tr h="257893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5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2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9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715CF964-C453-4FFC-BD15-E13315868148}"/>
              </a:ext>
            </a:extLst>
          </p:cNvPr>
          <p:cNvSpPr/>
          <p:nvPr/>
        </p:nvSpPr>
        <p:spPr>
          <a:xfrm>
            <a:off x="1070025" y="194664"/>
            <a:ext cx="10578905" cy="1575581"/>
          </a:xfrm>
          <a:prstGeom prst="ribbon">
            <a:avLst>
              <a:gd name="adj1" fmla="val 13467"/>
              <a:gd name="adj2" fmla="val 50295"/>
            </a:avLst>
          </a:prstGeom>
          <a:solidFill>
            <a:srgbClr val="D7F2F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5210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5210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EB5A5-24ED-4F6B-9159-2AA914BF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5" y="2630659"/>
            <a:ext cx="3727058" cy="4032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3D2074-927D-4CB4-9B76-8DF620753EAE}"/>
              </a:ext>
            </a:extLst>
          </p:cNvPr>
          <p:cNvSpPr/>
          <p:nvPr/>
        </p:nvSpPr>
        <p:spPr>
          <a:xfrm>
            <a:off x="5472332" y="2630659"/>
            <a:ext cx="6485206" cy="3988190"/>
          </a:xfrm>
          <a:prstGeom prst="roundRect">
            <a:avLst/>
          </a:prstGeom>
          <a:solidFill>
            <a:srgbClr val="BCA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: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showkatat2009@gmail.com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523" y="182879"/>
            <a:ext cx="10796954" cy="1209822"/>
          </a:xfrm>
          <a:prstGeom prst="rect">
            <a:avLst/>
          </a:prstGeom>
          <a:gradFill>
            <a:gsLst>
              <a:gs pos="51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3976" y="2228052"/>
            <a:ext cx="7899009" cy="3694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 দুটির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লেখ :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পরিবেশ বলতে কী বোঝ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পরিবেশের পাঁচটি উপাদানের নাম লেখ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7F3F2E-E5B9-4723-9F61-2AC742A6EEDB}"/>
              </a:ext>
            </a:extLst>
          </p:cNvPr>
          <p:cNvSpPr txBox="1"/>
          <p:nvPr/>
        </p:nvSpPr>
        <p:spPr>
          <a:xfrm>
            <a:off x="941312" y="2176604"/>
            <a:ext cx="1007369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এবং বাড়ির বাইরে পরিবেশের যে সকল উপাদান দেখতে পাও তার মধ্যে দশটি উপাদানের নাম লিখে নিয়ে আসবে।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750A78E4-5BE6-47F3-A3F5-C859327F7188}"/>
              </a:ext>
            </a:extLst>
          </p:cNvPr>
          <p:cNvSpPr/>
          <p:nvPr/>
        </p:nvSpPr>
        <p:spPr>
          <a:xfrm>
            <a:off x="718918" y="348388"/>
            <a:ext cx="10518478" cy="1156855"/>
          </a:xfrm>
          <a:prstGeom prst="roundRect">
            <a:avLst/>
          </a:prstGeom>
          <a:gradFill>
            <a:gsLst>
              <a:gs pos="65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73000">
                <a:srgbClr val="FF0000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3BDC5C4-3730-4622-8196-D01AF1F15C36}"/>
              </a:ext>
            </a:extLst>
          </p:cNvPr>
          <p:cNvSpPr/>
          <p:nvPr/>
        </p:nvSpPr>
        <p:spPr>
          <a:xfrm>
            <a:off x="819443" y="267286"/>
            <a:ext cx="10553114" cy="1533379"/>
          </a:xfrm>
          <a:prstGeom prst="can">
            <a:avLst/>
          </a:prstGeom>
          <a:gradFill>
            <a:gsLst>
              <a:gs pos="65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73000">
                <a:srgbClr val="FF0000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2FE8B-B0FA-4E42-B783-513BE771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79" y="1272774"/>
            <a:ext cx="4199500" cy="50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1E20CA3-510C-41AB-A256-A3C821EE67D1}"/>
              </a:ext>
            </a:extLst>
          </p:cNvPr>
          <p:cNvSpPr/>
          <p:nvPr/>
        </p:nvSpPr>
        <p:spPr>
          <a:xfrm>
            <a:off x="703385" y="126610"/>
            <a:ext cx="10775852" cy="1645919"/>
          </a:xfrm>
          <a:prstGeom prst="horizontalScroll">
            <a:avLst/>
          </a:prstGeom>
          <a:solidFill>
            <a:srgbClr val="D7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32C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solidFill>
                  <a:srgbClr val="D32C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D32C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800" dirty="0" err="1">
                <a:solidFill>
                  <a:srgbClr val="D32C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rgbClr val="D32C2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F34033E-F4ED-4FEB-BDCF-A9FD34B09595}"/>
              </a:ext>
            </a:extLst>
          </p:cNvPr>
          <p:cNvSpPr/>
          <p:nvPr/>
        </p:nvSpPr>
        <p:spPr>
          <a:xfrm>
            <a:off x="4107765" y="2396547"/>
            <a:ext cx="7174523" cy="3953021"/>
          </a:xfrm>
          <a:prstGeom prst="flowChartProcess">
            <a:avLst/>
          </a:prstGeom>
          <a:solidFill>
            <a:srgbClr val="FDF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BD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defTabSz="457200">
              <a:defRPr/>
            </a:pPr>
            <a:r>
              <a:rPr lang="bn-BD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সাধারণ পাঠ : আমাদের পরিবেশ   </a:t>
            </a:r>
            <a:endParaRPr lang="en-US" sz="3600" kern="0" dirty="0">
              <a:solidFill>
                <a:srgbClr val="94D347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IN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en-US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আমাদের চারপাশে</a:t>
            </a:r>
            <a:r>
              <a:rPr lang="bn-BD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আমাদের পরিবেশ।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সময় : ৪০ মিনিট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তারিখ : ১৭/০৩/২০২১ খ্রিঃ </a:t>
            </a:r>
            <a:endParaRPr lang="en-US" sz="3600" dirty="0">
              <a:solidFill>
                <a:srgbClr val="94D3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0430D-8F1D-43A5-B270-D03CC5D8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12" y="2548294"/>
            <a:ext cx="2839789" cy="3649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816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903A0383-B494-4FA5-8DB3-2D3BEA616BFB}"/>
              </a:ext>
            </a:extLst>
          </p:cNvPr>
          <p:cNvSpPr/>
          <p:nvPr/>
        </p:nvSpPr>
        <p:spPr>
          <a:xfrm>
            <a:off x="998806" y="196950"/>
            <a:ext cx="10330375" cy="1364564"/>
          </a:xfrm>
          <a:prstGeom prst="doubleWave">
            <a:avLst>
              <a:gd name="adj1" fmla="val 6250"/>
              <a:gd name="adj2" fmla="val -1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B5403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A52F8-E762-4CCE-9690-56692486C4CE}"/>
              </a:ext>
            </a:extLst>
          </p:cNvPr>
          <p:cNvSpPr/>
          <p:nvPr/>
        </p:nvSpPr>
        <p:spPr>
          <a:xfrm>
            <a:off x="998807" y="1927274"/>
            <a:ext cx="10330375" cy="423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পরিবেশ কী তা বলতে পারবে।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­.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পর্যবেক্ষণের মাধ্যমে পরিবেশের বিভিন্ন উপাদান যেমন- মাটি,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বায়ু, পানি, নদ-নদী, পাহাড়, পর্বত, উদ্ভিদ ও প্রাণী ইত্যাদি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শনাক্ত করতে পারবে। </a:t>
            </a:r>
          </a:p>
          <a:p>
            <a:pPr algn="ctr"/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637416-7BAB-4DA0-973B-072B5E5A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00" y="1001044"/>
            <a:ext cx="6800995" cy="48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0850" y="303013"/>
            <a:ext cx="9411288" cy="1258501"/>
          </a:xfrm>
          <a:prstGeom prst="rect">
            <a:avLst/>
          </a:prstGeom>
          <a:gradFill flip="none" rotWithShape="1">
            <a:gsLst>
              <a:gs pos="83000">
                <a:schemeClr val="accent4">
                  <a:lumMod val="60000"/>
                  <a:lumOff val="40000"/>
                </a:schemeClr>
              </a:gs>
              <a:gs pos="40000">
                <a:schemeClr val="bg2">
                  <a:tint val="94000"/>
                  <a:satMod val="80000"/>
                  <a:lumMod val="106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80E32-6F7B-4924-9BDA-82877F091E6B}"/>
              </a:ext>
            </a:extLst>
          </p:cNvPr>
          <p:cNvSpPr/>
          <p:nvPr/>
        </p:nvSpPr>
        <p:spPr>
          <a:xfrm>
            <a:off x="1250850" y="1955407"/>
            <a:ext cx="9411288" cy="3713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3600" b="1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পরিবেশ   </a:t>
            </a:r>
            <a:endParaRPr lang="en-US" sz="3600" b="1" kern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IN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 আমাদের চারপাশে রয়েছে </a:t>
            </a:r>
            <a:r>
              <a:rPr lang="bn-BD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পরিবেশ।]  </a:t>
            </a:r>
          </a:p>
        </p:txBody>
      </p:sp>
    </p:spTree>
    <p:extLst>
      <p:ext uri="{BB962C8B-B14F-4D97-AF65-F5344CB8AC3E}">
        <p14:creationId xmlns:p14="http://schemas.microsoft.com/office/powerpoint/2010/main" val="24556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5003423" y="6070892"/>
            <a:ext cx="1491175" cy="59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গাছপালা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7D2E1-5953-44DF-9500-E1EBF985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28" y="551301"/>
            <a:ext cx="4122340" cy="2732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691A9-49A8-43CA-8D8A-FE771121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0" y="551301"/>
            <a:ext cx="4341938" cy="2877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8BD278-F9DA-46F7-8F25-BECDC04E8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3" y="3525633"/>
            <a:ext cx="3656649" cy="2395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8F7174-EC0B-4F78-8B62-7FEAE9C13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52" y="3494511"/>
            <a:ext cx="3280685" cy="2457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C03035-B7E0-4257-B5E5-F97F7EB019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r="8844"/>
          <a:stretch/>
        </p:blipFill>
        <p:spPr>
          <a:xfrm>
            <a:off x="7986439" y="3574545"/>
            <a:ext cx="3280684" cy="21780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45B9D3-B8B1-48A3-9A00-7CEC75C8E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68" y="551300"/>
            <a:ext cx="2732155" cy="2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5023287" y="6080529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B163D-05AB-424C-8E9C-137E8B14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" y="3687700"/>
            <a:ext cx="3256679" cy="2255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08F933-F21E-4FFA-898A-629E6EEF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5" y="284813"/>
            <a:ext cx="2858116" cy="15804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661F50-D989-4CBE-B033-800C47C27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6" y="1883704"/>
            <a:ext cx="2867330" cy="1925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A4781F-D65A-4D70-9B0F-A434D582A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5" y="2450143"/>
            <a:ext cx="2646325" cy="1964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765A3-ADB4-461A-9BBD-3DEA1DBCB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8" y="4379638"/>
            <a:ext cx="2809932" cy="15735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74329F-C56B-48D3-AF4C-F065F50D3B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9"/>
          <a:stretch/>
        </p:blipFill>
        <p:spPr>
          <a:xfrm>
            <a:off x="6159676" y="2167439"/>
            <a:ext cx="2596177" cy="23129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D35CD3F-7A9F-408A-A43F-2AB57F080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42" y="4455931"/>
            <a:ext cx="2749104" cy="157356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0E1D7B-D229-4974-9686-B0B56BA14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14" y="251109"/>
            <a:ext cx="2205567" cy="21957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E479746-784E-4536-B1F1-DF3ABFD45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94" y="298862"/>
            <a:ext cx="2453194" cy="17534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D8BA29-822F-42E0-B328-870CAC71B4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14151"/>
          <a:stretch/>
        </p:blipFill>
        <p:spPr>
          <a:xfrm>
            <a:off x="8744922" y="2167438"/>
            <a:ext cx="2667631" cy="186857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141E5DB-CF47-463E-9F89-9B486CA25A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66" y="284813"/>
            <a:ext cx="3142313" cy="19337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2A5B2B1-79EF-45A6-B453-A60857C55E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b="12679"/>
          <a:stretch/>
        </p:blipFill>
        <p:spPr>
          <a:xfrm>
            <a:off x="8753079" y="3809209"/>
            <a:ext cx="2659474" cy="22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8489796" y="5720859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3301218" y="5720860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987D0-3039-4837-BF1B-1F7D11A7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" y="797322"/>
            <a:ext cx="5935395" cy="3956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09CAC-65A2-47C8-857D-64A27F4AF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1609852"/>
            <a:ext cx="5502700" cy="31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436</Words>
  <Application>Microsoft Office PowerPoint</Application>
  <PresentationFormat>Widescreen</PresentationFormat>
  <Paragraphs>85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63</cp:revision>
  <dcterms:created xsi:type="dcterms:W3CDTF">2021-03-13T07:36:58Z</dcterms:created>
  <dcterms:modified xsi:type="dcterms:W3CDTF">2021-04-03T17:07:57Z</dcterms:modified>
</cp:coreProperties>
</file>