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62" r:id="rId2"/>
  </p:sldMasterIdLst>
  <p:notesMasterIdLst>
    <p:notesMasterId r:id="rId28"/>
  </p:notesMasterIdLst>
  <p:sldIdLst>
    <p:sldId id="256" r:id="rId3"/>
    <p:sldId id="323" r:id="rId4"/>
    <p:sldId id="322" r:id="rId5"/>
    <p:sldId id="265" r:id="rId6"/>
    <p:sldId id="257" r:id="rId7"/>
    <p:sldId id="281" r:id="rId8"/>
    <p:sldId id="332" r:id="rId9"/>
    <p:sldId id="262" r:id="rId10"/>
    <p:sldId id="321" r:id="rId11"/>
    <p:sldId id="344" r:id="rId12"/>
    <p:sldId id="282" r:id="rId13"/>
    <p:sldId id="333" r:id="rId14"/>
    <p:sldId id="340" r:id="rId15"/>
    <p:sldId id="341" r:id="rId16"/>
    <p:sldId id="342" r:id="rId17"/>
    <p:sldId id="335" r:id="rId18"/>
    <p:sldId id="337" r:id="rId19"/>
    <p:sldId id="338" r:id="rId20"/>
    <p:sldId id="339" r:id="rId21"/>
    <p:sldId id="334" r:id="rId22"/>
    <p:sldId id="343" r:id="rId23"/>
    <p:sldId id="260" r:id="rId24"/>
    <p:sldId id="278" r:id="rId25"/>
    <p:sldId id="325" r:id="rId26"/>
    <p:sldId id="28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0305"/>
    <a:srgbClr val="F42099"/>
    <a:srgbClr val="FFEFFD"/>
    <a:srgbClr val="FEF3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FFAE9-0D69-4CBC-A2F1-9BCE5A6DA9EB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328AE-A96B-41B2-ABBE-4A580AA32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83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12FA-C74A-4C97-B49E-23E68B5F1F27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811303C-82B9-40B6-94C0-365FAC45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29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12FA-C74A-4C97-B49E-23E68B5F1F27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811303C-82B9-40B6-94C0-365FAC45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96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12FA-C74A-4C97-B49E-23E68B5F1F27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811303C-82B9-40B6-94C0-365FAC4573F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4352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12FA-C74A-4C97-B49E-23E68B5F1F27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811303C-82B9-40B6-94C0-365FAC45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04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12FA-C74A-4C97-B49E-23E68B5F1F27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811303C-82B9-40B6-94C0-365FAC4573F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7685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12FA-C74A-4C97-B49E-23E68B5F1F27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811303C-82B9-40B6-94C0-365FAC45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12FA-C74A-4C97-B49E-23E68B5F1F27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1303C-82B9-40B6-94C0-365FAC45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79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12FA-C74A-4C97-B49E-23E68B5F1F27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1303C-82B9-40B6-94C0-365FAC45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66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0067" y="1828800"/>
            <a:ext cx="2127580" cy="502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064" y="381001"/>
            <a:ext cx="2297475" cy="64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4013" y="1524000"/>
            <a:ext cx="7543800" cy="2971800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3939" y="4572000"/>
            <a:ext cx="7543874" cy="8382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7726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0067" y="1828800"/>
            <a:ext cx="2127580" cy="502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1839686"/>
            <a:ext cx="2127580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5447900"/>
            <a:ext cx="7315200" cy="6858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364" y="6172200"/>
            <a:ext cx="7315272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346960" y="609600"/>
            <a:ext cx="7498080" cy="45720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6701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769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12FA-C74A-4C97-B49E-23E68B5F1F27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1303C-82B9-40B6-94C0-365FAC45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833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609600"/>
            <a:ext cx="2194564" cy="63764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013" y="1524000"/>
            <a:ext cx="7543800" cy="2971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3939" y="4572000"/>
            <a:ext cx="7543874" cy="838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111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9800" y="1828800"/>
            <a:ext cx="4480560" cy="441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25640" y="1828800"/>
            <a:ext cx="4480560" cy="441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101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0" y="1828800"/>
            <a:ext cx="4480560" cy="82391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9800" y="2805112"/>
            <a:ext cx="4480560" cy="34432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25640" y="1828800"/>
            <a:ext cx="4480560" cy="82391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25640" y="2805112"/>
            <a:ext cx="4480560" cy="34432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156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038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9"/>
            <a:ext cx="12188977" cy="685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0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0600" y="800100"/>
            <a:ext cx="2301240" cy="34671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800100"/>
            <a:ext cx="75438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351867"/>
            <a:ext cx="2301240" cy="1706033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644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2926080" cy="3352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8120" y="914400"/>
            <a:ext cx="658368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351867"/>
            <a:ext cx="2926080" cy="159173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459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Left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0600" y="800100"/>
            <a:ext cx="2301240" cy="34671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6374" y="914400"/>
            <a:ext cx="749808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351867"/>
            <a:ext cx="2301240" cy="170603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500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0600" y="800100"/>
            <a:ext cx="2301240" cy="34671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6374" y="914400"/>
            <a:ext cx="347472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351867"/>
            <a:ext cx="2301240" cy="170603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4719734" y="914400"/>
            <a:ext cx="347472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997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6374" y="914400"/>
            <a:ext cx="4599139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5836920" y="914400"/>
            <a:ext cx="475488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2550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12FA-C74A-4C97-B49E-23E68B5F1F27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811303C-82B9-40B6-94C0-365FAC45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282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in and Wid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4572000" y="914400"/>
            <a:ext cx="601980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1"/>
          </p:nvPr>
        </p:nvSpPr>
        <p:spPr>
          <a:xfrm>
            <a:off x="696374" y="914400"/>
            <a:ext cx="3342226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9727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6374" y="914400"/>
            <a:ext cx="2960838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1"/>
          </p:nvPr>
        </p:nvSpPr>
        <p:spPr>
          <a:xfrm>
            <a:off x="4162060" y="914400"/>
            <a:ext cx="2962235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2"/>
          </p:nvPr>
        </p:nvSpPr>
        <p:spPr>
          <a:xfrm>
            <a:off x="7629144" y="914400"/>
            <a:ext cx="2962656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9812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703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3600" y="228600"/>
            <a:ext cx="17526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228600"/>
            <a:ext cx="7353300" cy="6019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954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12FA-C74A-4C97-B49E-23E68B5F1F27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811303C-82B9-40B6-94C0-365FAC45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13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12FA-C74A-4C97-B49E-23E68B5F1F27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811303C-82B9-40B6-94C0-365FAC45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2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12FA-C74A-4C97-B49E-23E68B5F1F27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1303C-82B9-40B6-94C0-365FAC45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93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12FA-C74A-4C97-B49E-23E68B5F1F27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1303C-82B9-40B6-94C0-365FAC45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13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12FA-C74A-4C97-B49E-23E68B5F1F27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1303C-82B9-40B6-94C0-365FAC45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69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12FA-C74A-4C97-B49E-23E68B5F1F27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811303C-82B9-40B6-94C0-365FAC45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83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B12FA-C74A-4C97-B49E-23E68B5F1F27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811303C-82B9-40B6-94C0-365FAC45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4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" y="762000"/>
            <a:ext cx="1405131" cy="525781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9800" y="228601"/>
            <a:ext cx="9296400" cy="1447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0" y="1828798"/>
            <a:ext cx="9296400" cy="4419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00" y="6508899"/>
            <a:ext cx="1022543" cy="212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DB12FA-C74A-4C97-B49E-23E68B5F1F27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508899"/>
            <a:ext cx="9296400" cy="212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9412" y="6508899"/>
            <a:ext cx="457200" cy="212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11303C-82B9-40B6-94C0-365FAC45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2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1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288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27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jpg"/><Relationship Id="rId5" Type="http://schemas.openxmlformats.org/officeDocument/2006/relationships/image" Target="../media/image34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4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jpg"/><Relationship Id="rId5" Type="http://schemas.openxmlformats.org/officeDocument/2006/relationships/image" Target="../media/image39.jp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6BB1E4-5DA2-4082-9EDB-6B2732674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766512"/>
            <a:ext cx="9715499" cy="37076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11F8E3-3BE5-43A9-85FE-56D98AE0DC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26356" y="4474118"/>
            <a:ext cx="9539288" cy="1927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451023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2E9E09-2C93-4E7E-AE01-E983C7C7C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843" y="2557462"/>
            <a:ext cx="2857500" cy="1514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65C956-65DA-4A5D-BFC4-EEF68B544D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593" y="4186237"/>
            <a:ext cx="2762250" cy="1571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6B39B6-E42F-4128-B8D9-B35288D9D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093" y="4143374"/>
            <a:ext cx="2762250" cy="16573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6B7F3E-38E2-4DAC-AB27-96C2C6B21A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85" y="714375"/>
            <a:ext cx="2857500" cy="17930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FD1DFC-D05F-46D4-9D67-89D2ED0307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218" y="2328862"/>
            <a:ext cx="2619375" cy="17430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328BB88-D6F1-4F96-BA83-916E4172CC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030" y="714376"/>
            <a:ext cx="2619375" cy="164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6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3C901A-650D-4E08-B2AD-63785F0CC2E7}"/>
              </a:ext>
            </a:extLst>
          </p:cNvPr>
          <p:cNvSpPr/>
          <p:nvPr/>
        </p:nvSpPr>
        <p:spPr>
          <a:xfrm>
            <a:off x="838200" y="700087"/>
            <a:ext cx="10377488" cy="54435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 u="sng" dirty="0">
              <a:latin typeface="TonnyBanglaMJ" pitchFamily="2" charset="0"/>
              <a:cs typeface="TonnyBanglaMJ" pitchFamily="2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04A24F2-E418-467A-99CA-95D1C3FE1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00200"/>
            <a:ext cx="830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dheros.jpg">
            <a:extLst>
              <a:ext uri="{FF2B5EF4-FFF2-40B4-BE49-F238E27FC236}">
                <a16:creationId xmlns:a16="http://schemas.microsoft.com/office/drawing/2014/main" id="{BE516EA8-F4D8-4FBA-9AF1-E9474C346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7009" y="1789895"/>
            <a:ext cx="3237981" cy="259038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DFEFE80-97FA-49AA-B600-3D983D3C1726}"/>
              </a:ext>
            </a:extLst>
          </p:cNvPr>
          <p:cNvSpPr txBox="1"/>
          <p:nvPr/>
        </p:nvSpPr>
        <p:spPr>
          <a:xfrm>
            <a:off x="976312" y="847060"/>
            <a:ext cx="297228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শাক-সবজী হিসাবে-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ACE260A-76A4-4B89-AD98-7B97356642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642" y="847060"/>
            <a:ext cx="3323934" cy="24825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8B93F5-8BC0-482A-87EC-F8B2B7CFFD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1" y="3442436"/>
            <a:ext cx="3237982" cy="2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6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EB4609-688F-4053-B8BD-D278D8ADD2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9" t="-2514" r="16312" b="2514"/>
          <a:stretch/>
        </p:blipFill>
        <p:spPr>
          <a:xfrm>
            <a:off x="6167437" y="2262390"/>
            <a:ext cx="3629025" cy="33312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A93E92-C64B-41CB-9E5A-CD067FA6CF69}"/>
              </a:ext>
            </a:extLst>
          </p:cNvPr>
          <p:cNvSpPr txBox="1"/>
          <p:nvPr/>
        </p:nvSpPr>
        <p:spPr>
          <a:xfrm>
            <a:off x="1171575" y="1214438"/>
            <a:ext cx="3629024" cy="769441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/>
              <a:t>তরকারি</a:t>
            </a:r>
            <a:r>
              <a:rPr lang="en-US" sz="4400" dirty="0"/>
              <a:t> </a:t>
            </a:r>
            <a:r>
              <a:rPr lang="en-US" sz="4400" dirty="0" err="1"/>
              <a:t>হিসেবে</a:t>
            </a:r>
            <a:r>
              <a:rPr lang="en-US" sz="4400" dirty="0"/>
              <a:t>-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EAD592-F3C6-4047-B042-BD5C48EE21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03" y="2312303"/>
            <a:ext cx="3764647" cy="333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7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52AE7-4BC6-4690-9F3E-636B99031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288" y="161927"/>
            <a:ext cx="8093075" cy="98107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ে-</a:t>
            </a:r>
            <a:r>
              <a:rPr lang="en-US" sz="4800" dirty="0"/>
              <a:t>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ডেক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ে-</a:t>
            </a:r>
            <a:endParaRPr lang="en-US" sz="4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DFE271-85CE-417B-B4F6-2B7D3E4EA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735" y="4179096"/>
            <a:ext cx="4428116" cy="22812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AEF903-1B4F-4D6B-AD1C-23D4DFB97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288" y="1694261"/>
            <a:ext cx="4428116" cy="23955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ED6A9C-4E1E-40EB-B606-9A10F45BAF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300" y="1751411"/>
            <a:ext cx="4073638" cy="228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69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1C3A8-B103-4E2B-9AA7-489914750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228601"/>
            <a:ext cx="3205163" cy="111442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ে-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8424E3-C057-4AD7-8FFB-0EE22F8DE2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1" t="7488" b="5807"/>
          <a:stretch/>
        </p:blipFill>
        <p:spPr>
          <a:xfrm>
            <a:off x="6867525" y="2041143"/>
            <a:ext cx="3861955" cy="2750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9A91CA-B58A-42C4-BACB-38FBE8C6B8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137" y="2043545"/>
            <a:ext cx="3937803" cy="2770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022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4B5BF3-E9E5-4140-9E15-54C41550ADE7}"/>
              </a:ext>
            </a:extLst>
          </p:cNvPr>
          <p:cNvSpPr txBox="1"/>
          <p:nvPr/>
        </p:nvSpPr>
        <p:spPr>
          <a:xfrm>
            <a:off x="1735139" y="173503"/>
            <a:ext cx="1822449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কাঠ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C868D8-98E1-4843-8176-FE0C3E8E4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740" y="1191352"/>
            <a:ext cx="4622800" cy="3467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E8F3BF-6BC5-4EE8-92A5-7B132B3AB5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702718"/>
            <a:ext cx="9539288" cy="1927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3406EA-A5B7-479E-9ACF-048CA498E0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1052933"/>
            <a:ext cx="5138738" cy="3743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315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1CCA6-A4C8-45A9-8B20-B1C88F62F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4013" y="614363"/>
            <a:ext cx="4292600" cy="110013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err="1"/>
              <a:t>আচার</a:t>
            </a:r>
            <a:r>
              <a:rPr lang="en-US" dirty="0"/>
              <a:t> </a:t>
            </a:r>
            <a:r>
              <a:rPr lang="en-US" dirty="0" err="1"/>
              <a:t>হিসেবে</a:t>
            </a:r>
            <a:r>
              <a:rPr lang="en-US" dirty="0"/>
              <a:t>-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E3F6D0-E114-4297-867D-C80F7E4C8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636" y="2571749"/>
            <a:ext cx="4911253" cy="2943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12C0AC-446A-473B-9B16-D26E4BFC9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288" y="2571749"/>
            <a:ext cx="392430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0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71228-E95B-4498-9973-B32BE8588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228601"/>
            <a:ext cx="3448050" cy="71437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ে-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92EB3F-E7D4-4830-88CD-7C5B5C59F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186" y="1837220"/>
            <a:ext cx="4414838" cy="31035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4F1B27-0A08-4598-9414-81958FC7E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213" y="1737208"/>
            <a:ext cx="4143374" cy="310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5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26B86-0B80-4118-BD12-77DA6E22D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962" y="157162"/>
            <a:ext cx="4595812" cy="1204913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6600" dirty="0" err="1">
                <a:latin typeface="SutonnyMJ" pitchFamily="2" charset="0"/>
                <a:cs typeface="SutonnyMJ" pitchFamily="2" charset="0"/>
              </a:rPr>
              <a:t>Kv‡c©U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Zwi‡Z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-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DEB470-5E9F-43DB-91FF-67E4634C8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24" y="1895474"/>
            <a:ext cx="4666236" cy="41195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A4B23A-3541-4A6C-99D8-E4A5B864EB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77" y="1895474"/>
            <a:ext cx="4887835" cy="411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3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45D6E-77A7-4E9F-98A7-8034693A2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728" y="0"/>
            <a:ext cx="6334126" cy="123348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ে-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C6B71-C236-4BF1-9D77-E4166D8E8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860" y="4075507"/>
            <a:ext cx="3641389" cy="23967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6FD02C-6FE5-4087-AFC5-F1455B62D7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588" y="5273872"/>
            <a:ext cx="2766372" cy="14208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447122-9D6F-40F8-93CE-00C6975868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976" y="1555253"/>
            <a:ext cx="3641390" cy="21984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E6F484-BDF3-4980-8A22-0757645DC0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268" y="3673672"/>
            <a:ext cx="2766372" cy="1549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22CA96-FA72-4BB8-8D3D-136FEAAA9E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268" y="107741"/>
            <a:ext cx="2762250" cy="16573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AAD2E5-A284-440D-A669-011CDA05DD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268" y="1908568"/>
            <a:ext cx="276225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1">
            <a:extLst>
              <a:ext uri="{FF2B5EF4-FFF2-40B4-BE49-F238E27FC236}">
                <a16:creationId xmlns:a16="http://schemas.microsoft.com/office/drawing/2014/main" id="{6713900B-9BAC-47D1-9051-5E43117A1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488" y="91440"/>
            <a:ext cx="3000375" cy="1584960"/>
          </a:xfrm>
          <a:prstGeom prst="bevel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Bevel 1">
            <a:extLst>
              <a:ext uri="{FF2B5EF4-FFF2-40B4-BE49-F238E27FC236}">
                <a16:creationId xmlns:a16="http://schemas.microsoft.com/office/drawing/2014/main" id="{013F9C42-F507-4D51-9759-3043F8038C17}"/>
              </a:ext>
            </a:extLst>
          </p:cNvPr>
          <p:cNvSpPr txBox="1">
            <a:spLocks/>
          </p:cNvSpPr>
          <p:nvPr/>
        </p:nvSpPr>
        <p:spPr>
          <a:xfrm>
            <a:off x="7362825" y="381000"/>
            <a:ext cx="4113848" cy="1447800"/>
          </a:xfrm>
          <a:prstGeom prst="bevel">
            <a:avLst/>
          </a:prstGeom>
          <a:solidFill>
            <a:schemeClr val="accent5">
              <a:lumMod val="90000"/>
            </a:schemeClr>
          </a:solidFill>
          <a:ln w="12700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4CE462-B612-416F-8D34-F6BE4655D5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715" y="91440"/>
            <a:ext cx="1371600" cy="173736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0000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A6D8870-0A6E-4F4B-B524-D98DDC067C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n-BD" sz="4000" dirty="0">
                <a:solidFill>
                  <a:srgbClr val="002060"/>
                </a:solidFill>
                <a:latin typeface="SutonnyMJ" pitchFamily="2" charset="0"/>
                <a:cs typeface="NikoshBAN" pitchFamily="2" charset="0"/>
              </a:rPr>
              <a:t>মো</a:t>
            </a:r>
            <a:r>
              <a:rPr lang="en-US" sz="40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হাম্মদ</a:t>
            </a:r>
            <a:r>
              <a:rPr lang="en-US" sz="40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BD" sz="4000" dirty="0">
                <a:solidFill>
                  <a:srgbClr val="002060"/>
                </a:solidFill>
                <a:latin typeface="SutonnyMJ" pitchFamily="2" charset="0"/>
                <a:cs typeface="NikoshBAN" pitchFamily="2" charset="0"/>
              </a:rPr>
              <a:t>শফিকুর</a:t>
            </a:r>
            <a:r>
              <a:rPr lang="bn-BD" sz="4000" dirty="0">
                <a:solidFill>
                  <a:srgbClr val="002060"/>
                </a:solidFill>
                <a:latin typeface="PinkiyMJ" pitchFamily="2" charset="0"/>
                <a:cs typeface="NikoshBAN" pitchFamily="2" charset="0"/>
              </a:rPr>
              <a:t> রহমান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n-BD" sz="4000" dirty="0">
                <a:solidFill>
                  <a:srgbClr val="002060"/>
                </a:solidFill>
                <a:latin typeface="BhrahmaputraCMJ" pitchFamily="2" charset="0"/>
                <a:cs typeface="NikoshBAN" pitchFamily="2" charset="0"/>
              </a:rPr>
              <a:t>প্রভাষক জীববিজ্ঞান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n-BD" sz="3600" dirty="0">
                <a:solidFill>
                  <a:srgbClr val="002060"/>
                </a:solidFill>
                <a:latin typeface="BhrahmaputraCMJ" pitchFamily="2" charset="0"/>
                <a:cs typeface="NikoshBAN" pitchFamily="2" charset="0"/>
              </a:rPr>
              <a:t>কাজী নোমান আহমেদ ডিগ্রী কলেজ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n-BD" sz="4000" dirty="0">
                <a:solidFill>
                  <a:srgbClr val="002060"/>
                </a:solidFill>
                <a:latin typeface="BhrahmaputraCMJ" pitchFamily="2" charset="0"/>
                <a:cs typeface="NikoshBAN" pitchFamily="2" charset="0"/>
              </a:rPr>
              <a:t>মুরাদনগর,</a:t>
            </a:r>
            <a:r>
              <a:rPr lang="en-US" sz="4000" dirty="0">
                <a:solidFill>
                  <a:srgbClr val="002060"/>
                </a:solidFill>
                <a:latin typeface="BhrahmaputraCMJ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2060"/>
                </a:solidFill>
                <a:latin typeface="BhrahmaputraCMJ" pitchFamily="2" charset="0"/>
                <a:cs typeface="NikoshBAN" pitchFamily="2" charset="0"/>
              </a:rPr>
              <a:t>কুমিল্লা।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n-BD" sz="3600" dirty="0">
                <a:solidFill>
                  <a:srgbClr val="002060"/>
                </a:solidFill>
                <a:latin typeface="Berlin Sans FB Demi" pitchFamily="34" charset="0"/>
                <a:cs typeface="NikoshBAN" pitchFamily="2" charset="0"/>
              </a:rPr>
              <a:t>মোবাইলঃ</a:t>
            </a:r>
            <a:r>
              <a:rPr lang="bn-BD" sz="4000" dirty="0">
                <a:solidFill>
                  <a:srgbClr val="002060"/>
                </a:solidFill>
                <a:latin typeface="Berlin Sans FB Demi" pitchFamily="34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latin typeface="Berlin Sans FB Demi" pitchFamily="34" charset="0"/>
                <a:cs typeface="NikoshBAN" pitchFamily="2" charset="0"/>
              </a:rPr>
              <a:t>০১৭২১৩৬৮৯৩২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18146B1-81DD-4382-8001-B7961C7B4D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1828800" lvl="4" indent="0">
              <a:buNone/>
            </a:pPr>
            <a:r>
              <a:rPr lang="en-US" sz="4400" dirty="0" err="1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একাদশশ্রেণি</a:t>
            </a:r>
            <a:r>
              <a:rPr lang="en-US" sz="4400" dirty="0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400" dirty="0" err="1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r>
              <a:rPr lang="en-US" sz="4400" dirty="0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400" dirty="0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r">
              <a:buNone/>
            </a:pPr>
            <a:r>
              <a:rPr lang="en-US" sz="4000" dirty="0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BD" sz="4000" dirty="0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জীববিজ্ঞান</a:t>
            </a:r>
            <a:endParaRPr lang="en-US" sz="4000" dirty="0">
              <a:solidFill>
                <a:schemeClr val="accent5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>
              <a:buNone/>
            </a:pPr>
            <a:r>
              <a:rPr lang="en-US" sz="4000" dirty="0" err="1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000" dirty="0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en-US" sz="4000" dirty="0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4000" dirty="0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4000" dirty="0">
              <a:solidFill>
                <a:schemeClr val="accent5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r">
              <a:buNone/>
            </a:pPr>
            <a:r>
              <a:rPr lang="bn-BD" sz="4000" dirty="0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4000" dirty="0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000" dirty="0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bn-BD" sz="4000" dirty="0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000" dirty="0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bn-BD" sz="4000" dirty="0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৪/২০</a:t>
            </a:r>
            <a:r>
              <a:rPr lang="en-US" sz="4000" dirty="0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21</a:t>
            </a:r>
            <a:r>
              <a:rPr lang="bn-BD" sz="4000" dirty="0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bn-BD" sz="3600" dirty="0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>
              <a:solidFill>
                <a:schemeClr val="accent5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16" name="Picture 15" descr="C:\Users\user\Desktop\tissue culture\treeline2.gif">
            <a:extLst>
              <a:ext uri="{FF2B5EF4-FFF2-40B4-BE49-F238E27FC236}">
                <a16:creationId xmlns:a16="http://schemas.microsoft.com/office/drawing/2014/main" id="{E10905F4-5E22-40F6-9851-8ABE87B6A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6000912"/>
            <a:ext cx="11844338" cy="857088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241690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86E58-B50A-4DE6-AF03-7485F4B0D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462" y="200024"/>
            <a:ext cx="3476626" cy="101441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 err="1">
                <a:latin typeface="SutonnyMJ" pitchFamily="2" charset="0"/>
                <a:cs typeface="SutonnyMJ" pitchFamily="2" charset="0"/>
              </a:rPr>
              <a:t>fZ©v</a:t>
            </a:r>
            <a:r>
              <a:rPr lang="en-US" sz="5400" b="1" dirty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5400" b="1" dirty="0" err="1">
                <a:latin typeface="SutonnyMJ" pitchFamily="2" charset="0"/>
                <a:cs typeface="SutonnyMJ" pitchFamily="2" charset="0"/>
              </a:rPr>
              <a:t>Zwi‡Z</a:t>
            </a:r>
            <a:r>
              <a:rPr lang="en-US" sz="5400" b="1" dirty="0">
                <a:latin typeface="SutonnyMJ" pitchFamily="2" charset="0"/>
                <a:cs typeface="SutonnyMJ" pitchFamily="2" charset="0"/>
              </a:rPr>
              <a:t>-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1D572F-3026-44E6-813F-3FC6F4CF8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953" y="1643063"/>
            <a:ext cx="4805222" cy="3606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36511C-F4BF-418E-8979-32959FA47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87" y="1514475"/>
            <a:ext cx="5139866" cy="373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1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B721B8-C681-4107-B8AC-70B476994F11}"/>
              </a:ext>
            </a:extLst>
          </p:cNvPr>
          <p:cNvSpPr txBox="1"/>
          <p:nvPr/>
        </p:nvSpPr>
        <p:spPr>
          <a:xfrm>
            <a:off x="981075" y="186915"/>
            <a:ext cx="3905250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শোভাবর্ধন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8CCC90-E746-4E8B-B267-42A6A4F44F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756" y="186915"/>
            <a:ext cx="3408920" cy="3013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D84CA6-3A34-4692-9AE3-74B4D77499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924" y="3630706"/>
            <a:ext cx="3800474" cy="3040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h mutabilis.jpg">
            <a:extLst>
              <a:ext uri="{FF2B5EF4-FFF2-40B4-BE49-F238E27FC236}">
                <a16:creationId xmlns:a16="http://schemas.microsoft.com/office/drawing/2014/main" id="{2221DE84-577E-4D38-AF71-F2059B48DE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000" t="-2000" b="3549"/>
          <a:stretch/>
        </p:blipFill>
        <p:spPr>
          <a:xfrm>
            <a:off x="5201848" y="1831085"/>
            <a:ext cx="3152608" cy="27386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9D5DC7-9F3C-4268-90B1-74A658E0DA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224" y="3630706"/>
            <a:ext cx="3800474" cy="3040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h mutabilis.jpg">
            <a:extLst>
              <a:ext uri="{FF2B5EF4-FFF2-40B4-BE49-F238E27FC236}">
                <a16:creationId xmlns:a16="http://schemas.microsoft.com/office/drawing/2014/main" id="{0B0FCCB5-750F-4F78-B0E0-647907AFE7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000" t="-2000" b="3549"/>
          <a:stretch/>
        </p:blipFill>
        <p:spPr>
          <a:xfrm>
            <a:off x="5316148" y="1831085"/>
            <a:ext cx="3152608" cy="273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8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75000"/>
              </a:schemeClr>
            </a:gs>
            <a:gs pos="28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96517AE-A617-4BF6-B22D-667559EB40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450722"/>
              </p:ext>
            </p:extLst>
          </p:nvPr>
        </p:nvGraphicFramePr>
        <p:xfrm>
          <a:off x="1029210" y="1884397"/>
          <a:ext cx="8568026" cy="44366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8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1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8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13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 dirty="0" err="1">
                          <a:effectLst/>
                        </a:rPr>
                        <a:t>তুলতুলনা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81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NikoshBAN" panose="02000000000000000000" pitchFamily="2" charset="0"/>
                          <a:ea typeface="Calibri"/>
                          <a:cs typeface="NikoshBAN" panose="02000000000000000000" pitchFamily="2" charset="0"/>
                        </a:rPr>
                        <a:t>পাট</a:t>
                      </a:r>
                      <a:endParaRPr lang="en-US" sz="2800" dirty="0">
                        <a:effectLst/>
                        <a:latin typeface="NikoshBAN" panose="02000000000000000000" pitchFamily="2" charset="0"/>
                        <a:ea typeface="Calibri"/>
                        <a:cs typeface="NikoshBAN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4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NikoshBAN" panose="02000000000000000000" pitchFamily="2" charset="0"/>
                          <a:ea typeface="Calibri"/>
                          <a:cs typeface="NikoshBAN" panose="02000000000000000000" pitchFamily="2" charset="0"/>
                        </a:rPr>
                        <a:t>মেটস</a:t>
                      </a:r>
                      <a:endParaRPr lang="en-US" sz="2800" dirty="0">
                        <a:effectLst/>
                        <a:latin typeface="NikoshBAN" panose="02000000000000000000" pitchFamily="2" charset="0"/>
                        <a:ea typeface="Calibri"/>
                        <a:cs typeface="NikoshBAN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964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3200" dirty="0">
                          <a:effectLst/>
                          <a:latin typeface="NikoshBAN" panose="02000000000000000000" pitchFamily="2" charset="0"/>
                          <a:ea typeface="Calibri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en-US" sz="3200" dirty="0">
                          <a:effectLst/>
                          <a:latin typeface="NikoshBAN" panose="02000000000000000000" pitchFamily="2" charset="0"/>
                          <a:ea typeface="Calibri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bn-BD" sz="3200" dirty="0">
                          <a:effectLst/>
                          <a:latin typeface="NikoshBAN" panose="02000000000000000000" pitchFamily="2" charset="0"/>
                          <a:ea typeface="Calibri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3200" dirty="0">
                          <a:effectLst/>
                          <a:latin typeface="NikoshBAN" panose="02000000000000000000" pitchFamily="2" charset="0"/>
                          <a:ea typeface="Calibri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bn-BD" sz="3200" dirty="0">
                          <a:effectLst/>
                          <a:latin typeface="NikoshBAN" panose="02000000000000000000" pitchFamily="2" charset="0"/>
                          <a:ea typeface="Calibri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3200" dirty="0">
                          <a:effectLst/>
                          <a:latin typeface="NikoshBAN" panose="02000000000000000000" pitchFamily="2" charset="0"/>
                          <a:ea typeface="Calibri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NikoshBAN" panose="02000000000000000000" pitchFamily="2" charset="0"/>
                          <a:ea typeface="Calibri"/>
                          <a:cs typeface="NikoshBAN" panose="02000000000000000000" pitchFamily="2" charset="0"/>
                        </a:rPr>
                        <a:t>তুলা</a:t>
                      </a:r>
                      <a:endParaRPr lang="en-US" sz="2800" dirty="0">
                        <a:effectLst/>
                        <a:latin typeface="NikoshBAN" panose="02000000000000000000" pitchFamily="2" charset="0"/>
                        <a:ea typeface="Calibri"/>
                        <a:cs typeface="NikoshBAN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7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NikoshBAN" panose="02000000000000000000" pitchFamily="2" charset="0"/>
                          <a:ea typeface="Calibri"/>
                          <a:cs typeface="NikoshBAN" panose="02000000000000000000" pitchFamily="2" charset="0"/>
                        </a:rPr>
                        <a:t>ঢ়েড়স</a:t>
                      </a:r>
                      <a:endParaRPr lang="en-US" sz="2800" dirty="0">
                        <a:effectLst/>
                        <a:latin typeface="NikoshBAN" panose="02000000000000000000" pitchFamily="2" charset="0"/>
                        <a:ea typeface="Calibri"/>
                        <a:cs typeface="NikoshBAN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7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NikoshBAN" panose="02000000000000000000" pitchFamily="2" charset="0"/>
                          <a:ea typeface="Calibri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bn-BD" sz="2800" dirty="0">
                          <a:effectLst/>
                          <a:latin typeface="NikoshBAN" panose="02000000000000000000" pitchFamily="2" charset="0"/>
                          <a:ea typeface="Calibri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800" dirty="0">
                          <a:effectLst/>
                          <a:latin typeface="NikoshBAN" panose="02000000000000000000" pitchFamily="2" charset="0"/>
                          <a:ea typeface="Calibri"/>
                          <a:cs typeface="NikoshBAN" panose="02000000000000000000" pitchFamily="2" charset="0"/>
                        </a:rPr>
                        <a:t>ড</a:t>
                      </a:r>
                      <a:r>
                        <a:rPr lang="bn-BD" sz="2800" dirty="0">
                          <a:effectLst/>
                          <a:latin typeface="NikoshBAN" panose="02000000000000000000" pitchFamily="2" charset="0"/>
                          <a:ea typeface="Calibri"/>
                          <a:cs typeface="NikoshBAN" panose="02000000000000000000" pitchFamily="2" charset="0"/>
                        </a:rPr>
                        <a:t>া</a:t>
                      </a:r>
                      <a:endParaRPr lang="en-US" sz="2800" dirty="0">
                        <a:effectLst/>
                        <a:latin typeface="NikoshBAN" panose="02000000000000000000" pitchFamily="2" charset="0"/>
                        <a:ea typeface="Calibri"/>
                        <a:cs typeface="NikoshBAN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4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NikoshBAN" panose="02000000000000000000" pitchFamily="2" charset="0"/>
                          <a:ea typeface="Calibri"/>
                          <a:cs typeface="NikoshBAN" panose="02000000000000000000" pitchFamily="2" charset="0"/>
                        </a:rPr>
                        <a:t>কাপাস</a:t>
                      </a:r>
                      <a:r>
                        <a:rPr lang="en-US" sz="2800" dirty="0">
                          <a:effectLst/>
                          <a:latin typeface="NikoshBAN" panose="02000000000000000000" pitchFamily="2" charset="0"/>
                          <a:ea typeface="Calibri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NikoshBAN" panose="02000000000000000000" pitchFamily="2" charset="0"/>
                          <a:ea typeface="Calibri"/>
                          <a:cs typeface="NikoshBAN" panose="02000000000000000000" pitchFamily="2" charset="0"/>
                        </a:rPr>
                        <a:t>তুলা</a:t>
                      </a:r>
                      <a:endParaRPr lang="en-US" sz="2800" dirty="0">
                        <a:effectLst/>
                        <a:latin typeface="NikoshBAN" panose="02000000000000000000" pitchFamily="2" charset="0"/>
                        <a:ea typeface="Calibri"/>
                        <a:cs typeface="NikoshBAN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13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NikoshBAN" panose="02000000000000000000" pitchFamily="2" charset="0"/>
                          <a:ea typeface="Calibri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bn-BD" sz="2800" dirty="0">
                          <a:effectLst/>
                          <a:latin typeface="NikoshBAN" panose="02000000000000000000" pitchFamily="2" charset="0"/>
                          <a:ea typeface="Calibri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2800" dirty="0">
                          <a:effectLst/>
                          <a:latin typeface="NikoshBAN" panose="02000000000000000000" pitchFamily="2" charset="0"/>
                          <a:ea typeface="Calibri"/>
                          <a:cs typeface="NikoshBAN" panose="02000000000000000000" pitchFamily="2" charset="0"/>
                        </a:rPr>
                        <a:t>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CBE7E3AF-1B0C-48CE-B73C-165DA97D1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007" y="507208"/>
            <a:ext cx="1054598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err="1">
                <a:ln>
                  <a:noFill/>
                </a:ln>
                <a:effectLst/>
                <a:latin typeface="NikoshBAN" pitchFamily="2" charset="0"/>
                <a:ea typeface="+mn-ea" charset="0"/>
                <a:cs typeface="NikoshBAN" pitchFamily="2" charset="0"/>
              </a:rPr>
              <a:t>Malvaceae</a:t>
            </a:r>
            <a:r>
              <a:rPr kumimoji="0" lang="en-US" sz="4400" b="1" i="0" u="none" strike="noStrike" cap="none" normalizeH="0" baseline="0" dirty="0">
                <a:ln>
                  <a:noFill/>
                </a:ln>
                <a:effectLst/>
                <a:latin typeface="NikoshBAN" pitchFamily="2" charset="0"/>
                <a:ea typeface="+mn-ea" charset="0"/>
                <a:cs typeface="NikoshBAN" pitchFamily="2" charset="0"/>
              </a:rPr>
              <a:t>   </a:t>
            </a:r>
            <a:r>
              <a:rPr kumimoji="0" lang="bn-BD" sz="4400" b="1" i="0" u="none" strike="noStrike" cap="none" normalizeH="0" baseline="0" dirty="0">
                <a:ln>
                  <a:noFill/>
                </a:ln>
                <a:effectLst/>
                <a:latin typeface="NikoshBAN" pitchFamily="2" charset="0"/>
                <a:ea typeface="+mn-ea" charset="0"/>
                <a:cs typeface="NikoshBAN" pitchFamily="2" charset="0"/>
              </a:rPr>
              <a:t>গ</a:t>
            </a:r>
            <a:r>
              <a:rPr kumimoji="0" lang="en-US" sz="4400" b="1" i="0" u="none" strike="noStrike" cap="none" normalizeH="0" baseline="0" dirty="0">
                <a:ln>
                  <a:noFill/>
                </a:ln>
                <a:effectLst/>
                <a:latin typeface="NikoshBAN" pitchFamily="2" charset="0"/>
                <a:ea typeface="+mn-ea" charset="0"/>
                <a:cs typeface="NikoshBAN" pitchFamily="2" charset="0"/>
              </a:rPr>
              <a:t>ে</a:t>
            </a:r>
            <a:r>
              <a:rPr kumimoji="0" lang="bn-BD" sz="4400" b="1" i="0" u="none" strike="noStrike" cap="none" normalizeH="0" baseline="0" dirty="0">
                <a:ln>
                  <a:noFill/>
                </a:ln>
                <a:effectLst/>
                <a:latin typeface="NikoshBAN" pitchFamily="2" charset="0"/>
                <a:ea typeface="+mn-ea" charset="0"/>
                <a:cs typeface="NikoshBAN" pitchFamily="2" charset="0"/>
              </a:rPr>
              <a:t>াত</a:t>
            </a:r>
            <a:r>
              <a:rPr lang="en-US" sz="4400" b="1" dirty="0" err="1">
                <a:latin typeface="NikoshBAN" pitchFamily="2" charset="0"/>
                <a:ea typeface="+mn-ea" charset="0"/>
                <a:cs typeface="NikoshBAN" pitchFamily="2" charset="0"/>
              </a:rPr>
              <a:t>্রের</a:t>
            </a:r>
            <a:r>
              <a:rPr lang="en-US" sz="4400" b="1" dirty="0">
                <a:latin typeface="NikoshBAN" pitchFamily="2" charset="0"/>
                <a:ea typeface="+mn-ea" charset="0"/>
                <a:cs typeface="NikoshBAN" pitchFamily="2" charset="0"/>
              </a:rPr>
              <a:t> </a:t>
            </a:r>
            <a:r>
              <a:rPr lang="bn-BD" sz="4400" b="1" dirty="0">
                <a:latin typeface="NikoshBAN" pitchFamily="2" charset="0"/>
                <a:ea typeface="+mn-ea" charset="0"/>
                <a:cs typeface="NikoshBAN" pitchFamily="2" charset="0"/>
              </a:rPr>
              <a:t>ক</a:t>
            </a:r>
            <a:r>
              <a:rPr lang="en-US" sz="4400" b="1" dirty="0" err="1">
                <a:latin typeface="NikoshBAN" pitchFamily="2" charset="0"/>
                <a:ea typeface="+mn-ea" charset="0"/>
                <a:cs typeface="NikoshBAN" pitchFamily="2" charset="0"/>
              </a:rPr>
              <a:t>োন</a:t>
            </a:r>
            <a:r>
              <a:rPr lang="en-US" sz="4400" b="1" dirty="0">
                <a:latin typeface="NikoshBAN" pitchFamily="2" charset="0"/>
                <a:ea typeface="+mn-ea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ea typeface="+mn-ea" charset="0"/>
                <a:cs typeface="NikoshBAN" pitchFamily="2" charset="0"/>
              </a:rPr>
              <a:t>উদ্ভিদ</a:t>
            </a:r>
            <a:r>
              <a:rPr lang="en-US" sz="4400" b="1" dirty="0">
                <a:latin typeface="NikoshBAN" pitchFamily="2" charset="0"/>
                <a:ea typeface="+mn-ea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ea typeface="+mn-ea" charset="0"/>
                <a:cs typeface="NikoshBAN" pitchFamily="2" charset="0"/>
              </a:rPr>
              <a:t>অংশ</a:t>
            </a:r>
            <a:r>
              <a:rPr lang="en-US" sz="4400" b="1" dirty="0">
                <a:latin typeface="NikoshBAN" pitchFamily="2" charset="0"/>
                <a:ea typeface="+mn-ea" charset="0"/>
                <a:cs typeface="NikoshBAN" pitchFamily="2" charset="0"/>
              </a:rPr>
              <a:t> </a:t>
            </a:r>
            <a:r>
              <a:rPr lang="bn-BD" sz="4400" b="1" dirty="0">
                <a:latin typeface="NikoshBAN" pitchFamily="2" charset="0"/>
                <a:ea typeface="+mn-ea" charset="0"/>
                <a:cs typeface="NikoshBAN" pitchFamily="2" charset="0"/>
              </a:rPr>
              <a:t>আ</a:t>
            </a:r>
            <a:r>
              <a:rPr lang="en-US" sz="4400" b="1" dirty="0" err="1">
                <a:latin typeface="NikoshBAN" pitchFamily="2" charset="0"/>
                <a:ea typeface="+mn-ea" charset="0"/>
                <a:cs typeface="NikoshBAN" pitchFamily="2" charset="0"/>
              </a:rPr>
              <a:t>মাদের</a:t>
            </a:r>
            <a:r>
              <a:rPr lang="en-US" sz="4400" b="1" dirty="0">
                <a:latin typeface="NikoshBAN" pitchFamily="2" charset="0"/>
                <a:ea typeface="+mn-ea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ea typeface="+mn-ea" charset="0"/>
                <a:cs typeface="NikoshBAN" pitchFamily="2" charset="0"/>
              </a:rPr>
              <a:t>কি</a:t>
            </a:r>
            <a:r>
              <a:rPr lang="en-US" sz="4400" b="1" dirty="0">
                <a:latin typeface="NikoshBAN" pitchFamily="2" charset="0"/>
                <a:ea typeface="+mn-ea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ea typeface="+mn-ea" charset="0"/>
                <a:cs typeface="NikoshBAN" pitchFamily="2" charset="0"/>
              </a:rPr>
              <a:t>উপকারে</a:t>
            </a:r>
            <a:r>
              <a:rPr lang="en-US" sz="4400" b="1" dirty="0">
                <a:latin typeface="NikoshBAN" pitchFamily="2" charset="0"/>
                <a:ea typeface="+mn-ea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ea typeface="+mn-ea" charset="0"/>
                <a:cs typeface="NikoshBAN" pitchFamily="2" charset="0"/>
              </a:rPr>
              <a:t>আসে</a:t>
            </a:r>
            <a:r>
              <a:rPr lang="en-US" sz="4400" b="1" dirty="0">
                <a:latin typeface="NikoshBAN" pitchFamily="2" charset="0"/>
                <a:ea typeface="+mn-ea" charset="0"/>
                <a:cs typeface="NikoshBAN" pitchFamily="2" charset="0"/>
              </a:rPr>
              <a:t>/</a:t>
            </a:r>
            <a:r>
              <a:rPr lang="bn-BD" sz="4400" b="1" dirty="0">
                <a:latin typeface="NikoshBAN" pitchFamily="2" charset="0"/>
                <a:ea typeface="+mn-ea" charset="0"/>
                <a:cs typeface="NikoshBAN" pitchFamily="2" charset="0"/>
              </a:rPr>
              <a:t>ক</a:t>
            </a:r>
            <a:r>
              <a:rPr lang="en-US" sz="4400" b="1" dirty="0">
                <a:latin typeface="NikoshBAN" pitchFamily="2" charset="0"/>
                <a:ea typeface="+mn-ea" charset="0"/>
                <a:cs typeface="NikoshBAN" pitchFamily="2" charset="0"/>
              </a:rPr>
              <a:t>ি </a:t>
            </a:r>
            <a:r>
              <a:rPr lang="bn-BD" sz="4400" b="1" dirty="0">
                <a:latin typeface="NikoshBAN" pitchFamily="2" charset="0"/>
                <a:ea typeface="+mn-ea" charset="0"/>
                <a:cs typeface="NikoshBAN" pitchFamily="2" charset="0"/>
              </a:rPr>
              <a:t>ত</a:t>
            </a:r>
            <a:r>
              <a:rPr lang="en-US" sz="4400" b="1" dirty="0">
                <a:latin typeface="NikoshBAN" pitchFamily="2" charset="0"/>
                <a:ea typeface="+mn-ea" charset="0"/>
                <a:cs typeface="NikoshBAN" pitchFamily="2" charset="0"/>
              </a:rPr>
              <a:t>ৈ</a:t>
            </a:r>
            <a:r>
              <a:rPr lang="bn-BD" sz="4400" b="1" dirty="0">
                <a:latin typeface="NikoshBAN" pitchFamily="2" charset="0"/>
                <a:ea typeface="+mn-ea" charset="0"/>
                <a:cs typeface="NikoshBAN" pitchFamily="2" charset="0"/>
              </a:rPr>
              <a:t>র</a:t>
            </a:r>
            <a:r>
              <a:rPr lang="en-US" sz="4400" b="1" dirty="0">
                <a:latin typeface="NikoshBAN" pitchFamily="2" charset="0"/>
                <a:ea typeface="+mn-ea" charset="0"/>
                <a:cs typeface="NikoshBAN" pitchFamily="2" charset="0"/>
              </a:rPr>
              <a:t>ি </a:t>
            </a:r>
            <a:r>
              <a:rPr lang="bn-BD" sz="4400" b="1" dirty="0">
                <a:latin typeface="NikoshBAN" pitchFamily="2" charset="0"/>
                <a:ea typeface="+mn-ea" charset="0"/>
                <a:cs typeface="NikoshBAN" pitchFamily="2" charset="0"/>
              </a:rPr>
              <a:t>হ</a:t>
            </a:r>
            <a:r>
              <a:rPr lang="en-US" sz="4400" b="1" dirty="0">
                <a:latin typeface="NikoshBAN" pitchFamily="2" charset="0"/>
                <a:ea typeface="+mn-ea" charset="0"/>
                <a:cs typeface="NikoshBAN" pitchFamily="2" charset="0"/>
              </a:rPr>
              <a:t>য় </a:t>
            </a:r>
            <a:r>
              <a:rPr lang="en-US" sz="4400" b="1" dirty="0" err="1">
                <a:latin typeface="NikoshBAN" pitchFamily="2" charset="0"/>
                <a:ea typeface="+mn-ea" charset="0"/>
                <a:cs typeface="NikoshBAN" pitchFamily="2" charset="0"/>
              </a:rPr>
              <a:t>লিখ</a:t>
            </a:r>
            <a:r>
              <a:rPr lang="en-US" sz="4400" b="1" dirty="0">
                <a:latin typeface="NikoshBAN" pitchFamily="2" charset="0"/>
                <a:ea typeface="+mn-ea" charset="0"/>
                <a:cs typeface="NikoshBAN" pitchFamily="2" charset="0"/>
              </a:rPr>
              <a:t>- </a:t>
            </a:r>
            <a:endParaRPr kumimoji="0" lang="en-US" sz="54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F092D5C-416E-4911-948D-F7719D4C6A40}"/>
              </a:ext>
            </a:extLst>
          </p:cNvPr>
          <p:cNvGrpSpPr/>
          <p:nvPr/>
        </p:nvGrpSpPr>
        <p:grpSpPr>
          <a:xfrm>
            <a:off x="10085006" y="4350963"/>
            <a:ext cx="1771405" cy="1728104"/>
            <a:chOff x="2293958" y="2133600"/>
            <a:chExt cx="3573442" cy="33147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BADF76F-94BA-4E38-B42A-B2517C4B7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3958" y="2133600"/>
              <a:ext cx="3573442" cy="33147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2581E9D-9D4C-418F-A71F-5E9300F5AFF7}"/>
                </a:ext>
              </a:extLst>
            </p:cNvPr>
            <p:cNvSpPr/>
            <p:nvPr/>
          </p:nvSpPr>
          <p:spPr>
            <a:xfrm>
              <a:off x="2293958" y="2286000"/>
              <a:ext cx="1211242" cy="152400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>
              <a:solidFill>
                <a:schemeClr val="tx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342BB7C-2675-4287-AC17-F9C7E370B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357" y="2084819"/>
            <a:ext cx="2072705" cy="15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30139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6693" y="2186181"/>
            <a:ext cx="9304934" cy="769441"/>
          </a:xfrm>
          <a:prstGeom prst="rect">
            <a:avLst/>
          </a:prstGeom>
          <a:solidFill>
            <a:schemeClr val="accent3"/>
          </a:solidFill>
          <a:ln w="76200">
            <a:solidFill>
              <a:srgbClr val="FFC000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myZv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Zwi‡Z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e¨envwiZ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nq †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KvbwU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26008" y="3299507"/>
            <a:ext cx="2601499" cy="707886"/>
            <a:chOff x="248654" y="1878863"/>
            <a:chExt cx="2820651" cy="766539"/>
          </a:xfrm>
          <a:solidFill>
            <a:schemeClr val="accent3"/>
          </a:solidFill>
        </p:grpSpPr>
        <p:sp>
          <p:nvSpPr>
            <p:cNvPr id="5" name="Oval 4"/>
            <p:cNvSpPr/>
            <p:nvPr/>
          </p:nvSpPr>
          <p:spPr>
            <a:xfrm>
              <a:off x="248654" y="1931720"/>
              <a:ext cx="514086" cy="492011"/>
            </a:xfrm>
            <a:prstGeom prst="ellipse">
              <a:avLst/>
            </a:prstGeom>
            <a:grpFill/>
            <a:ln w="76200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87468" y="1878863"/>
              <a:ext cx="2281837" cy="766539"/>
            </a:xfrm>
            <a:prstGeom prst="rect">
              <a:avLst/>
            </a:prstGeom>
            <a:grpFill/>
            <a:ln w="76200">
              <a:solidFill>
                <a:srgbClr val="FFC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wmWv</a:t>
              </a:r>
              <a:endPara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702929" y="3414291"/>
            <a:ext cx="2413300" cy="707886"/>
            <a:chOff x="6417249" y="2708123"/>
            <a:chExt cx="2486425" cy="766539"/>
          </a:xfrm>
          <a:solidFill>
            <a:schemeClr val="accent3"/>
          </a:solidFill>
        </p:grpSpPr>
        <p:sp>
          <p:nvSpPr>
            <p:cNvPr id="8" name="Oval 7"/>
            <p:cNvSpPr/>
            <p:nvPr/>
          </p:nvSpPr>
          <p:spPr>
            <a:xfrm>
              <a:off x="6417249" y="2785284"/>
              <a:ext cx="514086" cy="492011"/>
            </a:xfrm>
            <a:prstGeom prst="ellipse">
              <a:avLst/>
            </a:prstGeom>
            <a:grpFill/>
            <a:ln w="76200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37991" y="2708123"/>
              <a:ext cx="1965683" cy="766539"/>
            </a:xfrm>
            <a:prstGeom prst="rect">
              <a:avLst/>
            </a:prstGeom>
            <a:grpFill/>
            <a:ln w="76200">
              <a:solidFill>
                <a:srgbClr val="FFC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SutonnyMJ" pitchFamily="2" charset="0"/>
                  <a:cs typeface="SutonnyMJ" pitchFamily="2" charset="0"/>
                </a:rPr>
                <a:t>cvU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26008" y="4793331"/>
            <a:ext cx="2228223" cy="707886"/>
            <a:chOff x="1073048" y="3552184"/>
            <a:chExt cx="2295740" cy="766539"/>
          </a:xfrm>
          <a:solidFill>
            <a:schemeClr val="accent3"/>
          </a:solidFill>
        </p:grpSpPr>
        <p:sp>
          <p:nvSpPr>
            <p:cNvPr id="11" name="Oval 10"/>
            <p:cNvSpPr/>
            <p:nvPr/>
          </p:nvSpPr>
          <p:spPr>
            <a:xfrm>
              <a:off x="1073048" y="3629343"/>
              <a:ext cx="514086" cy="492011"/>
            </a:xfrm>
            <a:prstGeom prst="ellipse">
              <a:avLst/>
            </a:prstGeom>
            <a:grpFill/>
            <a:ln w="76200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87134" y="3552184"/>
              <a:ext cx="1781654" cy="766539"/>
            </a:xfrm>
            <a:prstGeom prst="rect">
              <a:avLst/>
            </a:prstGeom>
            <a:grpFill/>
            <a:ln w="76200">
              <a:solidFill>
                <a:srgbClr val="FFC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latin typeface="SutonnyMJ" pitchFamily="2" charset="0"/>
                  <a:cs typeface="SutonnyMJ" pitchFamily="2" charset="0"/>
                </a:rPr>
                <a:t>Zzjv</a:t>
              </a:r>
              <a:endParaRPr lang="en-US" sz="4000" dirty="0"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46546" y="4737825"/>
            <a:ext cx="2839418" cy="707886"/>
            <a:chOff x="6390953" y="3601086"/>
            <a:chExt cx="2674442" cy="766539"/>
          </a:xfrm>
          <a:solidFill>
            <a:schemeClr val="accent3"/>
          </a:solidFill>
        </p:grpSpPr>
        <p:sp>
          <p:nvSpPr>
            <p:cNvPr id="14" name="Oval 13"/>
            <p:cNvSpPr/>
            <p:nvPr/>
          </p:nvSpPr>
          <p:spPr>
            <a:xfrm>
              <a:off x="6390953" y="3865694"/>
              <a:ext cx="514086" cy="492011"/>
            </a:xfrm>
            <a:prstGeom prst="ellipse">
              <a:avLst/>
            </a:prstGeom>
            <a:grpFill/>
            <a:ln w="76200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31334" y="3601086"/>
              <a:ext cx="2134061" cy="766539"/>
            </a:xfrm>
            <a:prstGeom prst="rect">
              <a:avLst/>
            </a:prstGeom>
            <a:grpFill/>
            <a:ln w="76200">
              <a:solidFill>
                <a:srgbClr val="FFC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utonnyMJ" pitchFamily="2" charset="0"/>
                  <a:cs typeface="SutonnyMJ" pitchFamily="2" charset="0"/>
                </a:rPr>
                <a:t>‡</a:t>
              </a:r>
              <a:r>
                <a:rPr lang="en-US" sz="4000" dirty="0" err="1">
                  <a:latin typeface="SutonnyMJ" pitchFamily="2" charset="0"/>
                  <a:cs typeface="SutonnyMJ" pitchFamily="2" charset="0"/>
                </a:rPr>
                <a:t>gUm</a:t>
              </a:r>
              <a:endParaRPr lang="en-US" sz="4000" dirty="0">
                <a:latin typeface="SutonnyMJ" pitchFamily="2" charset="0"/>
                <a:cs typeface="SutonnyMJ" pitchFamily="2" charset="0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1EB758B8-FDF0-46C1-BB2F-0CA9B98B3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505" y="3196000"/>
            <a:ext cx="3060487" cy="2788263"/>
          </a:xfrm>
          <a:prstGeom prst="rect">
            <a:avLst/>
          </a:prstGeom>
          <a:solidFill>
            <a:schemeClr val="accent3"/>
          </a:solidFill>
          <a:ln>
            <a:solidFill>
              <a:srgbClr val="FFC000"/>
            </a:solidFill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9E6CDE1-FE53-4DA4-A8A8-DDF9A5DEF7F0}"/>
              </a:ext>
            </a:extLst>
          </p:cNvPr>
          <p:cNvSpPr txBox="1"/>
          <p:nvPr/>
        </p:nvSpPr>
        <p:spPr>
          <a:xfrm>
            <a:off x="1196693" y="1448875"/>
            <a:ext cx="6396289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 জানতে অপসনে ক্লিক 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D5010A-4DB1-4945-8D36-088871E05518}"/>
              </a:ext>
            </a:extLst>
          </p:cNvPr>
          <p:cNvSpPr txBox="1"/>
          <p:nvPr/>
        </p:nvSpPr>
        <p:spPr>
          <a:xfrm>
            <a:off x="1196693" y="677475"/>
            <a:ext cx="918409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সময়ঃ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15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CB39D1D-2FD1-4DD1-94BD-F94420EF01A2}"/>
              </a:ext>
            </a:extLst>
          </p:cNvPr>
          <p:cNvSpPr txBox="1">
            <a:spLocks/>
          </p:cNvSpPr>
          <p:nvPr/>
        </p:nvSpPr>
        <p:spPr>
          <a:xfrm>
            <a:off x="242888" y="147238"/>
            <a:ext cx="4086186" cy="15243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284A92F-EA46-4B34-A497-3866C4ADF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975" y="4057653"/>
            <a:ext cx="10501311" cy="141446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5400" b="1" dirty="0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</a:t>
            </a:r>
            <a:r>
              <a:rPr lang="bn-BD" sz="5400" b="1" dirty="0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b="1" dirty="0" err="1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</a:t>
            </a:r>
            <a:r>
              <a:rPr lang="bn-BD" sz="5400" b="1" dirty="0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5400" b="1" dirty="0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 </a:t>
            </a:r>
            <a:r>
              <a:rPr lang="en-US" sz="5400" b="1" dirty="0" err="1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উপকারি</a:t>
            </a:r>
            <a:r>
              <a:rPr lang="en-US" sz="5400" b="1" dirty="0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5400" b="1" dirty="0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5400" b="1" dirty="0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b="1" dirty="0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5400" b="1" dirty="0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400" b="1" dirty="0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5400" b="1" dirty="0" err="1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</a:t>
            </a:r>
            <a:r>
              <a:rPr lang="bn-BD" sz="5400" b="1" dirty="0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dirty="0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ে?</a:t>
            </a:r>
            <a:endParaRPr lang="en-US" sz="54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466913-B443-4B4B-A04E-5882B8BD2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23" y="409576"/>
            <a:ext cx="3535148" cy="30194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5C4756-4DCD-408B-8B4C-CE0C3694A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063" y="414335"/>
            <a:ext cx="2943223" cy="301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29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CD3B225-E8AC-4A7B-B7D4-20873C855036}"/>
              </a:ext>
            </a:extLst>
          </p:cNvPr>
          <p:cNvSpPr txBox="1"/>
          <p:nvPr/>
        </p:nvSpPr>
        <p:spPr>
          <a:xfrm>
            <a:off x="606301" y="803499"/>
            <a:ext cx="3542413" cy="186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500" dirty="0" err="1"/>
              <a:t>আবারও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A054C7-732A-47DD-A2DC-885D51C3A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24" y="3219239"/>
            <a:ext cx="3238190" cy="28352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F6EA2F-B9E2-454F-A386-5E74A86AF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476" y="803499"/>
            <a:ext cx="6858000" cy="52510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D25B02-E205-48A7-8FC1-E8ABF3AF7D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18" y="657739"/>
            <a:ext cx="2523359" cy="155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7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C635062-0ABA-4AFF-9724-1408CEBAC81B}"/>
              </a:ext>
            </a:extLst>
          </p:cNvPr>
          <p:cNvSpPr txBox="1"/>
          <p:nvPr/>
        </p:nvSpPr>
        <p:spPr>
          <a:xfrm>
            <a:off x="5795867" y="327962"/>
            <a:ext cx="5324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পর্যবেক্ষণ করঃ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D5768F-7BEA-44D3-ABC6-C8EB1DA8C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626" y="3063441"/>
            <a:ext cx="2856632" cy="28501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9D17537-45A9-41F1-A6C6-783AB6D11C2D}"/>
              </a:ext>
            </a:extLst>
          </p:cNvPr>
          <p:cNvSpPr txBox="1"/>
          <p:nvPr/>
        </p:nvSpPr>
        <p:spPr>
          <a:xfrm>
            <a:off x="2153156" y="4989956"/>
            <a:ext cx="5727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548C33-A094-4ECE-A49F-364DF8C372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844" y="327962"/>
            <a:ext cx="3411141" cy="27289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F64E09-8402-480E-AD43-5F35E4D134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179" y="1221713"/>
            <a:ext cx="2733675" cy="304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2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75000"/>
              </a:schemeClr>
            </a:gs>
            <a:gs pos="100000">
              <a:schemeClr val="accent2">
                <a:lumMod val="5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220" y="280219"/>
            <a:ext cx="11636477" cy="63418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26658" y="312409"/>
            <a:ext cx="4417142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উদ্ভিদগুলো লক্ষ্য করঃ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dheros.jpg">
            <a:extLst>
              <a:ext uri="{FF2B5EF4-FFF2-40B4-BE49-F238E27FC236}">
                <a16:creationId xmlns:a16="http://schemas.microsoft.com/office/drawing/2014/main" id="{B57AC50F-0FD5-478A-B988-F4930BBA0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20" y="1295640"/>
            <a:ext cx="3781974" cy="4005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H.sabdariffa.bmp">
            <a:extLst>
              <a:ext uri="{FF2B5EF4-FFF2-40B4-BE49-F238E27FC236}">
                <a16:creationId xmlns:a16="http://schemas.microsoft.com/office/drawing/2014/main" id="{7698CCE9-72FC-4E20-9448-582DAEF0F7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57" t="9737" r="32824" b="22413"/>
          <a:stretch/>
        </p:blipFill>
        <p:spPr>
          <a:xfrm>
            <a:off x="8374141" y="1471613"/>
            <a:ext cx="3360357" cy="34432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277C48-C995-4004-B40F-6B4BA51F62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162" y="1471611"/>
            <a:ext cx="3644979" cy="36730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89D18D-F4A2-404D-8DF7-C520FC7FB0EA}"/>
              </a:ext>
            </a:extLst>
          </p:cNvPr>
          <p:cNvSpPr txBox="1"/>
          <p:nvPr/>
        </p:nvSpPr>
        <p:spPr>
          <a:xfrm>
            <a:off x="2034571" y="5472903"/>
            <a:ext cx="9034159" cy="923330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23756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75000"/>
              </a:schemeClr>
            </a:gs>
            <a:gs pos="52244">
              <a:schemeClr val="accent6">
                <a:lumMod val="60000"/>
                <a:lumOff val="40000"/>
              </a:schemeClr>
            </a:gs>
            <a:gs pos="100000">
              <a:schemeClr val="accent6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226" y="191728"/>
            <a:ext cx="11724967" cy="63860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Bisexul flower-2.bmp">
            <a:extLst>
              <a:ext uri="{FF2B5EF4-FFF2-40B4-BE49-F238E27FC236}">
                <a16:creationId xmlns:a16="http://schemas.microsoft.com/office/drawing/2014/main" id="{93297E53-1897-4B0C-BCBE-64C9DFFFBC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90" t="3806" r="20570" b="1"/>
          <a:stretch/>
        </p:blipFill>
        <p:spPr>
          <a:xfrm>
            <a:off x="8538062" y="335767"/>
            <a:ext cx="3213370" cy="2913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Gossypium.bmp">
            <a:extLst>
              <a:ext uri="{FF2B5EF4-FFF2-40B4-BE49-F238E27FC236}">
                <a16:creationId xmlns:a16="http://schemas.microsoft.com/office/drawing/2014/main" id="{B9BAB197-049C-4FB6-9201-1618B24269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78" t="12653" r="30148" b="33407"/>
          <a:stretch/>
        </p:blipFill>
        <p:spPr>
          <a:xfrm>
            <a:off x="245807" y="3971925"/>
            <a:ext cx="2615706" cy="2419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H.sabdariffa.bmp">
            <a:extLst>
              <a:ext uri="{FF2B5EF4-FFF2-40B4-BE49-F238E27FC236}">
                <a16:creationId xmlns:a16="http://schemas.microsoft.com/office/drawing/2014/main" id="{F8E96455-9D58-4811-82BC-A07F585E2B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557" t="9737" r="32824" b="22413"/>
          <a:stretch/>
        </p:blipFill>
        <p:spPr>
          <a:xfrm>
            <a:off x="161541" y="450110"/>
            <a:ext cx="3213370" cy="3263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96C9C4-FA9E-4DB5-8ECF-33EF121F79A3}"/>
              </a:ext>
            </a:extLst>
          </p:cNvPr>
          <p:cNvSpPr txBox="1"/>
          <p:nvPr/>
        </p:nvSpPr>
        <p:spPr>
          <a:xfrm>
            <a:off x="3901239" y="1846270"/>
            <a:ext cx="4522378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Malvaceae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গোত্র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36C1EC-3E4E-443E-92C3-CA585D021414}"/>
              </a:ext>
            </a:extLst>
          </p:cNvPr>
          <p:cNvSpPr txBox="1"/>
          <p:nvPr/>
        </p:nvSpPr>
        <p:spPr>
          <a:xfrm>
            <a:off x="3489356" y="566209"/>
            <a:ext cx="5213287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ফুলগুল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ো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োন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গ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ো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ত্রের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9D2A8D-E642-4D78-B0D3-96EC423D45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346" y="4040499"/>
            <a:ext cx="2595436" cy="2419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440911-04E2-49DA-96B5-E01C563DD0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198" y="4116303"/>
            <a:ext cx="2828174" cy="2275005"/>
          </a:xfrm>
          <a:prstGeom prst="rect">
            <a:avLst/>
          </a:prstGeom>
        </p:spPr>
      </p:pic>
      <p:pic>
        <p:nvPicPr>
          <p:cNvPr id="16" name="Picture 15" descr="h mutabilis.jpg">
            <a:extLst>
              <a:ext uri="{FF2B5EF4-FFF2-40B4-BE49-F238E27FC236}">
                <a16:creationId xmlns:a16="http://schemas.microsoft.com/office/drawing/2014/main" id="{1B4188FB-45CD-4D2C-BDF8-2B7EC64C19E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000" t="-2000" b="3549"/>
          <a:stretch/>
        </p:blipFill>
        <p:spPr>
          <a:xfrm>
            <a:off x="9097347" y="4182102"/>
            <a:ext cx="2599280" cy="225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662D484-B2DD-4DA4-8EBC-FDCCC6BF432D}"/>
              </a:ext>
            </a:extLst>
          </p:cNvPr>
          <p:cNvSpPr txBox="1"/>
          <p:nvPr/>
        </p:nvSpPr>
        <p:spPr>
          <a:xfrm>
            <a:off x="1014414" y="4989563"/>
            <a:ext cx="10143482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একটি বিশেষ গোত্রের উদ্ভিদাং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9B7A8C-94FD-4E71-AB3C-8EE21B267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2" y="933092"/>
            <a:ext cx="4938606" cy="30849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5A27B3-67EE-488C-B5D0-6CAACB3D6B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297" y="933092"/>
            <a:ext cx="5109599" cy="308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5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99E333-0DEC-4F1E-8734-4F1B5F319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237" y="271463"/>
            <a:ext cx="2847975" cy="160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C973FC-1EC5-463E-9B34-898367ECA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662" y="271463"/>
            <a:ext cx="2619375" cy="1743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1869A7-4FA5-43F8-8087-2C9CE9D1DC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487" y="414338"/>
            <a:ext cx="2857500" cy="1600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5FE1F2-C86A-4F62-82C6-82FB5DA724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237" y="2371725"/>
            <a:ext cx="2847975" cy="17716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0DC7CD-6ADE-4803-9AC4-043BA31525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12" y="2400300"/>
            <a:ext cx="2619375" cy="17430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281684-5700-467E-A9BE-56A0671850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371725"/>
            <a:ext cx="2905125" cy="17430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71D7B9F-1F00-40BE-B8F0-4A84BA3F46C8}"/>
              </a:ext>
            </a:extLst>
          </p:cNvPr>
          <p:cNvSpPr txBox="1"/>
          <p:nvPr/>
        </p:nvSpPr>
        <p:spPr>
          <a:xfrm>
            <a:off x="2662237" y="4843463"/>
            <a:ext cx="8472488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্ভিদ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dirty="0"/>
              <a:t> </a:t>
            </a:r>
            <a:r>
              <a:rPr lang="en-US" sz="4400" dirty="0" err="1">
                <a:solidFill>
                  <a:srgbClr val="0070C0"/>
                </a:solidFill>
              </a:rPr>
              <a:t>উপরের</a:t>
            </a:r>
            <a:r>
              <a:rPr lang="en-US" sz="4400" dirty="0">
                <a:solidFill>
                  <a:srgbClr val="0070C0"/>
                </a:solidFill>
              </a:rPr>
              <a:t> 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</a:t>
            </a:r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ি, </a:t>
            </a:r>
            <a:endParaRPr lang="en-US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17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7F75349-4BF2-4F34-91F9-265C5FEDD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16" y="828675"/>
            <a:ext cx="10353367" cy="48669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CA54448-BBF8-46B9-B789-56BA902AE631}"/>
              </a:ext>
            </a:extLst>
          </p:cNvPr>
          <p:cNvSpPr txBox="1"/>
          <p:nvPr/>
        </p:nvSpPr>
        <p:spPr>
          <a:xfrm>
            <a:off x="2349604" y="1371600"/>
            <a:ext cx="8051696" cy="923330"/>
          </a:xfrm>
          <a:prstGeom prst="rect">
            <a:avLst/>
          </a:prstGeom>
          <a:noFill/>
          <a:ln>
            <a:solidFill>
              <a:srgbClr val="F42099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আলোচ</a:t>
            </a:r>
            <a:r>
              <a:rPr lang="en-US" sz="5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</a:t>
            </a:r>
            <a:r>
              <a:rPr lang="bn-IN" sz="54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বিষয়</a:t>
            </a:r>
            <a:r>
              <a:rPr lang="en-US" sz="54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54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accent3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97DF85-CF1A-4C72-8AFD-220627BC5064}"/>
              </a:ext>
            </a:extLst>
          </p:cNvPr>
          <p:cNvSpPr txBox="1"/>
          <p:nvPr/>
        </p:nvSpPr>
        <p:spPr>
          <a:xfrm>
            <a:off x="1428750" y="2431162"/>
            <a:ext cx="92868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Malvaceae</a:t>
            </a:r>
            <a:r>
              <a:rPr lang="en-US" sz="8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গোত্রের</a:t>
            </a:r>
            <a:r>
              <a:rPr lang="en-US" sz="8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8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গুরুত্বঃ</a:t>
            </a:r>
            <a:endParaRPr lang="en-US" sz="8000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85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2D6658-9D8A-4D18-BAE0-969BBBF8F9DC}"/>
              </a:ext>
            </a:extLst>
          </p:cNvPr>
          <p:cNvSpPr/>
          <p:nvPr/>
        </p:nvSpPr>
        <p:spPr>
          <a:xfrm>
            <a:off x="3694784" y="4032755"/>
            <a:ext cx="8049541" cy="954107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200" b="1">
                <a:latin typeface="NikoshBAN" pitchFamily="2" charset="0"/>
                <a:cs typeface="NikoshBAN" pitchFamily="2" charset="0"/>
              </a:rPr>
              <a:t>৩.Malvaceae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গোত্রের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ব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5336E7-EB80-41F3-A590-12B8C13B032C}"/>
              </a:ext>
            </a:extLst>
          </p:cNvPr>
          <p:cNvSpPr txBox="1"/>
          <p:nvPr/>
        </p:nvSpPr>
        <p:spPr>
          <a:xfrm>
            <a:off x="3533900" y="874353"/>
            <a:ext cx="6157455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5400" b="1" dirty="0"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এই পাঠ</a:t>
            </a:r>
            <a:r>
              <a:rPr lang="en-US" sz="5400" b="1" dirty="0"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5400" b="1" dirty="0"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45CA653C-E5B2-41DC-A3FE-CDE04381E040}"/>
              </a:ext>
            </a:extLst>
          </p:cNvPr>
          <p:cNvSpPr/>
          <p:nvPr/>
        </p:nvSpPr>
        <p:spPr>
          <a:xfrm>
            <a:off x="-3429001" y="1"/>
            <a:ext cx="6858002" cy="6858000"/>
          </a:xfrm>
          <a:prstGeom prst="arc">
            <a:avLst>
              <a:gd name="adj1" fmla="val 16200000"/>
              <a:gd name="adj2" fmla="val 5406790"/>
            </a:avLst>
          </a:prstGeom>
          <a:ln>
            <a:solidFill>
              <a:srgbClr val="7D7D7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2AE229-8F3C-464F-BB51-90FA39B0EAC3}"/>
              </a:ext>
            </a:extLst>
          </p:cNvPr>
          <p:cNvSpPr txBox="1"/>
          <p:nvPr/>
        </p:nvSpPr>
        <p:spPr>
          <a:xfrm flipH="1">
            <a:off x="3694784" y="2257002"/>
            <a:ext cx="7315200" cy="523220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শনাক্তকারী বৈশিষ্ট্য দেখে এই গোত্রের উদ্ভিদ চিনতে পারবে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86FCCA-8D2C-4614-8A5A-D7B3E37BDCDF}"/>
              </a:ext>
            </a:extLst>
          </p:cNvPr>
          <p:cNvSpPr txBox="1"/>
          <p:nvPr/>
        </p:nvSpPr>
        <p:spPr>
          <a:xfrm flipH="1">
            <a:off x="3995763" y="3121362"/>
            <a:ext cx="7748562" cy="52322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২.Malvaceae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গোত্রের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উপকারিতার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ক্ষেত্রসমূহ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0F52D8-01B8-4CF1-B1DA-A51944975273}"/>
              </a:ext>
            </a:extLst>
          </p:cNvPr>
          <p:cNvSpPr/>
          <p:nvPr/>
        </p:nvSpPr>
        <p:spPr>
          <a:xfrm>
            <a:off x="2721676" y="1370363"/>
            <a:ext cx="323602" cy="311727"/>
          </a:xfrm>
          <a:prstGeom prst="ellipse">
            <a:avLst/>
          </a:prstGeom>
          <a:solidFill>
            <a:srgbClr val="EBEBE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ABECFF9-86BB-4203-B0A9-B730399A009E}"/>
              </a:ext>
            </a:extLst>
          </p:cNvPr>
          <p:cNvSpPr/>
          <p:nvPr/>
        </p:nvSpPr>
        <p:spPr>
          <a:xfrm flipH="1">
            <a:off x="3045278" y="2178603"/>
            <a:ext cx="311726" cy="311727"/>
          </a:xfrm>
          <a:prstGeom prst="ellipse">
            <a:avLst/>
          </a:prstGeom>
          <a:solidFill>
            <a:srgbClr val="EBEBE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57080B6-80AB-4C13-B669-D9C3CCAC30E4}"/>
              </a:ext>
            </a:extLst>
          </p:cNvPr>
          <p:cNvSpPr/>
          <p:nvPr/>
        </p:nvSpPr>
        <p:spPr>
          <a:xfrm>
            <a:off x="3222173" y="3134943"/>
            <a:ext cx="311727" cy="311727"/>
          </a:xfrm>
          <a:prstGeom prst="ellipse">
            <a:avLst/>
          </a:prstGeom>
          <a:solidFill>
            <a:srgbClr val="EBEBE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93E2461-22A0-41B3-AF17-2765CAED1500}"/>
              </a:ext>
            </a:extLst>
          </p:cNvPr>
          <p:cNvSpPr/>
          <p:nvPr/>
        </p:nvSpPr>
        <p:spPr>
          <a:xfrm>
            <a:off x="3055574" y="3958318"/>
            <a:ext cx="311727" cy="311727"/>
          </a:xfrm>
          <a:prstGeom prst="ellipse">
            <a:avLst/>
          </a:prstGeom>
          <a:solidFill>
            <a:srgbClr val="EBEBE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9C01DA1B-6BAE-4A4A-8BA6-8F8BA2F7122B}"/>
              </a:ext>
            </a:extLst>
          </p:cNvPr>
          <p:cNvSpPr/>
          <p:nvPr/>
        </p:nvSpPr>
        <p:spPr>
          <a:xfrm>
            <a:off x="-1524000" y="1905000"/>
            <a:ext cx="3048000" cy="3048000"/>
          </a:xfrm>
          <a:prstGeom prst="arc">
            <a:avLst>
              <a:gd name="adj1" fmla="val 16200000"/>
              <a:gd name="adj2" fmla="val 5359794"/>
            </a:avLst>
          </a:prstGeom>
          <a:solidFill>
            <a:srgbClr val="000000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grpSp>
        <p:nvGrpSpPr>
          <p:cNvPr id="14" name="Group 24">
            <a:extLst>
              <a:ext uri="{FF2B5EF4-FFF2-40B4-BE49-F238E27FC236}">
                <a16:creationId xmlns:a16="http://schemas.microsoft.com/office/drawing/2014/main" id="{E60B75D3-A7C8-49B0-B87C-C2D7B0FF1DB6}"/>
              </a:ext>
            </a:extLst>
          </p:cNvPr>
          <p:cNvGrpSpPr/>
          <p:nvPr/>
        </p:nvGrpSpPr>
        <p:grpSpPr>
          <a:xfrm rot="18596622">
            <a:off x="-783595" y="3354692"/>
            <a:ext cx="3869844" cy="400805"/>
            <a:chOff x="-3200400" y="3314700"/>
            <a:chExt cx="6246421" cy="228601"/>
          </a:xfrm>
        </p:grpSpPr>
        <p:sp>
          <p:nvSpPr>
            <p:cNvPr id="15" name="Rounded Rectangle 12">
              <a:extLst>
                <a:ext uri="{FF2B5EF4-FFF2-40B4-BE49-F238E27FC236}">
                  <a16:creationId xmlns:a16="http://schemas.microsoft.com/office/drawing/2014/main" id="{62079973-F901-4D71-B440-54DC8855BE17}"/>
                </a:ext>
              </a:extLst>
            </p:cNvPr>
            <p:cNvSpPr/>
            <p:nvPr/>
          </p:nvSpPr>
          <p:spPr>
            <a:xfrm rot="5400000">
              <a:off x="1331520" y="1828800"/>
              <a:ext cx="228600" cy="3200400"/>
            </a:xfrm>
            <a:prstGeom prst="roundRect">
              <a:avLst>
                <a:gd name="adj" fmla="val 35051"/>
              </a:avLst>
            </a:prstGeom>
            <a:solidFill>
              <a:srgbClr val="D7D7D7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3">
              <a:extLst>
                <a:ext uri="{FF2B5EF4-FFF2-40B4-BE49-F238E27FC236}">
                  <a16:creationId xmlns:a16="http://schemas.microsoft.com/office/drawing/2014/main" id="{C9BF1695-9E14-470B-BBE0-CDC3779D255E}"/>
                </a:ext>
              </a:extLst>
            </p:cNvPr>
            <p:cNvSpPr/>
            <p:nvPr/>
          </p:nvSpPr>
          <p:spPr>
            <a:xfrm rot="5400000">
              <a:off x="-1714500" y="1828800"/>
              <a:ext cx="228600" cy="3200400"/>
            </a:xfrm>
            <a:prstGeom prst="roundRect">
              <a:avLst>
                <a:gd name="adj" fmla="val 35051"/>
              </a:avLst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CA072194-7B35-43D6-9F35-19D3A73CF40D}"/>
              </a:ext>
            </a:extLst>
          </p:cNvPr>
          <p:cNvSpPr/>
          <p:nvPr/>
        </p:nvSpPr>
        <p:spPr>
          <a:xfrm>
            <a:off x="2823591" y="1764087"/>
            <a:ext cx="951818" cy="901974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1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99D2497-2D63-47AD-96D3-0D07446809A4}"/>
              </a:ext>
            </a:extLst>
          </p:cNvPr>
          <p:cNvSpPr/>
          <p:nvPr/>
        </p:nvSpPr>
        <p:spPr>
          <a:xfrm>
            <a:off x="2877094" y="2749737"/>
            <a:ext cx="1032536" cy="987547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</p:spPr>
        <p:style>
          <a:lnRef idx="1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AAE5E9D-CBA4-414A-AE04-818D04184EAE}"/>
              </a:ext>
            </a:extLst>
          </p:cNvPr>
          <p:cNvSpPr/>
          <p:nvPr/>
        </p:nvSpPr>
        <p:spPr>
          <a:xfrm>
            <a:off x="2728913" y="3848150"/>
            <a:ext cx="959029" cy="901974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</p:spPr>
        <p:style>
          <a:lnRef idx="1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71687E3-468B-4E4A-8712-82DA5E980F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0" t="28" r="16711"/>
          <a:stretch/>
        </p:blipFill>
        <p:spPr>
          <a:xfrm>
            <a:off x="2387491" y="874353"/>
            <a:ext cx="1056053" cy="870748"/>
          </a:xfrm>
          <a:prstGeom prst="ellipse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C4159C3-E055-4C52-A729-C2FA267AEC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" t="-1506" r="2931" b="-1473"/>
          <a:stretch/>
        </p:blipFill>
        <p:spPr>
          <a:xfrm flipH="1">
            <a:off x="7776591" y="2577464"/>
            <a:ext cx="4401095" cy="4138118"/>
          </a:xfrm>
          <a:prstGeom prst="ellipse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242049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Watercolor Wedding 16x9">
  <a:themeElements>
    <a:clrScheme name="Watercolor Wedding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F391A8"/>
      </a:accent1>
      <a:accent2>
        <a:srgbClr val="F7B77D"/>
      </a:accent2>
      <a:accent3>
        <a:srgbClr val="AED88C"/>
      </a:accent3>
      <a:accent4>
        <a:srgbClr val="F3D789"/>
      </a:accent4>
      <a:accent5>
        <a:srgbClr val="F7C1D8"/>
      </a:accent5>
      <a:accent6>
        <a:srgbClr val="AAC09B"/>
      </a:accent6>
      <a:hlink>
        <a:srgbClr val="F391A8"/>
      </a:hlink>
      <a:folHlink>
        <a:srgbClr val="A6A6A6"/>
      </a:folHlink>
    </a:clrScheme>
    <a:fontScheme name="Gabriola-Palatino Linotype">
      <a:majorFont>
        <a:latin typeface="Gabriola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tercolorWedding_16x9.potx" id="{D58A2463-0CA6-4FC5-9DE0-36068EFA8F51}" vid="{A2BB13D7-0A02-4505-8110-9455F5B96B2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1297</TotalTime>
  <Words>361</Words>
  <Application>Microsoft Office PowerPoint</Application>
  <PresentationFormat>Widescreen</PresentationFormat>
  <Paragraphs>73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Arial</vt:lpstr>
      <vt:lpstr>Berlin Sans FB Demi</vt:lpstr>
      <vt:lpstr>BhrahmaputraCMJ</vt:lpstr>
      <vt:lpstr>Calibri</vt:lpstr>
      <vt:lpstr>Century Gothic</vt:lpstr>
      <vt:lpstr>Gabriola</vt:lpstr>
      <vt:lpstr>NikoshBAN</vt:lpstr>
      <vt:lpstr>Palatino Linotype</vt:lpstr>
      <vt:lpstr>PinkiyMJ</vt:lpstr>
      <vt:lpstr>SutonnyMJ</vt:lpstr>
      <vt:lpstr>Times New Roman</vt:lpstr>
      <vt:lpstr>TonnyBanglaMJ</vt:lpstr>
      <vt:lpstr>Wingdings 3</vt:lpstr>
      <vt:lpstr>Wisp</vt:lpstr>
      <vt:lpstr>Watercolor Wedding 16x9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ব্যাগ তৈরিতে- ,ডেকোরেশান এর কাজে-</vt:lpstr>
      <vt:lpstr>তেল তৈরিতে-</vt:lpstr>
      <vt:lpstr>PowerPoint Presentation</vt:lpstr>
      <vt:lpstr>আচার হিসেবে-</vt:lpstr>
      <vt:lpstr>জ্বালানি হিসেবে-</vt:lpstr>
      <vt:lpstr>Kv‡c©U ˆZwi‡Z-</vt:lpstr>
      <vt:lpstr>কাপড়,সূতা তৈরিতে-</vt:lpstr>
      <vt:lpstr>fZ©v ˆZwi‡Z-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Personal</dc:creator>
  <cp:lastModifiedBy>shafiqur rahman</cp:lastModifiedBy>
  <cp:revision>217</cp:revision>
  <dcterms:created xsi:type="dcterms:W3CDTF">2017-06-06T03:30:39Z</dcterms:created>
  <dcterms:modified xsi:type="dcterms:W3CDTF">2021-04-03T13:09:30Z</dcterms:modified>
</cp:coreProperties>
</file>