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0"/>
  </p:notesMasterIdLst>
  <p:sldIdLst>
    <p:sldId id="277" r:id="rId2"/>
    <p:sldId id="276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  <p:sldId id="274" r:id="rId12"/>
    <p:sldId id="267" r:id="rId13"/>
    <p:sldId id="275" r:id="rId14"/>
    <p:sldId id="268" r:id="rId15"/>
    <p:sldId id="269" r:id="rId16"/>
    <p:sldId id="270" r:id="rId17"/>
    <p:sldId id="273" r:id="rId18"/>
    <p:sldId id="279" r:id="rId19"/>
  </p:sldIdLst>
  <p:sldSz cx="12192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1E07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>
      <p:cViewPr varScale="1">
        <p:scale>
          <a:sx n="45" d="100"/>
          <a:sy n="45" d="100"/>
        </p:scale>
        <p:origin x="5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B342C-936B-435F-912D-F82B3076D593}" type="doc">
      <dgm:prSet loTypeId="urn:microsoft.com/office/officeart/2005/8/layout/radial1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234CC7B-5A21-4B56-9E38-4C72A957A38B}">
      <dgm:prSet phldrT="[Text]" custT="1"/>
      <dgm:spPr>
        <a:solidFill>
          <a:srgbClr val="1E07CB"/>
        </a:solidFill>
      </dgm:spPr>
      <dgm:t>
        <a:bodyPr/>
        <a:lstStyle/>
        <a:p>
          <a:r>
            <a:rPr lang="bn-BD" sz="6000" b="0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পুষ্টি</a:t>
          </a:r>
          <a:endParaRPr lang="en-US" sz="6000" b="0" cap="none" spc="0" dirty="0">
            <a:ln w="0">
              <a:solidFill>
                <a:schemeClr val="bg1"/>
              </a:solidFill>
            </a:ln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373A2D-4932-4E4A-B016-AF29263803F8}" type="parTrans" cxnId="{E302B085-8178-431E-8BED-A5E0CBEEC3E9}">
      <dgm:prSet/>
      <dgm:spPr/>
      <dgm:t>
        <a:bodyPr/>
        <a:lstStyle/>
        <a:p>
          <a:endParaRPr lang="en-US"/>
        </a:p>
      </dgm:t>
    </dgm:pt>
    <dgm:pt modelId="{A069E610-F590-47DD-AE52-3E37E4732FB5}" type="sibTrans" cxnId="{E302B085-8178-431E-8BED-A5E0CBEEC3E9}">
      <dgm:prSet/>
      <dgm:spPr/>
      <dgm:t>
        <a:bodyPr/>
        <a:lstStyle/>
        <a:p>
          <a:endParaRPr lang="en-US"/>
        </a:p>
      </dgm:t>
    </dgm:pt>
    <dgm:pt modelId="{C187B799-2B60-43F4-BD13-E5FA2CC4DB16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শর্করা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CE431B-E2C5-4351-BAFC-51325AE831AA}" type="parTrans" cxnId="{7EEA06E2-F86A-4A2D-A4ED-4F932AEB67EB}">
      <dgm:prSet/>
      <dgm:spPr/>
      <dgm:t>
        <a:bodyPr/>
        <a:lstStyle/>
        <a:p>
          <a:endParaRPr lang="en-US"/>
        </a:p>
      </dgm:t>
    </dgm:pt>
    <dgm:pt modelId="{835AD9F5-9B72-4D8D-A826-28C43F84A22E}" type="sibTrans" cxnId="{7EEA06E2-F86A-4A2D-A4ED-4F932AEB67EB}">
      <dgm:prSet/>
      <dgm:spPr/>
      <dgm:t>
        <a:bodyPr/>
        <a:lstStyle/>
        <a:p>
          <a:endParaRPr lang="en-US"/>
        </a:p>
      </dgm:t>
    </dgm:pt>
    <dgm:pt modelId="{A3E85A1E-6FDD-4EDC-A65B-A690F70F2B67}">
      <dgm:prSet phldrT="[Text]" custT="1"/>
      <dgm:spPr>
        <a:solidFill>
          <a:srgbClr val="FFC000"/>
        </a:solidFill>
      </dgm:spPr>
      <dgm:t>
        <a:bodyPr/>
        <a:lstStyle/>
        <a:p>
          <a:r>
            <a:rPr lang="bn-BD" sz="3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endParaRPr lang="en-US" sz="36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654615-8F21-419F-8DCF-2E954BB36108}" type="parTrans" cxnId="{0767B5A7-2EB1-43B8-B612-28921C24BEFD}">
      <dgm:prSet/>
      <dgm:spPr/>
      <dgm:t>
        <a:bodyPr/>
        <a:lstStyle/>
        <a:p>
          <a:endParaRPr lang="en-US"/>
        </a:p>
      </dgm:t>
    </dgm:pt>
    <dgm:pt modelId="{19BCECBC-A0EA-4038-A0F5-5FCF8D9D935B}" type="sibTrans" cxnId="{0767B5A7-2EB1-43B8-B612-28921C24BEFD}">
      <dgm:prSet/>
      <dgm:spPr/>
      <dgm:t>
        <a:bodyPr/>
        <a:lstStyle/>
        <a:p>
          <a:endParaRPr lang="en-US"/>
        </a:p>
      </dgm:t>
    </dgm:pt>
    <dgm:pt modelId="{126CE70B-FD0F-4131-9FA2-BCA5A68BA038}">
      <dgm:prSet/>
      <dgm:spPr/>
      <dgm:t>
        <a:bodyPr/>
        <a:lstStyle/>
        <a:p>
          <a:endParaRPr lang="en-US"/>
        </a:p>
      </dgm:t>
    </dgm:pt>
    <dgm:pt modelId="{CE2C7A33-C2D6-412A-8789-9AC62225C9D3}" type="parTrans" cxnId="{FE4BD339-1A9F-4F80-81C6-0A3804E83DE2}">
      <dgm:prSet/>
      <dgm:spPr/>
      <dgm:t>
        <a:bodyPr/>
        <a:lstStyle/>
        <a:p>
          <a:endParaRPr lang="en-US"/>
        </a:p>
      </dgm:t>
    </dgm:pt>
    <dgm:pt modelId="{09C50CEA-DA19-4AF9-BF86-777A837AE67C}" type="sibTrans" cxnId="{FE4BD339-1A9F-4F80-81C6-0A3804E83DE2}">
      <dgm:prSet/>
      <dgm:spPr/>
      <dgm:t>
        <a:bodyPr/>
        <a:lstStyle/>
        <a:p>
          <a:endParaRPr lang="en-US"/>
        </a:p>
      </dgm:t>
    </dgm:pt>
    <dgm:pt modelId="{508DFF8C-55A3-44FC-913D-6A3FB6DFFEB3}" type="pres">
      <dgm:prSet presAssocID="{B90B342C-936B-435F-912D-F82B3076D59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2195D9-0900-4A1C-B36F-2D4D69D1C8D5}" type="pres">
      <dgm:prSet presAssocID="{C234CC7B-5A21-4B56-9E38-4C72A957A38B}" presName="centerShape" presStyleLbl="node0" presStyleIdx="0" presStyleCnt="1"/>
      <dgm:spPr/>
      <dgm:t>
        <a:bodyPr/>
        <a:lstStyle/>
        <a:p>
          <a:endParaRPr lang="en-US"/>
        </a:p>
      </dgm:t>
    </dgm:pt>
    <dgm:pt modelId="{9B231FEF-44D4-4C7E-9F56-5D7A7DB1E957}" type="pres">
      <dgm:prSet presAssocID="{5ECE431B-E2C5-4351-BAFC-51325AE831AA}" presName="Name9" presStyleLbl="parChTrans1D2" presStyleIdx="0" presStyleCnt="2"/>
      <dgm:spPr/>
      <dgm:t>
        <a:bodyPr/>
        <a:lstStyle/>
        <a:p>
          <a:endParaRPr lang="en-US"/>
        </a:p>
      </dgm:t>
    </dgm:pt>
    <dgm:pt modelId="{D0D6515A-18AB-4A00-BB2D-3ED67C4DFB89}" type="pres">
      <dgm:prSet presAssocID="{5ECE431B-E2C5-4351-BAFC-51325AE831A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3C69912-5E70-4AD9-9985-62CAFD39D54D}" type="pres">
      <dgm:prSet presAssocID="{C187B799-2B60-43F4-BD13-E5FA2CC4DB1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F1FB1-1B28-42B6-9CE2-4412BA90CDE4}" type="pres">
      <dgm:prSet presAssocID="{5B654615-8F21-419F-8DCF-2E954BB36108}" presName="Name9" presStyleLbl="parChTrans1D2" presStyleIdx="1" presStyleCnt="2"/>
      <dgm:spPr/>
      <dgm:t>
        <a:bodyPr/>
        <a:lstStyle/>
        <a:p>
          <a:endParaRPr lang="en-US"/>
        </a:p>
      </dgm:t>
    </dgm:pt>
    <dgm:pt modelId="{36976AF3-998F-454F-862F-EFDF28823ADF}" type="pres">
      <dgm:prSet presAssocID="{5B654615-8F21-419F-8DCF-2E954BB3610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9BB17667-5A68-4454-B279-10050D81C783}" type="pres">
      <dgm:prSet presAssocID="{A3E85A1E-6FDD-4EDC-A65B-A690F70F2B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6240A9-BBC1-4481-8186-2FB72AA75137}" type="presOf" srcId="{5ECE431B-E2C5-4351-BAFC-51325AE831AA}" destId="{D0D6515A-18AB-4A00-BB2D-3ED67C4DFB89}" srcOrd="1" destOrd="0" presId="urn:microsoft.com/office/officeart/2005/8/layout/radial1"/>
    <dgm:cxn modelId="{3D28DD28-2AE9-4FE4-9FBA-8ABD6E4F65F9}" type="presOf" srcId="{C187B799-2B60-43F4-BD13-E5FA2CC4DB16}" destId="{33C69912-5E70-4AD9-9985-62CAFD39D54D}" srcOrd="0" destOrd="0" presId="urn:microsoft.com/office/officeart/2005/8/layout/radial1"/>
    <dgm:cxn modelId="{FE4BD339-1A9F-4F80-81C6-0A3804E83DE2}" srcId="{B90B342C-936B-435F-912D-F82B3076D593}" destId="{126CE70B-FD0F-4131-9FA2-BCA5A68BA038}" srcOrd="1" destOrd="0" parTransId="{CE2C7A33-C2D6-412A-8789-9AC62225C9D3}" sibTransId="{09C50CEA-DA19-4AF9-BF86-777A837AE67C}"/>
    <dgm:cxn modelId="{7EEA06E2-F86A-4A2D-A4ED-4F932AEB67EB}" srcId="{C234CC7B-5A21-4B56-9E38-4C72A957A38B}" destId="{C187B799-2B60-43F4-BD13-E5FA2CC4DB16}" srcOrd="0" destOrd="0" parTransId="{5ECE431B-E2C5-4351-BAFC-51325AE831AA}" sibTransId="{835AD9F5-9B72-4D8D-A826-28C43F84A22E}"/>
    <dgm:cxn modelId="{FEA05EB0-89D9-42CF-8EF5-097546C0632F}" type="presOf" srcId="{5ECE431B-E2C5-4351-BAFC-51325AE831AA}" destId="{9B231FEF-44D4-4C7E-9F56-5D7A7DB1E957}" srcOrd="0" destOrd="0" presId="urn:microsoft.com/office/officeart/2005/8/layout/radial1"/>
    <dgm:cxn modelId="{DD4A8FE3-9DF3-4B21-A263-A6C4A5FBF140}" type="presOf" srcId="{A3E85A1E-6FDD-4EDC-A65B-A690F70F2B67}" destId="{9BB17667-5A68-4454-B279-10050D81C783}" srcOrd="0" destOrd="0" presId="urn:microsoft.com/office/officeart/2005/8/layout/radial1"/>
    <dgm:cxn modelId="{0A697CEF-705A-43E8-A68B-BF89C591B0A5}" type="presOf" srcId="{5B654615-8F21-419F-8DCF-2E954BB36108}" destId="{36976AF3-998F-454F-862F-EFDF28823ADF}" srcOrd="1" destOrd="0" presId="urn:microsoft.com/office/officeart/2005/8/layout/radial1"/>
    <dgm:cxn modelId="{0767B5A7-2EB1-43B8-B612-28921C24BEFD}" srcId="{C234CC7B-5A21-4B56-9E38-4C72A957A38B}" destId="{A3E85A1E-6FDD-4EDC-A65B-A690F70F2B67}" srcOrd="1" destOrd="0" parTransId="{5B654615-8F21-419F-8DCF-2E954BB36108}" sibTransId="{19BCECBC-A0EA-4038-A0F5-5FCF8D9D935B}"/>
    <dgm:cxn modelId="{5F63A72B-AB9D-4BE6-AAF3-23C0913043AA}" type="presOf" srcId="{C234CC7B-5A21-4B56-9E38-4C72A957A38B}" destId="{F22195D9-0900-4A1C-B36F-2D4D69D1C8D5}" srcOrd="0" destOrd="0" presId="urn:microsoft.com/office/officeart/2005/8/layout/radial1"/>
    <dgm:cxn modelId="{EF85EDD3-2209-4195-83B0-07CB53DF6D87}" type="presOf" srcId="{B90B342C-936B-435F-912D-F82B3076D593}" destId="{508DFF8C-55A3-44FC-913D-6A3FB6DFFEB3}" srcOrd="0" destOrd="0" presId="urn:microsoft.com/office/officeart/2005/8/layout/radial1"/>
    <dgm:cxn modelId="{E302B085-8178-431E-8BED-A5E0CBEEC3E9}" srcId="{B90B342C-936B-435F-912D-F82B3076D593}" destId="{C234CC7B-5A21-4B56-9E38-4C72A957A38B}" srcOrd="0" destOrd="0" parTransId="{D7373A2D-4932-4E4A-B016-AF29263803F8}" sibTransId="{A069E610-F590-47DD-AE52-3E37E4732FB5}"/>
    <dgm:cxn modelId="{67D556E5-9E86-4384-B7BA-1CA010CD5595}" type="presOf" srcId="{5B654615-8F21-419F-8DCF-2E954BB36108}" destId="{A36F1FB1-1B28-42B6-9CE2-4412BA90CDE4}" srcOrd="0" destOrd="0" presId="urn:microsoft.com/office/officeart/2005/8/layout/radial1"/>
    <dgm:cxn modelId="{A4DDAA47-C06A-4E42-8D3E-1F776819F041}" type="presParOf" srcId="{508DFF8C-55A3-44FC-913D-6A3FB6DFFEB3}" destId="{F22195D9-0900-4A1C-B36F-2D4D69D1C8D5}" srcOrd="0" destOrd="0" presId="urn:microsoft.com/office/officeart/2005/8/layout/radial1"/>
    <dgm:cxn modelId="{58D6BD41-AC96-4426-AB87-F895DE3EADE5}" type="presParOf" srcId="{508DFF8C-55A3-44FC-913D-6A3FB6DFFEB3}" destId="{9B231FEF-44D4-4C7E-9F56-5D7A7DB1E957}" srcOrd="1" destOrd="0" presId="urn:microsoft.com/office/officeart/2005/8/layout/radial1"/>
    <dgm:cxn modelId="{BD193218-7465-4009-8EEB-C8FD6E979AA0}" type="presParOf" srcId="{9B231FEF-44D4-4C7E-9F56-5D7A7DB1E957}" destId="{D0D6515A-18AB-4A00-BB2D-3ED67C4DFB89}" srcOrd="0" destOrd="0" presId="urn:microsoft.com/office/officeart/2005/8/layout/radial1"/>
    <dgm:cxn modelId="{1159E61D-1599-497C-86D2-EA766C726D15}" type="presParOf" srcId="{508DFF8C-55A3-44FC-913D-6A3FB6DFFEB3}" destId="{33C69912-5E70-4AD9-9985-62CAFD39D54D}" srcOrd="2" destOrd="0" presId="urn:microsoft.com/office/officeart/2005/8/layout/radial1"/>
    <dgm:cxn modelId="{EE6BEEAF-2B35-462D-B6B2-34352A5384C1}" type="presParOf" srcId="{508DFF8C-55A3-44FC-913D-6A3FB6DFFEB3}" destId="{A36F1FB1-1B28-42B6-9CE2-4412BA90CDE4}" srcOrd="3" destOrd="0" presId="urn:microsoft.com/office/officeart/2005/8/layout/radial1"/>
    <dgm:cxn modelId="{B52DDFA8-7E6F-46E9-BEE2-E54D6353F840}" type="presParOf" srcId="{A36F1FB1-1B28-42B6-9CE2-4412BA90CDE4}" destId="{36976AF3-998F-454F-862F-EFDF28823ADF}" srcOrd="0" destOrd="0" presId="urn:microsoft.com/office/officeart/2005/8/layout/radial1"/>
    <dgm:cxn modelId="{054F0F2B-9BAE-40C9-9AB8-11971E050BE6}" type="presParOf" srcId="{508DFF8C-55A3-44FC-913D-6A3FB6DFFEB3}" destId="{9BB17667-5A68-4454-B279-10050D81C783}" srcOrd="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195D9-0900-4A1C-B36F-2D4D69D1C8D5}">
      <dsp:nvSpPr>
        <dsp:cNvPr id="0" name=""/>
        <dsp:cNvSpPr/>
      </dsp:nvSpPr>
      <dsp:spPr>
        <a:xfrm>
          <a:off x="4282106" y="3059362"/>
          <a:ext cx="2323525" cy="2323525"/>
        </a:xfrm>
        <a:prstGeom prst="ellipse">
          <a:avLst/>
        </a:prstGeom>
        <a:solidFill>
          <a:srgbClr val="1E07CB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b="0" kern="1200" cap="none" spc="0" dirty="0" smtClean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পুষ্টি</a:t>
          </a:r>
          <a:endParaRPr lang="en-US" sz="6000" b="0" kern="1200" cap="none" spc="0" dirty="0">
            <a:ln w="0">
              <a:solidFill>
                <a:schemeClr val="bg1"/>
              </a:solidFill>
            </a:ln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22378" y="3399634"/>
        <a:ext cx="1642981" cy="1642981"/>
      </dsp:txXfrm>
    </dsp:sp>
    <dsp:sp modelId="{9B231FEF-44D4-4C7E-9F56-5D7A7DB1E957}">
      <dsp:nvSpPr>
        <dsp:cNvPr id="0" name=""/>
        <dsp:cNvSpPr/>
      </dsp:nvSpPr>
      <dsp:spPr>
        <a:xfrm rot="16200000">
          <a:off x="5092809" y="2689097"/>
          <a:ext cx="702118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702118" y="192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6316" y="2690750"/>
        <a:ext cx="35105" cy="35105"/>
      </dsp:txXfrm>
    </dsp:sp>
    <dsp:sp modelId="{33C69912-5E70-4AD9-9985-62CAFD39D54D}">
      <dsp:nvSpPr>
        <dsp:cNvPr id="0" name=""/>
        <dsp:cNvSpPr/>
      </dsp:nvSpPr>
      <dsp:spPr>
        <a:xfrm>
          <a:off x="4282106" y="33719"/>
          <a:ext cx="2323525" cy="2323525"/>
        </a:xfrm>
        <a:prstGeom prst="ellipse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শর্করা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22378" y="373991"/>
        <a:ext cx="1642981" cy="1642981"/>
      </dsp:txXfrm>
    </dsp:sp>
    <dsp:sp modelId="{A36F1FB1-1B28-42B6-9CE2-4412BA90CDE4}">
      <dsp:nvSpPr>
        <dsp:cNvPr id="0" name=""/>
        <dsp:cNvSpPr/>
      </dsp:nvSpPr>
      <dsp:spPr>
        <a:xfrm rot="5400000">
          <a:off x="5092809" y="5714740"/>
          <a:ext cx="702118" cy="38413"/>
        </a:xfrm>
        <a:custGeom>
          <a:avLst/>
          <a:gdLst/>
          <a:ahLst/>
          <a:cxnLst/>
          <a:rect l="0" t="0" r="0" b="0"/>
          <a:pathLst>
            <a:path>
              <a:moveTo>
                <a:pt x="0" y="19206"/>
              </a:moveTo>
              <a:lnTo>
                <a:pt x="702118" y="1920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6316" y="5716394"/>
        <a:ext cx="35105" cy="35105"/>
      </dsp:txXfrm>
    </dsp:sp>
    <dsp:sp modelId="{9BB17667-5A68-4454-B279-10050D81C783}">
      <dsp:nvSpPr>
        <dsp:cNvPr id="0" name=""/>
        <dsp:cNvSpPr/>
      </dsp:nvSpPr>
      <dsp:spPr>
        <a:xfrm>
          <a:off x="4282106" y="6085006"/>
          <a:ext cx="2323525" cy="2323525"/>
        </a:xfrm>
        <a:prstGeom prst="ellipse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endParaRPr lang="en-US" sz="36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622378" y="6425278"/>
        <a:ext cx="1642981" cy="1642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39873-4E22-4B2E-8A4C-6ABD96A254A9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F9793-BAB3-4043-846C-4943BB1F7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45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0F35F-9811-4839-9E3A-3489881283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61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9793-BAB3-4043-846C-4943BB1F79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8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9793-BAB3-4043-846C-4943BB1F79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31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9793-BAB3-4043-846C-4943BB1F79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1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F9793-BAB3-4043-846C-4943BB1F79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52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1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4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06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0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4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7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6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3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2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8679-30AE-4842-A055-81F83E6C1C37}" type="datetimeFigureOut">
              <a:rPr lang="en-US" smtClean="0"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F46E-71DB-4634-BC3A-81FF338A1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3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4.jpg"/><Relationship Id="rId7" Type="http://schemas.openxmlformats.org/officeDocument/2006/relationships/image" Target="../media/image19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g"/><Relationship Id="rId5" Type="http://schemas.openxmlformats.org/officeDocument/2006/relationships/image" Target="../media/image22.jpeg"/><Relationship Id="rId10" Type="http://schemas.openxmlformats.org/officeDocument/2006/relationships/image" Target="../media/image25.jpg"/><Relationship Id="rId4" Type="http://schemas.openxmlformats.org/officeDocument/2006/relationships/image" Target="../media/image13.jpg"/><Relationship Id="rId9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mailto:binduphy540780@gmail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11" Type="http://schemas.openxmlformats.org/officeDocument/2006/relationships/image" Target="../media/image13.jpg"/><Relationship Id="rId5" Type="http://schemas.openxmlformats.org/officeDocument/2006/relationships/image" Target="../media/image7.jpe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8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0" y="1992383"/>
            <a:ext cx="9144000" cy="5143500"/>
            <a:chOff x="0" y="-10489"/>
            <a:chExt cx="12192000" cy="6858000"/>
          </a:xfrm>
        </p:grpSpPr>
        <p:sp>
          <p:nvSpPr>
            <p:cNvPr id="3" name="Frame 2"/>
            <p:cNvSpPr/>
            <p:nvPr/>
          </p:nvSpPr>
          <p:spPr>
            <a:xfrm>
              <a:off x="0" y="-10489"/>
              <a:ext cx="12192000" cy="6858000"/>
            </a:xfrm>
            <a:prstGeom prst="frame">
              <a:avLst>
                <a:gd name="adj1" fmla="val 2224"/>
              </a:avLst>
            </a:prstGeom>
            <a:gradFill>
              <a:gsLst>
                <a:gs pos="45000">
                  <a:srgbClr val="000000">
                    <a:alpha val="39000"/>
                  </a:srgbClr>
                </a:gs>
                <a:gs pos="39999">
                  <a:srgbClr val="0A128C"/>
                </a:gs>
                <a:gs pos="70000">
                  <a:srgbClr val="181CC7"/>
                </a:gs>
                <a:gs pos="88000">
                  <a:srgbClr val="7005D4"/>
                </a:gs>
                <a:gs pos="100000">
                  <a:srgbClr val="8C3D91"/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23650" y="414224"/>
              <a:ext cx="7329950" cy="1257695"/>
            </a:xfrm>
            <a:prstGeom prst="rect">
              <a:avLst/>
            </a:prstGeom>
            <a:noFill/>
          </p:spPr>
          <p:txBody>
            <a:bodyPr wrap="square" rtlCol="0">
              <a:prstTxWarp prst="textWave2">
                <a:avLst/>
              </a:prstTxWarp>
              <a:spAutoFit/>
            </a:bodyPr>
            <a:lstStyle/>
            <a:p>
              <a:r>
                <a:rPr lang="en-US" sz="6000" b="1" dirty="0" err="1">
                  <a:ln>
                    <a:solidFill>
                      <a:srgbClr val="FFFF00"/>
                    </a:solidFill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শুভেচ্ছা</a:t>
              </a:r>
              <a:r>
                <a:rPr lang="bn-IN" sz="6000" b="1" dirty="0">
                  <a:ln>
                    <a:solidFill>
                      <a:srgbClr val="FFFF00"/>
                    </a:solidFill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6000" b="1" dirty="0">
                  <a:ln>
                    <a:solidFill>
                      <a:srgbClr val="FFFF00"/>
                    </a:solidFill>
                  </a:ln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60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13" y="2073273"/>
              <a:ext cx="4742120" cy="43728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77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148" y="2191373"/>
            <a:ext cx="2364474" cy="139303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169" y="2213793"/>
            <a:ext cx="2200700" cy="13858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405" y="2237756"/>
            <a:ext cx="2111936" cy="13858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6453" y="4753589"/>
            <a:ext cx="3643952" cy="187560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-356913" y="3734675"/>
            <a:ext cx="1385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68527" y="3838168"/>
            <a:ext cx="13854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7746" y="3642558"/>
            <a:ext cx="1693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59831" y="6813602"/>
            <a:ext cx="3501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শাক-সবজি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40946" y="3695128"/>
            <a:ext cx="1408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8561" y="3584404"/>
            <a:ext cx="2297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আলু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67746" y="8066629"/>
            <a:ext cx="9101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খাদ্যগুলো উদ্ভিদ থেকে পাই </a:t>
            </a:r>
            <a:endParaRPr lang="en-US" sz="60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13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76446" y="1233378"/>
            <a:ext cx="11589488" cy="6188148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পেয়ে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থেকে।খাদ্য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bn-BD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শক্তি যোগায় । পুষ্টি হলো জীবদেহের বৃদ্ধি ও বেঁচে থাকার জন্য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bn-BD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সকল উপাদান ।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খাদ</a:t>
            </a:r>
            <a:r>
              <a:rPr lang="bn-BD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্যে আমিষ,শর্করা এবং চর্বি হচ্ছে প্রধান পুষ্টি উপাদান। এছাড়াও রয়েছে  ভিটামিন ও খনিজ লবন। </a:t>
            </a:r>
            <a:r>
              <a:rPr lang="en-US" sz="6000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49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707461" y="1964551"/>
            <a:ext cx="8925327" cy="2209886"/>
            <a:chOff x="0" y="-385881"/>
            <a:chExt cx="11600273" cy="2946515"/>
          </a:xfrm>
          <a:solidFill>
            <a:schemeClr val="accent4">
              <a:lumMod val="40000"/>
              <a:lumOff val="60000"/>
            </a:schemeClr>
          </a:solidFill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9479" y="-385881"/>
              <a:ext cx="2620794" cy="2887215"/>
            </a:xfrm>
            <a:prstGeom prst="rect">
              <a:avLst/>
            </a:prstGeom>
            <a:grpFill/>
            <a:ln w="38100">
              <a:solidFill>
                <a:schemeClr val="accent3">
                  <a:lumMod val="20000"/>
                  <a:lumOff val="80000"/>
                </a:schemeClr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122272"/>
              <a:ext cx="2511946" cy="2682906"/>
            </a:xfrm>
            <a:prstGeom prst="rect">
              <a:avLst/>
            </a:prstGeom>
            <a:grpFill/>
            <a:ln w="38100">
              <a:solidFill>
                <a:schemeClr val="accent3">
                  <a:lumMod val="20000"/>
                  <a:lumOff val="80000"/>
                </a:schemeClr>
              </a:solidFill>
            </a:ln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0458" y="-135369"/>
              <a:ext cx="3051354" cy="2682500"/>
            </a:xfrm>
            <a:prstGeom prst="rect">
              <a:avLst/>
            </a:prstGeom>
            <a:grpFill/>
            <a:ln w="38100">
              <a:solidFill>
                <a:schemeClr val="accent3">
                  <a:lumMod val="20000"/>
                  <a:lumOff val="80000"/>
                </a:schemeClr>
              </a:solidFill>
            </a:ln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2059" y="-385881"/>
              <a:ext cx="2469458" cy="2898462"/>
            </a:xfrm>
            <a:prstGeom prst="rect">
              <a:avLst/>
            </a:prstGeom>
            <a:grpFill/>
            <a:ln w="38100">
              <a:solidFill>
                <a:schemeClr val="accent3">
                  <a:lumMod val="20000"/>
                  <a:lumOff val="80000"/>
                </a:schemeClr>
              </a:solidFill>
            </a:ln>
          </p:spPr>
        </p:pic>
      </p:grpSp>
      <p:grpSp>
        <p:nvGrpSpPr>
          <p:cNvPr id="25" name="Group 24"/>
          <p:cNvGrpSpPr/>
          <p:nvPr/>
        </p:nvGrpSpPr>
        <p:grpSpPr>
          <a:xfrm>
            <a:off x="1707461" y="5223053"/>
            <a:ext cx="8716247" cy="1371599"/>
            <a:chOff x="306479" y="3985147"/>
            <a:chExt cx="11621663" cy="176226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479" y="3985147"/>
              <a:ext cx="2973597" cy="176226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0076" y="4010425"/>
              <a:ext cx="2115504" cy="160020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4512" y="4010425"/>
              <a:ext cx="2053789" cy="157275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741" y="3996704"/>
              <a:ext cx="1866871" cy="160020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9534" y="4010425"/>
              <a:ext cx="2688608" cy="1436893"/>
            </a:xfrm>
            <a:prstGeom prst="rect">
              <a:avLst/>
            </a:prstGeom>
          </p:spPr>
        </p:pic>
      </p:grpSp>
      <p:sp>
        <p:nvSpPr>
          <p:cNvPr id="15" name="Rectangle 14"/>
          <p:cNvSpPr/>
          <p:nvPr/>
        </p:nvSpPr>
        <p:spPr>
          <a:xfrm>
            <a:off x="5010930" y="6705170"/>
            <a:ext cx="51963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শর্করা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জাতীয়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খাদ্য</a:t>
            </a:r>
            <a:endParaRPr lang="bn-BD" sz="6000" b="1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96228" y="4174295"/>
            <a:ext cx="81658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আমিষ জাতীয় খাদ্য </a:t>
            </a:r>
            <a:endParaRPr lang="en-US" sz="6000" b="1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5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50894003"/>
              </p:ext>
            </p:extLst>
          </p:nvPr>
        </p:nvGraphicFramePr>
        <p:xfrm>
          <a:off x="723015" y="191386"/>
          <a:ext cx="10887738" cy="8442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17218" y="5912209"/>
            <a:ext cx="280397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3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মাছ,ডিম,মাংস সিম </a:t>
            </a:r>
            <a:endParaRPr lang="en-US" sz="33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7388" y="2703759"/>
            <a:ext cx="28007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 আলু রুটি চিনি </a:t>
            </a:r>
            <a:endParaRPr lang="en-US" sz="3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4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2195D9-0900-4A1C-B36F-2D4D69D1C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F22195D9-0900-4A1C-B36F-2D4D69D1C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F22195D9-0900-4A1C-B36F-2D4D69D1C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231FEF-44D4-4C7E-9F56-5D7A7DB1E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graphicEl>
                                              <a:dgm id="{9B231FEF-44D4-4C7E-9F56-5D7A7DB1E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graphicEl>
                                              <a:dgm id="{9B231FEF-44D4-4C7E-9F56-5D7A7DB1E9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C69912-5E70-4AD9-9985-62CAFD39D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33C69912-5E70-4AD9-9985-62CAFD39D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graphicEl>
                                              <a:dgm id="{33C69912-5E70-4AD9-9985-62CAFD39D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F1FB1-1B28-42B6-9CE2-4412BA90C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graphicEl>
                                              <a:dgm id="{A36F1FB1-1B28-42B6-9CE2-4412BA90C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graphicEl>
                                              <a:dgm id="{A36F1FB1-1B28-42B6-9CE2-4412BA90CD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B17667-5A68-4454-B279-10050D81C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graphicEl>
                                              <a:dgm id="{9BB17667-5A68-4454-B279-10050D81C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graphicEl>
                                              <a:dgm id="{9BB17667-5A68-4454-B279-10050D81C7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729" y="761491"/>
            <a:ext cx="6152177" cy="7365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64238" y="2249488"/>
            <a:ext cx="6227762" cy="574675"/>
          </a:xfr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এসো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আমরা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পাঠ্য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বইয়ে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মিলিয়ে</a:t>
            </a:r>
            <a:r>
              <a:rPr lang="en-US" sz="3600" b="1" dirty="0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B05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পড়ি</a:t>
            </a:r>
            <a:endParaRPr lang="en-US" sz="3600" b="1" dirty="0">
              <a:solidFill>
                <a:srgbClr val="00B050"/>
              </a:solidFill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2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9598" y="2446790"/>
            <a:ext cx="2451141" cy="617934"/>
          </a:xfrm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6456" y="2317330"/>
            <a:ext cx="3868340" cy="617934"/>
          </a:xfrm>
        </p:spPr>
        <p:txBody>
          <a:bodyPr>
            <a:noAutofit/>
          </a:bodyPr>
          <a:lstStyle/>
          <a:p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8197185"/>
              </p:ext>
            </p:extLst>
          </p:nvPr>
        </p:nvGraphicFramePr>
        <p:xfrm>
          <a:off x="1524001" y="2777814"/>
          <a:ext cx="4339990" cy="204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995"/>
                <a:gridCol w="2169995"/>
              </a:tblGrid>
              <a:tr h="877390">
                <a:tc>
                  <a:txBody>
                    <a:bodyPr/>
                    <a:lstStyle/>
                    <a:p>
                      <a:pPr algn="ctr"/>
                      <a:r>
                        <a:rPr lang="bn-BD" sz="36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পুষ্টি</a:t>
                      </a:r>
                      <a:r>
                        <a:rPr lang="bn-BD" sz="3600" b="1" baseline="0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উপাদান</a:t>
                      </a:r>
                      <a:endParaRPr lang="en-US" sz="36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4500" b="1" dirty="0" smtClean="0">
                          <a:solidFill>
                            <a:srgbClr val="00206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4500" b="1" dirty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rgbClr val="92D050"/>
                    </a:solidFill>
                  </a:tcPr>
                </a:tc>
              </a:tr>
              <a:tr h="1169044">
                <a:tc>
                  <a:txBody>
                    <a:bodyPr/>
                    <a:lstStyle/>
                    <a:p>
                      <a:pPr algn="ctr"/>
                      <a:r>
                        <a:rPr lang="bn-BD" sz="2700" b="1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BD" sz="3600" b="1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আমিষ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7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91825" y="2137823"/>
            <a:ext cx="2751972" cy="617934"/>
          </a:xfrm>
        </p:spPr>
        <p:txBody>
          <a:bodyPr>
            <a:noAutofit/>
          </a:bodyPr>
          <a:lstStyle/>
          <a:p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দলঃ</a:t>
            </a:r>
            <a:r>
              <a:rPr lang="bn-IN" sz="49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95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en-US" sz="49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4255835"/>
              </p:ext>
            </p:extLst>
          </p:nvPr>
        </p:nvGraphicFramePr>
        <p:xfrm>
          <a:off x="6442843" y="2755757"/>
          <a:ext cx="4116379" cy="158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494"/>
                <a:gridCol w="2048885"/>
              </a:tblGrid>
              <a:tr h="791858"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পুষ্টি</a:t>
                      </a:r>
                      <a:r>
                        <a:rPr lang="bn-BD" sz="27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উপাদান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7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  <a:tr h="791858">
                <a:tc>
                  <a:txBody>
                    <a:bodyPr/>
                    <a:lstStyle/>
                    <a:p>
                      <a:pPr algn="ctr"/>
                      <a:r>
                        <a:rPr lang="bn-BD" sz="41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শর্করা</a:t>
                      </a:r>
                      <a:r>
                        <a:rPr lang="bn-BD" sz="41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41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7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785263"/>
              </p:ext>
            </p:extLst>
          </p:nvPr>
        </p:nvGraphicFramePr>
        <p:xfrm>
          <a:off x="1676402" y="5031486"/>
          <a:ext cx="4168395" cy="2016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6426"/>
                <a:gridCol w="2101969"/>
              </a:tblGrid>
              <a:tr h="1008126">
                <a:tc gridSpan="2">
                  <a:txBody>
                    <a:bodyPr/>
                    <a:lstStyle/>
                    <a:p>
                      <a:pPr algn="ctr"/>
                      <a:r>
                        <a:rPr lang="bn-BD" sz="3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নির্দিষ্ট</a:t>
                      </a:r>
                      <a:r>
                        <a:rPr lang="bn-BD" sz="3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খাদ্যের নাম </a:t>
                      </a:r>
                      <a:endParaRPr lang="en-US" sz="30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08126">
                <a:tc>
                  <a:txBody>
                    <a:bodyPr/>
                    <a:lstStyle/>
                    <a:p>
                      <a:r>
                        <a:rPr lang="bn-BD" sz="3000" dirty="0" smtClean="0">
                          <a:solidFill>
                            <a:schemeClr val="tx1"/>
                          </a:solidFill>
                        </a:rPr>
                        <a:t>শর্করা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51767"/>
              </p:ext>
            </p:extLst>
          </p:nvPr>
        </p:nvGraphicFramePr>
        <p:xfrm>
          <a:off x="6420612" y="4976622"/>
          <a:ext cx="4114186" cy="2167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093"/>
                <a:gridCol w="2057093"/>
              </a:tblGrid>
              <a:tr h="1040232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নির্দিষ্ট</a:t>
                      </a:r>
                      <a:r>
                        <a:rPr lang="bn-BD" sz="3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খাদ্যের নাম </a:t>
                      </a:r>
                      <a:endParaRPr lang="en-US" sz="30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6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41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আমিষ</a:t>
                      </a:r>
                      <a:endParaRPr lang="en-US" sz="41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1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47933"/>
            <a:ext cx="11894288" cy="7065796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371600" lvl="4" indent="0" fontAlgn="t">
              <a:buNone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 উপাদান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endParaRPr lang="bn-BD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আমিষঃ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মাংসপেশির ক্ষয়পূরণ ও রক্ত তৈরী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এবংরক্ষাণাবেক্ষণ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করে।</a:t>
            </a:r>
          </a:p>
          <a:p>
            <a:pPr marL="0" indent="0" fontAlgn="t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</a:t>
            </a:r>
          </a:p>
          <a:p>
            <a:pPr marL="0" indent="0" fontAlgn="t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শর্ক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করার প্রয়োজনীয় শক্তি পাওয়া যায়।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fontAlgn="t">
              <a:buNone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786270" y="8662825"/>
            <a:ext cx="10405730" cy="28623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আমিষঃ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সিম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6000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6000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</a:p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শর্ক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আলূ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রটি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ভূট্টা</a:t>
            </a:r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3758" y="252506"/>
            <a:ext cx="91440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</a:t>
            </a:r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উওর গুলো </a:t>
            </a:r>
            <a:r>
              <a:rPr lang="bn-BD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3600" b="1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লাই</a:t>
            </a:r>
            <a:r>
              <a:rPr lang="en-US" sz="3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5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468" y="2119909"/>
            <a:ext cx="2868536" cy="68438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3702925"/>
            <a:ext cx="9144000" cy="470898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bn-IN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কোন কোন উপাদান থেকে আমরা সর্করা পাই? </a:t>
            </a:r>
            <a:endParaRPr lang="bn-BD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15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033" y="2000250"/>
            <a:ext cx="2232423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9751" y="2000250"/>
            <a:ext cx="2400300" cy="5143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21455" y="4000500"/>
            <a:ext cx="4000500" cy="148590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1200" b="1" dirty="0">
                <a:ln w="10160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1200" b="1" dirty="0">
              <a:ln w="1016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6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lowchart: Decision 32"/>
          <p:cNvSpPr/>
          <p:nvPr/>
        </p:nvSpPr>
        <p:spPr>
          <a:xfrm>
            <a:off x="-1525773" y="1577892"/>
            <a:ext cx="342900" cy="3657600"/>
          </a:xfrm>
          <a:prstGeom prst="flowChartDecision">
            <a:avLst/>
          </a:prstGeom>
          <a:gradFill flip="none" rotWithShape="1">
            <a:gsLst>
              <a:gs pos="40000">
                <a:srgbClr val="A603AB">
                  <a:alpha val="28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34" name="Flowchart: Decision 33"/>
          <p:cNvSpPr/>
          <p:nvPr/>
        </p:nvSpPr>
        <p:spPr>
          <a:xfrm>
            <a:off x="12523602" y="1675957"/>
            <a:ext cx="400050" cy="3657600"/>
          </a:xfrm>
          <a:prstGeom prst="flowChartDecision">
            <a:avLst/>
          </a:prstGeom>
          <a:gradFill flip="none" rotWithShape="1">
            <a:gsLst>
              <a:gs pos="40000">
                <a:srgbClr val="A603AB">
                  <a:alpha val="28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scene3d>
            <a:camera prst="isometricOffAxis2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40" name="Down Arrow Callout 39"/>
          <p:cNvSpPr/>
          <p:nvPr/>
        </p:nvSpPr>
        <p:spPr>
          <a:xfrm>
            <a:off x="3998727" y="590107"/>
            <a:ext cx="3371850" cy="1085850"/>
          </a:xfrm>
          <a:prstGeom prst="downArrowCallout">
            <a:avLst>
              <a:gd name="adj1" fmla="val 10484"/>
              <a:gd name="adj2" fmla="val 25000"/>
              <a:gd name="adj3" fmla="val 25000"/>
              <a:gd name="adj4" fmla="val 62903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/>
          </a:p>
        </p:txBody>
      </p:sp>
      <p:sp>
        <p:nvSpPr>
          <p:cNvPr id="42" name="TextBox 41"/>
          <p:cNvSpPr txBox="1"/>
          <p:nvPr/>
        </p:nvSpPr>
        <p:spPr>
          <a:xfrm>
            <a:off x="4627377" y="590110"/>
            <a:ext cx="2171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উপস্থাপনায় </a:t>
            </a:r>
            <a:endParaRPr lang="en-US" sz="4800" b="1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Donut 42"/>
          <p:cNvSpPr/>
          <p:nvPr/>
        </p:nvSpPr>
        <p:spPr>
          <a:xfrm>
            <a:off x="3884427" y="761557"/>
            <a:ext cx="685800" cy="685800"/>
          </a:xfrm>
          <a:prstGeom prst="donut">
            <a:avLst/>
          </a:prstGeom>
          <a:gradFill flip="none" rotWithShape="1">
            <a:gsLst>
              <a:gs pos="51000">
                <a:srgbClr val="0000FF">
                  <a:alpha val="68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>
            <a:off x="6856227" y="761557"/>
            <a:ext cx="685800" cy="685800"/>
          </a:xfrm>
          <a:prstGeom prst="donut">
            <a:avLst/>
          </a:prstGeom>
          <a:gradFill flip="none" rotWithShape="1">
            <a:gsLst>
              <a:gs pos="51000">
                <a:srgbClr val="0000FF">
                  <a:alpha val="68000"/>
                </a:srgbClr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27127" y="3413920"/>
            <a:ext cx="61150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দিব্যেন্দু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পাল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বারোমাসা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সরকারি প্রাথমিক বিদ্যালয় </a:t>
            </a:r>
          </a:p>
          <a:p>
            <a:pPr algn="ctr"/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itchFamily="2" charset="0"/>
                <a:hlinkClick r:id="rId4"/>
              </a:rPr>
              <a:t>binduphy540780@gmail.com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NikoshBAN" pitchFamily="2" charset="0"/>
            </a:endParaRPr>
          </a:p>
          <a:p>
            <a:pPr algn="ctr"/>
            <a:r>
              <a:rPr lang="bn-BD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itchFamily="2" charset="0"/>
              </a:rPr>
              <a:t> </a:t>
            </a:r>
            <a:r>
              <a:rPr lang="en-US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itchFamily="2" charset="0"/>
              </a:rPr>
              <a:t>কোটচাঁদপুর,ঝিনাইদহ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itchFamily="2" charset="0"/>
              </a:rPr>
              <a:t>।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329" y="1673041"/>
            <a:ext cx="1743799" cy="17437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19949779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4331590" y="1321724"/>
            <a:ext cx="4784725" cy="692150"/>
          </a:xfrm>
          <a:pattFill prst="pct25">
            <a:fgClr>
              <a:schemeClr val="accent4"/>
            </a:fgClr>
            <a:bgClr>
              <a:schemeClr val="bg1"/>
            </a:bgClr>
          </a:patt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পাঠ পরিচিতি</a:t>
            </a:r>
            <a:endParaRPr lang="en-US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2392362" y="3147237"/>
            <a:ext cx="8663182" cy="5347855"/>
          </a:xfrm>
          <a:prstGeom prst="rect">
            <a:avLst/>
          </a:prstGeom>
          <a:pattFill prst="pct5">
            <a:fgClr>
              <a:srgbClr val="FFFF00"/>
            </a:fgClr>
            <a:bgClr>
              <a:schemeClr val="bg1"/>
            </a:bgClr>
          </a:pattFill>
          <a:ln w="28575">
            <a:solidFill>
              <a:schemeClr val="tx1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3000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</a:p>
          <a:p>
            <a:pPr marL="0" indent="0" algn="ctr">
              <a:buNone/>
            </a:pPr>
            <a:r>
              <a:rPr lang="bn-BD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শ্রেনিঃতৃতীয়</a:t>
            </a:r>
          </a:p>
          <a:p>
            <a:pPr marL="0" indent="0" algn="ctr">
              <a:buNone/>
            </a:pPr>
            <a:r>
              <a:rPr lang="bn-BD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বিষয়ঃ প্রাথমিক বিজ্ঞান </a:t>
            </a:r>
          </a:p>
          <a:p>
            <a:pPr marL="0" indent="0" algn="ctr">
              <a:buNone/>
            </a:pPr>
            <a:r>
              <a:rPr lang="bn-BD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পাঠঃ খাদ্য</a:t>
            </a:r>
          </a:p>
          <a:p>
            <a:pPr marL="0" indent="0" algn="ctr">
              <a:buNone/>
            </a:pPr>
            <a:r>
              <a:rPr lang="bn-BD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পাঠের অংশঃ</a:t>
            </a:r>
            <a:r>
              <a:rPr lang="bn-IN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bn-BD" sz="7200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খাদ্য ওপুষ্টি</a:t>
            </a:r>
          </a:p>
          <a:p>
            <a:pPr marL="0" indent="0">
              <a:buNone/>
            </a:pPr>
            <a:r>
              <a:rPr lang="bn-BD" sz="7200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447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2461" y="1492547"/>
            <a:ext cx="4481348" cy="947529"/>
          </a:xfr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bn-BD" sz="7200" b="1" u="sng" dirty="0">
                <a:solidFill>
                  <a:schemeClr val="accent5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শিখ</a:t>
            </a:r>
            <a:r>
              <a:rPr lang="en-US" sz="7200" b="1" u="sng" dirty="0">
                <a:solidFill>
                  <a:schemeClr val="accent5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ন</a:t>
            </a:r>
            <a:r>
              <a:rPr lang="bn-BD" sz="7200" b="1" u="sng" dirty="0">
                <a:solidFill>
                  <a:schemeClr val="accent5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 ফল</a:t>
            </a:r>
            <a:endParaRPr lang="en-US" sz="7200" b="1" u="sng" dirty="0">
              <a:solidFill>
                <a:schemeClr val="accent5"/>
              </a:solidFill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90680"/>
            <a:ext cx="12206176" cy="4003255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bn-BD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১.১ –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0" indent="0">
              <a:buNone/>
            </a:pPr>
            <a:r>
              <a:rPr lang="bn-BD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৮.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২.১-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8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2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52405"/>
            <a:ext cx="9144000" cy="972403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000" b="1" dirty="0">
                <a:solidFill>
                  <a:srgbClr val="002060"/>
                </a:solidFill>
                <a:latin typeface="Agency FB" panose="020B0503020202020204" pitchFamily="34" charset="0"/>
                <a:cs typeface="NikoshBAN" panose="02000000000000000000" pitchFamily="2" charset="0"/>
              </a:rPr>
              <a:t>পূর্ব জ্ঞান যাচাই</a:t>
            </a:r>
            <a:endParaRPr lang="en-US" sz="6000" b="1" dirty="0">
              <a:solidFill>
                <a:srgbClr val="002060"/>
              </a:solidFill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825" y="3348201"/>
            <a:ext cx="6834352" cy="3239814"/>
          </a:xfrm>
          <a:gradFill flip="none" rotWithShape="1">
            <a:gsLst>
              <a:gs pos="0">
                <a:srgbClr val="FF33CC"/>
              </a:gs>
              <a:gs pos="100000">
                <a:srgbClr val="FFFF00"/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685800" lvl="2" indent="0" algn="ctr">
              <a:buNone/>
            </a:pP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685800" lvl="2" indent="0" algn="ctr">
              <a:buNone/>
            </a:pPr>
            <a:r>
              <a:rPr lang="en-US" sz="3375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কি খেয়ে বেঁচে থাকি ?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685800" lvl="2" indent="0" algn="ctr">
              <a:buNone/>
            </a:pP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685800" lvl="2" indent="0" algn="ctr">
              <a:buNone/>
            </a:pP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আমরা যা খাই তা কোথা থেকে পাই?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খাদ্য থেকে আমারা কি পেয়ে থাকি?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2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89" y="2208303"/>
            <a:ext cx="1672841" cy="12072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063" y="4189204"/>
            <a:ext cx="1995759" cy="14938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9594" y="2176173"/>
            <a:ext cx="1939636" cy="120729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229" y="2176172"/>
            <a:ext cx="1493198" cy="12750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87" y="4173069"/>
            <a:ext cx="1632666" cy="1526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53" y="4173070"/>
            <a:ext cx="1818684" cy="15260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238" y="4173070"/>
            <a:ext cx="1502788" cy="15260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027" y="4173069"/>
            <a:ext cx="2001329" cy="15017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292" y="2176172"/>
            <a:ext cx="1939636" cy="13243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063" y="2188195"/>
            <a:ext cx="1920501" cy="131236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363337" y="3501073"/>
            <a:ext cx="6703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39821" y="3628032"/>
            <a:ext cx="69121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95104" y="3589738"/>
            <a:ext cx="57740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68275" y="3581863"/>
            <a:ext cx="8980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করলা</a:t>
            </a:r>
            <a:endParaRPr lang="en-US" sz="2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57753" y="3581863"/>
            <a:ext cx="51648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err="1"/>
              <a:t>মাছ</a:t>
            </a:r>
            <a:endParaRPr lang="en-US" sz="135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63337" y="5843964"/>
            <a:ext cx="896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endParaRPr lang="en-US" sz="21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21011" y="5855375"/>
            <a:ext cx="10054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0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কাঁঠাল</a:t>
            </a:r>
            <a:endParaRPr lang="en-US" sz="3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54763" y="5855375"/>
            <a:ext cx="6543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b="1" dirty="0"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endParaRPr lang="en-US" sz="3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03687" y="5947710"/>
            <a:ext cx="154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b="1" dirty="0">
                <a:latin typeface="Agency FB" panose="020B0503020202020204" pitchFamily="34" charset="0"/>
                <a:cs typeface="NikoshBAN" panose="02000000000000000000" pitchFamily="2" charset="0"/>
              </a:rPr>
              <a:t>মুরগির মাংস </a:t>
            </a:r>
            <a:endParaRPr lang="en-US" sz="2400" b="1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2837" y="5933862"/>
            <a:ext cx="389850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700" dirty="0">
                <a:latin typeface="NikoshBAN" panose="02000000000000000000" pitchFamily="2" charset="0"/>
                <a:cs typeface="NikoshBAN" panose="02000000000000000000" pitchFamily="2" charset="0"/>
              </a:rPr>
              <a:t>ঘি</a:t>
            </a:r>
            <a:endParaRPr lang="en-US" sz="2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2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2650" y="2274095"/>
            <a:ext cx="3606362" cy="4686615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dirty="0" smtClean="0"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dirty="0" smtClean="0">
              <a:latin typeface="Agency FB" panose="020B0503020202020204" pitchFamily="34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300" dirty="0">
                <a:latin typeface="Agency FB" panose="020B0503020202020204" pitchFamily="34" charset="0"/>
                <a:cs typeface="NikoshBAN" panose="02000000000000000000" pitchFamily="2" charset="0"/>
              </a:rPr>
              <a:t>তোমাদের খাতায় ডান দিকের মত ছক তৈরী করে উপরের খাদ্য গুলোকে সাজাও। </a:t>
            </a:r>
            <a:endParaRPr lang="en-US" sz="3300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02298446"/>
              </p:ext>
            </p:extLst>
          </p:nvPr>
        </p:nvGraphicFramePr>
        <p:xfrm>
          <a:off x="5759013" y="2258501"/>
          <a:ext cx="4355225" cy="47098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9332"/>
                <a:gridCol w="2185893"/>
              </a:tblGrid>
              <a:tr h="150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="1" dirty="0" smtClean="0">
                          <a:latin typeface="Agency FB" panose="020B0503020202020204" pitchFamily="34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0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প্রাণী থেকে</a:t>
                      </a:r>
                      <a:r>
                        <a:rPr lang="bn-BD" sz="30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পাওয়া খাদ্য</a:t>
                      </a:r>
                      <a:endParaRPr lang="en-US" sz="30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1400" baseline="0" dirty="0" smtClean="0"/>
                        <a:t> </a:t>
                      </a:r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  <a:p>
                      <a:endParaRPr lang="en-US" sz="1400" baseline="0" dirty="0" smtClean="0"/>
                    </a:p>
                    <a:p>
                      <a:r>
                        <a:rPr lang="bn-BD" sz="1400" baseline="0" dirty="0" smtClean="0"/>
                        <a:t> </a:t>
                      </a:r>
                      <a:r>
                        <a:rPr lang="bn-BD" sz="3000" b="1" baseline="0" dirty="0" smtClean="0">
                          <a:latin typeface="Agency FB" panose="020B0503020202020204" pitchFamily="34" charset="0"/>
                          <a:cs typeface="NikoshBAN" panose="02000000000000000000" pitchFamily="2" charset="0"/>
                        </a:rPr>
                        <a:t>উদ্ভিদ থেকে পাওয়া খাদ্য</a:t>
                      </a:r>
                      <a:endParaRPr lang="en-US" sz="3000" b="1" dirty="0">
                        <a:latin typeface="Agency FB" panose="020B0503020202020204" pitchFamily="34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869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869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869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869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3869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07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2000251"/>
            <a:ext cx="9252329" cy="5230505"/>
          </a:xfrm>
          <a:noFill/>
          <a:ln w="57150">
            <a:noFill/>
          </a:ln>
        </p:spPr>
        <p:txBody>
          <a:bodyPr>
            <a:noAutofit/>
          </a:bodyPr>
          <a:lstStyle/>
          <a:p>
            <a:pPr algn="ctr"/>
            <a:r>
              <a:rPr lang="bn-BD" sz="14925" b="1" dirty="0">
                <a:latin typeface="Agency FB" panose="020B0503020202020204" pitchFamily="34" charset="0"/>
                <a:cs typeface="NikoshBAN" panose="02000000000000000000" pitchFamily="2" charset="0"/>
              </a:rPr>
              <a:t>খাদ্য ও পুষ্টি</a:t>
            </a:r>
            <a:endParaRPr lang="en-US" sz="14925" b="1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27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023" y="1056157"/>
            <a:ext cx="2596352" cy="188818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823" y="1060189"/>
            <a:ext cx="2332452" cy="194960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672" y="1022677"/>
            <a:ext cx="4926104" cy="2193191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917" y="4551500"/>
            <a:ext cx="2873246" cy="158470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209" y="4530183"/>
            <a:ext cx="2978624" cy="159679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2315" y="4530183"/>
            <a:ext cx="3176516" cy="159167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1282398" y="3127842"/>
            <a:ext cx="21461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/>
              <a:t>গরুর</a:t>
            </a:r>
            <a:r>
              <a:rPr lang="en-US" sz="4000" b="1" dirty="0"/>
              <a:t> </a:t>
            </a:r>
            <a:r>
              <a:rPr lang="en-US" sz="4000" b="1" dirty="0" err="1"/>
              <a:t>মাংস</a:t>
            </a:r>
            <a:endParaRPr lang="en-US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727241" y="6288534"/>
            <a:ext cx="90120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/>
              <a:t>দুধ</a:t>
            </a:r>
            <a:endParaRPr lang="en-US" sz="6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2706" y="6245018"/>
            <a:ext cx="8980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/>
              <a:t>ঘি</a:t>
            </a:r>
            <a:r>
              <a:rPr lang="en-US" sz="6000" b="1" dirty="0"/>
              <a:t> </a:t>
            </a:r>
            <a:endParaRPr lang="en-US" sz="6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840193" y="3215868"/>
            <a:ext cx="13115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err="1"/>
              <a:t>মা</a:t>
            </a:r>
            <a:r>
              <a:rPr lang="en-US" sz="6000" b="1" dirty="0"/>
              <a:t> </a:t>
            </a:r>
            <a:r>
              <a:rPr lang="en-US" sz="6000" b="1" dirty="0"/>
              <a:t>ছ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300" y="3127842"/>
            <a:ext cx="33874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মুরগীর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মাংস</a:t>
            </a:r>
            <a:endParaRPr lang="en-US" sz="6000" b="1" dirty="0">
              <a:latin typeface="Agency FB" panose="020B0503020202020204" pitchFamily="34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69511" y="7743364"/>
            <a:ext cx="83968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উপরের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এ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সব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খাদ্যের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উৎস</a:t>
            </a:r>
            <a:r>
              <a:rPr lang="en-US" sz="6000" b="1" dirty="0">
                <a:latin typeface="Agency FB" panose="020B0503020202020204" pitchFamily="34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latin typeface="Agency FB" panose="020B0503020202020204" pitchFamily="34" charset="0"/>
                <a:cs typeface="NikoshBAN" panose="02000000000000000000" pitchFamily="2" charset="0"/>
              </a:rPr>
              <a:t>প্রাণী</a:t>
            </a:r>
            <a:r>
              <a:rPr lang="en-US" sz="6000" dirty="0">
                <a:latin typeface="Agency FB" panose="020B0503020202020204" pitchFamily="34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91582" y="6482649"/>
            <a:ext cx="11528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dirty="0" err="1"/>
              <a:t>ডিম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40997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310</Words>
  <Application>Microsoft Office PowerPoint</Application>
  <PresentationFormat>Custom</PresentationFormat>
  <Paragraphs>104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Agency FB</vt:lpstr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শিখন ফল</vt:lpstr>
      <vt:lpstr>পূর্ব জ্ঞান যাচাই</vt:lpstr>
      <vt:lpstr>PowerPoint Presentation</vt:lpstr>
      <vt:lpstr> </vt:lpstr>
      <vt:lpstr>খাদ্য ও পুষ্টি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এসো আমরা পাঠ্য বইয়ে সাথে মিলিয়ে পড়ি</vt:lpstr>
      <vt:lpstr> </vt:lpstr>
      <vt:lpstr>PowerPoint Presentation</vt:lpstr>
      <vt:lpstr> মূল্যায়ন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SCI Learning</dc:creator>
  <cp:lastModifiedBy>Bindu</cp:lastModifiedBy>
  <cp:revision>30</cp:revision>
  <dcterms:modified xsi:type="dcterms:W3CDTF">2021-04-03T02:16:55Z</dcterms:modified>
</cp:coreProperties>
</file>