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0" r:id="rId2"/>
    <p:sldId id="277" r:id="rId3"/>
    <p:sldId id="278" r:id="rId4"/>
    <p:sldId id="303" r:id="rId5"/>
    <p:sldId id="304" r:id="rId6"/>
    <p:sldId id="305" r:id="rId7"/>
    <p:sldId id="280" r:id="rId8"/>
    <p:sldId id="259" r:id="rId9"/>
    <p:sldId id="260" r:id="rId10"/>
    <p:sldId id="283" r:id="rId11"/>
    <p:sldId id="307" r:id="rId12"/>
    <p:sldId id="287" r:id="rId13"/>
    <p:sldId id="293" r:id="rId14"/>
    <p:sldId id="306" r:id="rId15"/>
    <p:sldId id="308" r:id="rId16"/>
    <p:sldId id="316" r:id="rId17"/>
    <p:sldId id="317" r:id="rId18"/>
    <p:sldId id="318" r:id="rId19"/>
    <p:sldId id="294" r:id="rId20"/>
    <p:sldId id="296" r:id="rId21"/>
    <p:sldId id="309" r:id="rId22"/>
    <p:sldId id="286" r:id="rId23"/>
    <p:sldId id="292" r:id="rId24"/>
    <p:sldId id="297" r:id="rId25"/>
    <p:sldId id="261" r:id="rId26"/>
    <p:sldId id="266" r:id="rId27"/>
    <p:sldId id="267" r:id="rId28"/>
    <p:sldId id="268" r:id="rId29"/>
    <p:sldId id="269" r:id="rId30"/>
  </p:sldIdLst>
  <p:sldSz cx="11887200" cy="6858000"/>
  <p:notesSz cx="9144000" cy="6858000"/>
  <p:defaultTextStyle>
    <a:defPPr>
      <a:defRPr lang="en-US"/>
    </a:defPPr>
    <a:lvl1pPr marL="0" algn="l" defTabSz="134052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0261" algn="l" defTabSz="134052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40522" algn="l" defTabSz="134052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10786" algn="l" defTabSz="134052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681046" algn="l" defTabSz="134052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51307" algn="l" defTabSz="134052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21568" algn="l" defTabSz="134052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691830" algn="l" defTabSz="134052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362093" algn="l" defTabSz="134052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7566" autoAdjust="0"/>
  </p:normalViewPr>
  <p:slideViewPr>
    <p:cSldViewPr>
      <p:cViewPr>
        <p:scale>
          <a:sx n="70" d="100"/>
          <a:sy n="70" d="100"/>
        </p:scale>
        <p:origin x="-786" y="-168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3F476-142A-4861-A4A2-49AE5AEA141A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CF5C-7CF5-4F26-AC13-61DCAC7A5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40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70261" algn="l" defTabSz="1340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40522" algn="l" defTabSz="1340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10786" algn="l" defTabSz="1340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681046" algn="l" defTabSz="1340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351307" algn="l" defTabSz="1340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21568" algn="l" defTabSz="1340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691830" algn="l" defTabSz="1340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362093" algn="l" defTabSz="1340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1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2" y="3886200"/>
            <a:ext cx="832104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0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0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1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1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0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1" y="274640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5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5"/>
            <a:ext cx="10104120" cy="1500187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67026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405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10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68104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513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215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6918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3620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1" y="1600202"/>
            <a:ext cx="5250179" cy="4525963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1" y="1600202"/>
            <a:ext cx="5250179" cy="4525963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535113"/>
            <a:ext cx="5252244" cy="63976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70261" indent="0">
              <a:buNone/>
              <a:defRPr sz="3100" b="1"/>
            </a:lvl2pPr>
            <a:lvl3pPr marL="1340522" indent="0">
              <a:buNone/>
              <a:defRPr sz="2700" b="1"/>
            </a:lvl3pPr>
            <a:lvl4pPr marL="2010786" indent="0">
              <a:buNone/>
              <a:defRPr sz="2400" b="1"/>
            </a:lvl4pPr>
            <a:lvl5pPr marL="2681046" indent="0">
              <a:buNone/>
              <a:defRPr sz="2400" b="1"/>
            </a:lvl5pPr>
            <a:lvl6pPr marL="3351307" indent="0">
              <a:buNone/>
              <a:defRPr sz="2400" b="1"/>
            </a:lvl6pPr>
            <a:lvl7pPr marL="4021568" indent="0">
              <a:buNone/>
              <a:defRPr sz="2400" b="1"/>
            </a:lvl7pPr>
            <a:lvl8pPr marL="4691830" indent="0">
              <a:buNone/>
              <a:defRPr sz="2400" b="1"/>
            </a:lvl8pPr>
            <a:lvl9pPr marL="5362093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174877"/>
            <a:ext cx="5252244" cy="3951288"/>
          </a:xfrm>
        </p:spPr>
        <p:txBody>
          <a:bodyPr/>
          <a:lstStyle>
            <a:lvl1pPr>
              <a:defRPr sz="3400"/>
            </a:lvl1pPr>
            <a:lvl2pPr>
              <a:defRPr sz="31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5" y="1535113"/>
            <a:ext cx="5254309" cy="63976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70261" indent="0">
              <a:buNone/>
              <a:defRPr sz="3100" b="1"/>
            </a:lvl2pPr>
            <a:lvl3pPr marL="1340522" indent="0">
              <a:buNone/>
              <a:defRPr sz="2700" b="1"/>
            </a:lvl3pPr>
            <a:lvl4pPr marL="2010786" indent="0">
              <a:buNone/>
              <a:defRPr sz="2400" b="1"/>
            </a:lvl4pPr>
            <a:lvl5pPr marL="2681046" indent="0">
              <a:buNone/>
              <a:defRPr sz="2400" b="1"/>
            </a:lvl5pPr>
            <a:lvl6pPr marL="3351307" indent="0">
              <a:buNone/>
              <a:defRPr sz="2400" b="1"/>
            </a:lvl6pPr>
            <a:lvl7pPr marL="4021568" indent="0">
              <a:buNone/>
              <a:defRPr sz="2400" b="1"/>
            </a:lvl7pPr>
            <a:lvl8pPr marL="4691830" indent="0">
              <a:buNone/>
              <a:defRPr sz="2400" b="1"/>
            </a:lvl8pPr>
            <a:lvl9pPr marL="5362093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5" y="2174877"/>
            <a:ext cx="5254309" cy="3951288"/>
          </a:xfrm>
        </p:spPr>
        <p:txBody>
          <a:bodyPr/>
          <a:lstStyle>
            <a:lvl1pPr>
              <a:defRPr sz="3400"/>
            </a:lvl1pPr>
            <a:lvl2pPr>
              <a:defRPr sz="31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8" y="273053"/>
            <a:ext cx="6645274" cy="5853114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4"/>
            <a:ext cx="3910807" cy="4691063"/>
          </a:xfrm>
        </p:spPr>
        <p:txBody>
          <a:bodyPr/>
          <a:lstStyle>
            <a:lvl1pPr marL="0" indent="0">
              <a:buNone/>
              <a:defRPr sz="2100"/>
            </a:lvl1pPr>
            <a:lvl2pPr marL="670261" indent="0">
              <a:buNone/>
              <a:defRPr sz="1800"/>
            </a:lvl2pPr>
            <a:lvl3pPr marL="1340522" indent="0">
              <a:buNone/>
              <a:defRPr sz="1400"/>
            </a:lvl3pPr>
            <a:lvl4pPr marL="2010786" indent="0">
              <a:buNone/>
              <a:defRPr sz="1300"/>
            </a:lvl4pPr>
            <a:lvl5pPr marL="2681046" indent="0">
              <a:buNone/>
              <a:defRPr sz="1300"/>
            </a:lvl5pPr>
            <a:lvl6pPr marL="3351307" indent="0">
              <a:buNone/>
              <a:defRPr sz="1300"/>
            </a:lvl6pPr>
            <a:lvl7pPr marL="4021568" indent="0">
              <a:buNone/>
              <a:defRPr sz="1300"/>
            </a:lvl7pPr>
            <a:lvl8pPr marL="4691830" indent="0">
              <a:buNone/>
              <a:defRPr sz="1300"/>
            </a:lvl8pPr>
            <a:lvl9pPr marL="536209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6" y="4800603"/>
            <a:ext cx="7132320" cy="566738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6" y="612774"/>
            <a:ext cx="7132320" cy="4114800"/>
          </a:xfrm>
        </p:spPr>
        <p:txBody>
          <a:bodyPr/>
          <a:lstStyle>
            <a:lvl1pPr marL="0" indent="0">
              <a:buNone/>
              <a:defRPr sz="4700"/>
            </a:lvl1pPr>
            <a:lvl2pPr marL="670261" indent="0">
              <a:buNone/>
              <a:defRPr sz="4100"/>
            </a:lvl2pPr>
            <a:lvl3pPr marL="1340522" indent="0">
              <a:buNone/>
              <a:defRPr sz="3400"/>
            </a:lvl3pPr>
            <a:lvl4pPr marL="2010786" indent="0">
              <a:buNone/>
              <a:defRPr sz="3100"/>
            </a:lvl4pPr>
            <a:lvl5pPr marL="2681046" indent="0">
              <a:buNone/>
              <a:defRPr sz="3100"/>
            </a:lvl5pPr>
            <a:lvl6pPr marL="3351307" indent="0">
              <a:buNone/>
              <a:defRPr sz="3100"/>
            </a:lvl6pPr>
            <a:lvl7pPr marL="4021568" indent="0">
              <a:buNone/>
              <a:defRPr sz="3100"/>
            </a:lvl7pPr>
            <a:lvl8pPr marL="4691830" indent="0">
              <a:buNone/>
              <a:defRPr sz="3100"/>
            </a:lvl8pPr>
            <a:lvl9pPr marL="536209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6" y="5367340"/>
            <a:ext cx="7132320" cy="804862"/>
          </a:xfrm>
        </p:spPr>
        <p:txBody>
          <a:bodyPr/>
          <a:lstStyle>
            <a:lvl1pPr marL="0" indent="0">
              <a:buNone/>
              <a:defRPr sz="2100"/>
            </a:lvl1pPr>
            <a:lvl2pPr marL="670261" indent="0">
              <a:buNone/>
              <a:defRPr sz="1800"/>
            </a:lvl2pPr>
            <a:lvl3pPr marL="1340522" indent="0">
              <a:buNone/>
              <a:defRPr sz="1400"/>
            </a:lvl3pPr>
            <a:lvl4pPr marL="2010786" indent="0">
              <a:buNone/>
              <a:defRPr sz="1300"/>
            </a:lvl4pPr>
            <a:lvl5pPr marL="2681046" indent="0">
              <a:buNone/>
              <a:defRPr sz="1300"/>
            </a:lvl5pPr>
            <a:lvl6pPr marL="3351307" indent="0">
              <a:buNone/>
              <a:defRPr sz="1300"/>
            </a:lvl6pPr>
            <a:lvl7pPr marL="4021568" indent="0">
              <a:buNone/>
              <a:defRPr sz="1300"/>
            </a:lvl7pPr>
            <a:lvl8pPr marL="4691830" indent="0">
              <a:buNone/>
              <a:defRPr sz="1300"/>
            </a:lvl8pPr>
            <a:lvl9pPr marL="536209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1" y="274638"/>
            <a:ext cx="10698480" cy="1143000"/>
          </a:xfrm>
          <a:prstGeom prst="rect">
            <a:avLst/>
          </a:prstGeom>
        </p:spPr>
        <p:txBody>
          <a:bodyPr vert="horz" lIns="134053" tIns="67026" rIns="134053" bIns="670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600202"/>
            <a:ext cx="10698480" cy="4525963"/>
          </a:xfrm>
          <a:prstGeom prst="rect">
            <a:avLst/>
          </a:prstGeom>
        </p:spPr>
        <p:txBody>
          <a:bodyPr vert="horz" lIns="134053" tIns="67026" rIns="134053" bIns="670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 vert="horz" lIns="134053" tIns="67026" rIns="134053" bIns="67026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C5AA9-C760-43CD-9433-4F66E25032D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1" y="6356352"/>
            <a:ext cx="3764280" cy="365125"/>
          </a:xfrm>
          <a:prstGeom prst="rect">
            <a:avLst/>
          </a:prstGeom>
        </p:spPr>
        <p:txBody>
          <a:bodyPr vert="horz" lIns="134053" tIns="67026" rIns="134053" bIns="67026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 vert="horz" lIns="134053" tIns="67026" rIns="134053" bIns="67026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40522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696" indent="-502696" algn="l" defTabSz="134052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176" indent="-418914" algn="l" defTabSz="1340522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75655" indent="-335131" algn="l" defTabSz="134052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345916" indent="-335131" algn="l" defTabSz="134052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016177" indent="-335131" algn="l" defTabSz="1340522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686438" indent="-335131" algn="l" defTabSz="134052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699" indent="-335131" algn="l" defTabSz="134052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026962" indent="-335131" algn="l" defTabSz="134052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697224" indent="-335131" algn="l" defTabSz="134052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052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0261" algn="l" defTabSz="134052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522" algn="l" defTabSz="134052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86" algn="l" defTabSz="134052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681046" algn="l" defTabSz="134052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307" algn="l" defTabSz="134052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21568" algn="l" defTabSz="134052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91830" algn="l" defTabSz="134052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62093" algn="l" defTabSz="134052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Projec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9" y="51555"/>
            <a:ext cx="11837742" cy="6735008"/>
          </a:xfrm>
          <a:prstGeom prst="rect">
            <a:avLst/>
          </a:prstGeom>
          <a:ln cmpd="tri">
            <a:solidFill>
              <a:schemeClr val="tx1"/>
            </a:solidFill>
          </a:ln>
        </p:spPr>
      </p:pic>
      <p:pic>
        <p:nvPicPr>
          <p:cNvPr id="6" name="Picture 5" descr="photo-1551170544-e5212d20b2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2019">
            <a:off x="9853448" y="3484481"/>
            <a:ext cx="1705462" cy="34290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3651433" y="4643438"/>
            <a:ext cx="7695129" cy="1572086"/>
          </a:xfrm>
          <a:prstGeom prst="rect">
            <a:avLst/>
          </a:prstGeom>
          <a:noFill/>
        </p:spPr>
        <p:txBody>
          <a:bodyPr wrap="square" lIns="93841" tIns="46921" rIns="93841" bIns="46921" rtlCol="0">
            <a:spAutoFit/>
          </a:bodyPr>
          <a:lstStyle/>
          <a:p>
            <a:r>
              <a:rPr lang="en-US" sz="9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9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5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kawsarchowdhury-1526157521-2c7438f_xlar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762000"/>
            <a:ext cx="5735575" cy="302196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562600"/>
            <a:ext cx="10232884" cy="1075879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২৫ শে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মার্চ,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১৯৭১ সালে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পাকিস্তানি হানাদার বাহিনী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মধ্য রাতে এদেশের নিরীহ মানুষের উপর অতর্কিত হামলা চালায়।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18466fb54b7579d7ac0b72b2b8d70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71500"/>
            <a:ext cx="10667999" cy="4686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thomalo_import_media_2014_03_26_5331c7d1bf5ca-Untitled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71500"/>
            <a:ext cx="10972799" cy="506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541" y="5857876"/>
            <a:ext cx="9250527" cy="583437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আগুন লাগিয়ে দেওয়া হয় সাধারণ মানুষের ঘর-বাড়িতে।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5943600"/>
            <a:ext cx="9935320" cy="629603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just"/>
            <a:r>
              <a:rPr lang="bn-IN" sz="3500" b="1" dirty="0" smtClean="0">
                <a:latin typeface="NikoshBAN" pitchFamily="2" charset="0"/>
                <a:cs typeface="NikoshBAN" pitchFamily="2" charset="0"/>
              </a:rPr>
              <a:t>২৫শে মার্চ, ১৯৭১ সালের কালো রাতের হত্যার পর মানুষের লাশের চিত্র।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5-March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10668000" cy="533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onohot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8626"/>
            <a:ext cx="10744200" cy="52101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6019800"/>
            <a:ext cx="6876498" cy="637768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just"/>
            <a:r>
              <a:rPr lang="bn-IN" sz="3500" b="1" dirty="0" smtClean="0">
                <a:latin typeface="NikoshBAN" pitchFamily="2" charset="0"/>
                <a:cs typeface="NikoshBAN" pitchFamily="2" charset="0"/>
              </a:rPr>
              <a:t>হত্যা করে এভাবেই লাশ ফেলে দেওয়া হয়।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আজ-২৫-শে-মার্চের-ভয়াল-সেই-কালো-দি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42937"/>
            <a:ext cx="10896600" cy="5158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943600"/>
            <a:ext cx="7776991" cy="637768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just"/>
            <a:r>
              <a:rPr lang="bn-IN" sz="3500" b="1" dirty="0" smtClean="0">
                <a:latin typeface="NikoshBAN" pitchFamily="2" charset="0"/>
                <a:cs typeface="NikoshBAN" pitchFamily="2" charset="0"/>
              </a:rPr>
              <a:t>এভাবেই লাশ পড়ে থাকতে দেখা যায় খালে-বিলে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ch-201903250249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609600"/>
            <a:ext cx="10896599" cy="4532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542" y="5214938"/>
            <a:ext cx="9282931" cy="1184427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just"/>
            <a:r>
              <a:rPr lang="bn-IN" sz="3500" b="1" dirty="0" smtClean="0">
                <a:latin typeface="NikoshBAN" pitchFamily="2" charset="0"/>
                <a:cs typeface="NikoshBAN" pitchFamily="2" charset="0"/>
              </a:rPr>
              <a:t>২৫শে মার্চ, ১৯৭১ সালের কালো রাতের হত্যাকান্ডের নাম অপারেশন সার্চলাইট বা গনহত্যা ।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601278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85812"/>
            <a:ext cx="6042129" cy="3481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2500" y="4714876"/>
            <a:ext cx="9905432" cy="1184427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just"/>
            <a:r>
              <a:rPr lang="bn-IN" sz="3500" b="1" dirty="0" smtClean="0">
                <a:latin typeface="NikoshBAN" pitchFamily="2" charset="0"/>
                <a:cs typeface="NikoshBAN" pitchFamily="2" charset="0"/>
              </a:rPr>
              <a:t>পাকিস্তানি হানাদার বাহিনী আক্রমন শুরু করলে রাজারবাগ পুলিশ্লাইন সদস্যরা তাদের থি নট থ্রি রাইফেল দিয়ে প্রতিরোধ শুরু করে। 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olyahmed_1363716451_4-dhaka1971-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502" y="785812"/>
            <a:ext cx="4755297" cy="34813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71_Refugee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106" y="857250"/>
            <a:ext cx="6426251" cy="3696891"/>
          </a:xfrm>
          <a:prstGeom prst="rect">
            <a:avLst/>
          </a:prstGeom>
        </p:spPr>
      </p:pic>
      <p:pic>
        <p:nvPicPr>
          <p:cNvPr id="3" name="Picture 2" descr="bd-w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48" y="857250"/>
            <a:ext cx="5511979" cy="3714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9952" y="5286376"/>
            <a:ext cx="10478473" cy="1184427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r>
              <a:rPr lang="bn-IN" sz="3500" b="1" dirty="0" smtClean="0">
                <a:latin typeface="NikoshBAN" pitchFamily="2" charset="0"/>
                <a:cs typeface="NikoshBAN" pitchFamily="2" charset="0"/>
              </a:rPr>
              <a:t>পাকিস্তানি হানাদার কর্তৃক গনহত্যার পর এক কোটির বেশি মানুষ ভারতে আশ্রয় গ্রহন করে। 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_remember_before_the_wa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89" y="642937"/>
            <a:ext cx="4911784" cy="3429000"/>
          </a:xfrm>
          <a:prstGeom prst="rect">
            <a:avLst/>
          </a:prstGeom>
        </p:spPr>
      </p:pic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642937"/>
            <a:ext cx="4829921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1815" y="4857751"/>
            <a:ext cx="9168664" cy="1184427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r>
              <a:rPr lang="bn-IN" sz="3500" b="1" dirty="0" smtClean="0">
                <a:latin typeface="NikoshBAN" pitchFamily="2" charset="0"/>
                <a:cs typeface="NikoshBAN" pitchFamily="2" charset="0"/>
              </a:rPr>
              <a:t>রাজাকার, আলবদর, আল শামসরা এদেশের বিপক্ষে গিয়ে পাকিস্তানিদের সহায়তা করে। 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1434" y="428626"/>
            <a:ext cx="5321100" cy="583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0114" tIns="45057" rIns="90114" bIns="45057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এবার ভেবে ভেবে প্রশ্নগুলোর উত্তর দাও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773" y="2714624"/>
            <a:ext cx="10920192" cy="911098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sz="35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IN" sz="1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8202" y="3143251"/>
            <a:ext cx="3356386" cy="583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lIns="90114" tIns="45057" rIns="90114" bIns="45057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প্রশ্নগুলোর উত্তর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9952" y="1071562"/>
            <a:ext cx="10478473" cy="642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অপারেশন সার্চ লাইট কী?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9952" y="1714500"/>
            <a:ext cx="10478473" cy="642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 সালের মুক্তিযুদ্ধ কত মাস স্থায়ী ছিল?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9952" y="3929063"/>
            <a:ext cx="10478473" cy="642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২৫শে মার্চ, ১৯৭১ সালের রাতের পাকিস্তানি হানাদার বাহিনী যে হত্যাকান্ড চালায় তা অপারেশন সার্চলাইট নামে পরিচিত।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9952" y="4572000"/>
            <a:ext cx="10478473" cy="642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 সালের মুক্তিযুদ্ধ নয় মাস স্থায়ী ছিল।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9952" y="2357437"/>
            <a:ext cx="10478473" cy="6429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তারিখে শহীদ বুদ্ধিজীবি দিবস পালন করা হয়?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9952" y="5214938"/>
            <a:ext cx="10478473" cy="6429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 ই ডিসেম্বর তারিখে শহীদ বুদ্ধিজীবি দিবস পালন করা হয়।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98121" y="111206"/>
            <a:ext cx="11424921" cy="5845943"/>
            <a:chOff x="137679" y="111204"/>
            <a:chExt cx="7939521" cy="3937740"/>
          </a:xfrm>
        </p:grpSpPr>
        <p:sp>
          <p:nvSpPr>
            <p:cNvPr id="16" name="TextBox 15"/>
            <p:cNvSpPr txBox="1"/>
            <p:nvPr/>
          </p:nvSpPr>
          <p:spPr>
            <a:xfrm>
              <a:off x="137679" y="1912949"/>
              <a:ext cx="2937164" cy="2135995"/>
            </a:xfrm>
            <a:prstGeom prst="rect">
              <a:avLst/>
            </a:prstGeom>
            <a:noFill/>
          </p:spPr>
          <p:txBody>
            <a:bodyPr wrap="square" lIns="122895" tIns="61448" rIns="122895" bIns="61448" rtlCol="0">
              <a:spAutoFit/>
            </a:bodyPr>
            <a:lstStyle/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নাছির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উদ্দিন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খান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গৃদকালিন্দিয়া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সপ্রাবি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ফরিদ্গঞ্জ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চা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ঁ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দপুর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500" b="1" dirty="0" smtClean="0">
                  <a:latin typeface="AdorshoLipi" pitchFamily="1" charset="0"/>
                  <a:cs typeface="Ekushey Puja" pitchFamily="66"/>
                </a:rPr>
                <a:t>01687422109</a:t>
              </a:r>
            </a:p>
            <a:p>
              <a:pPr algn="ctr"/>
              <a:r>
                <a:rPr lang="en-US" sz="2500" b="1" dirty="0" smtClean="0">
                  <a:latin typeface="AdorshoLipi" pitchFamily="1" charset="0"/>
                  <a:cs typeface="Ekushey Puja" pitchFamily="66"/>
                </a:rPr>
                <a:t>nu01687</a:t>
              </a:r>
              <a:r>
                <a:rPr lang="en-US" sz="2500" b="1" dirty="0" smtClean="0">
                  <a:latin typeface="Arial" pitchFamily="34" charset="0"/>
                  <a:cs typeface="Arial" pitchFamily="34" charset="0"/>
                </a:rPr>
                <a:t>@gmail.com</a:t>
              </a:r>
              <a:r>
                <a:rPr lang="en-US" sz="2500" b="1" dirty="0" smtClean="0">
                  <a:latin typeface="AdorshoLipi" pitchFamily="1" charset="0"/>
                  <a:cs typeface="Ekushey Puja" pitchFamily="66"/>
                </a:rPr>
                <a:t> </a:t>
              </a:r>
              <a:endParaRPr lang="en-US" sz="2500" b="1" dirty="0">
                <a:latin typeface="AdorshoLipi" pitchFamily="1" charset="0"/>
                <a:cs typeface="Ekushey Puja" pitchFamily="66"/>
              </a:endParaRPr>
            </a:p>
          </p:txBody>
        </p:sp>
        <p:pic>
          <p:nvPicPr>
            <p:cNvPr id="17" name="Picture 16" descr="82458794_2709044689178792_4247830777250709504_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1037242">
              <a:off x="546491" y="416043"/>
              <a:ext cx="1728437" cy="12753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3124200" y="111204"/>
              <a:ext cx="4953000" cy="82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400" b="1" dirty="0">
                <a:cs typeface="Ekushey Puja" pitchFamily="66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51927" y="3500438"/>
            <a:ext cx="6303457" cy="3181545"/>
          </a:xfrm>
          <a:prstGeom prst="rect">
            <a:avLst/>
          </a:prstGeom>
          <a:noFill/>
        </p:spPr>
        <p:txBody>
          <a:bodyPr wrap="square" lIns="102775" tIns="51388" rIns="102775" bIns="51388" rtlCol="0">
            <a:spAutoFit/>
          </a:bodyPr>
          <a:lstStyle/>
          <a:p>
            <a:r>
              <a:rPr lang="en-US" sz="5500" b="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5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100" b="1" dirty="0" smtClean="0">
                <a:latin typeface="NikoshBAN" pitchFamily="2" charset="0"/>
                <a:cs typeface="NikoshBAN" pitchFamily="2" charset="0"/>
              </a:rPr>
              <a:t>বাংলাদেশ ও বিশ্ব পরিচয় 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300" b="1" dirty="0" smtClean="0">
                <a:latin typeface="NikoshBAN" pitchFamily="2" charset="0"/>
                <a:cs typeface="NikoshBAN" pitchFamily="2" charset="0"/>
              </a:rPr>
              <a:t>০১ 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300" b="1" dirty="0" smtClean="0">
                <a:latin typeface="NikoshBAN" pitchFamily="2" charset="0"/>
                <a:cs typeface="NikoshBAN" pitchFamily="2" charset="0"/>
              </a:rPr>
              <a:t>পাকিস্তানি বাহিনীর হত্যাযজ্ঞ 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9571" y="428626"/>
            <a:ext cx="4175016" cy="857250"/>
          </a:xfrm>
          <a:prstGeom prst="rect">
            <a:avLst/>
          </a:prstGeom>
          <a:noFill/>
          <a:ln w="57150" cap="rnd" cmpd="tri">
            <a:solidFill>
              <a:schemeClr val="accent3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bn-IN" sz="6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77" y="504469"/>
            <a:ext cx="3274523" cy="36389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 descr="Mujib Borsh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6069" y="500062"/>
            <a:ext cx="822332" cy="5000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362200"/>
            <a:ext cx="4343400" cy="921991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 বন্ধু, পাঠ্য বইয়ের ৮ নং পৃষ্ঠা দেখো এবং পড়ো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7200"/>
            <a:ext cx="5812278" cy="6044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16" y="1000126"/>
            <a:ext cx="47798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1737" y="1143000"/>
            <a:ext cx="453439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9952" y="3929063"/>
            <a:ext cx="9496116" cy="22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13678" y="3143250"/>
            <a:ext cx="2128440" cy="921991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অধ্যাপক  গোবিন্দচন্দ্র দেব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7708" y="3143250"/>
            <a:ext cx="2128440" cy="921991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অধ্যাপক  মুনীর চোধুরী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1737" y="3143251"/>
            <a:ext cx="2292166" cy="829658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অধ্যাপক  জ্যোর্তিময়  গুহঠাকুরতা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7629" y="3143251"/>
            <a:ext cx="2292166" cy="829658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অধ্যাপক  রাশিদুল হাসান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9952" y="6150379"/>
            <a:ext cx="2292166" cy="829658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সাংবাদিক সেলানা পারভীন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5654" y="6210878"/>
            <a:ext cx="2292166" cy="460326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ডা. আলীম চৌধুরী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6450" y="6215063"/>
            <a:ext cx="2292166" cy="460326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ডা. আজহারুল হক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816" y="428625"/>
            <a:ext cx="9496116" cy="5000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বাংলাদেশের কয়েকজন বিশিষ্ট বুদ্ধিজীবী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FIQCPB_1323800234_1-RAFIQCPB_1260703045_1-buddhijibi-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00" y="785813"/>
            <a:ext cx="5056409" cy="3500437"/>
          </a:xfrm>
          <a:prstGeom prst="rect">
            <a:avLst/>
          </a:prstGeom>
        </p:spPr>
      </p:pic>
      <p:pic>
        <p:nvPicPr>
          <p:cNvPr id="10" name="Picture 9" descr="83eeebbe8700bcae7415cf859d067f71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736" y="714375"/>
            <a:ext cx="5457538" cy="3571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14400" y="5562600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১৪ ই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লাশের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স্তুপ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P-14-12-2017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29" y="642938"/>
            <a:ext cx="6508114" cy="4000500"/>
          </a:xfrm>
          <a:prstGeom prst="rect">
            <a:avLst/>
          </a:prstGeom>
        </p:spPr>
      </p:pic>
      <p:pic>
        <p:nvPicPr>
          <p:cNvPr id="11" name="Picture 10" descr="RAFIQCPB_1323800234_1-RAFIQCPB_1260703045_1-buddhijibi--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601" y="571501"/>
            <a:ext cx="3908961" cy="40719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157162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74922" y="-15716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-81862" y="-22860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81862" y="605790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125200" y="605790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25200" y="-1571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14400" y="5562600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১৪ ই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লাশের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স্তুপ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3078392" y="1785938"/>
            <a:ext cx="409316" cy="107156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98011" y="2857500"/>
            <a:ext cx="3847564" cy="1000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bn-IN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অ্যাকশন গ্রুপ 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1131" y="2857500"/>
            <a:ext cx="3683838" cy="1000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bn-IN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ইন্টিলিজেন্স গ্রুপ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4857" y="928688"/>
            <a:ext cx="8022581" cy="8572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bn-IN" sz="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গেরিলা বাহিনী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826450" y="1785938"/>
            <a:ext cx="409316" cy="107156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97517" y="214313"/>
            <a:ext cx="3192659" cy="63776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0114" tIns="45057" rIns="90114" bIns="45057" rtlCol="0">
            <a:spAutoFit/>
          </a:bodyPr>
          <a:lstStyle/>
          <a:p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641" y="2063315"/>
            <a:ext cx="4993647" cy="92199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>
            <a:solidFill>
              <a:srgbClr val="FF0000"/>
            </a:solidFill>
          </a:ln>
        </p:spPr>
        <p:txBody>
          <a:bodyPr wrap="square" lIns="90114" tIns="45057" rIns="90114" bIns="45057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মুক্তিযুদ্ধে নারীরা কীভাবে অংশগ্রহন করেছিল ব্যাখ্যা কর।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-181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37" y="849422"/>
            <a:ext cx="5812277" cy="2651017"/>
          </a:xfrm>
          <a:prstGeom prst="rect">
            <a:avLst/>
          </a:prstGeom>
        </p:spPr>
      </p:pic>
      <p:pic>
        <p:nvPicPr>
          <p:cNvPr id="14" name="Picture 13" descr="233222Kalerkantho_18-12-09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38" y="3558481"/>
            <a:ext cx="5855837" cy="30852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6641" y="4714876"/>
            <a:ext cx="4993647" cy="5064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>
            <a:solidFill>
              <a:srgbClr val="FF0000"/>
            </a:solidFill>
          </a:ln>
        </p:spPr>
        <p:txBody>
          <a:bodyPr wrap="square" lIns="90114" tIns="45057" rIns="90114" bIns="45057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মুক্তিযুদ্ধে অ্যাকশন গ্রুপের কাজ কী ছিল</a:t>
            </a:r>
            <a:r>
              <a:rPr lang="bn-IN" dirty="0" smtClean="0"/>
              <a:t>?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3981" y="214313"/>
            <a:ext cx="4748059" cy="637768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ctr"/>
            <a:r>
              <a:rPr lang="bn-IN" sz="3500" dirty="0" smtClean="0">
                <a:latin typeface="NikoshBAN" pitchFamily="2" charset="0"/>
                <a:cs typeface="NikoshBAN" pitchFamily="2" charset="0"/>
              </a:rPr>
              <a:t>*** দলীয় কাজ ***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089" y="4714875"/>
            <a:ext cx="10151021" cy="1731085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  মুক্তিযুদ্ধে সাধারণ মানুষ কীভাবে অংশগ্রহন করেছিলেন তা ৪টি বাক্যে লেখ।  </a:t>
            </a:r>
            <a:endParaRPr lang="bn-IN" sz="35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26" y="928688"/>
            <a:ext cx="4889424" cy="2928937"/>
          </a:xfrm>
          <a:prstGeom prst="rect">
            <a:avLst/>
          </a:prstGeom>
        </p:spPr>
      </p:pic>
      <p:pic>
        <p:nvPicPr>
          <p:cNvPr id="11" name="Picture 10" descr="aakashdekhi_1387179597_2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873" y="928688"/>
            <a:ext cx="4938625" cy="2857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9380" y="214313"/>
            <a:ext cx="2128440" cy="637768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r>
              <a:rPr lang="bn-IN" sz="3500" b="1" u="sng" dirty="0" smtClean="0"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35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7023" y="785813"/>
            <a:ext cx="3520112" cy="63776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0114" tIns="45057" rIns="90114" bIns="45057" rtlCol="0">
            <a:spAutoFit/>
          </a:bodyPr>
          <a:lstStyle/>
          <a:p>
            <a:r>
              <a:rPr lang="bn-IN" sz="35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অল্প কথায় উত্তর দাও </a:t>
            </a:r>
            <a:endParaRPr lang="en-US" sz="35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6035" y="5286375"/>
            <a:ext cx="6630909" cy="1075879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মুক্তিযুদ্ধে ইন্টিলিজেন্স গ্রুপের কাজ কী ছিল? 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মুক্তিযোদ্ধাদের প্রিয় শ্লোগান কী ছিল?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16" y="1500187"/>
            <a:ext cx="9086800" cy="35733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1434" y="785813"/>
            <a:ext cx="4911784" cy="698508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r>
              <a:rPr lang="bn-IN" sz="3900" dirty="0" smtClean="0">
                <a:latin typeface="NikoshBAN" pitchFamily="2" charset="0"/>
                <a:cs typeface="NikoshBAN" pitchFamily="2" charset="0"/>
              </a:rPr>
              <a:t>*** বাড়ির কাজ ***    </a:t>
            </a:r>
            <a:endParaRPr lang="en-US" sz="3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500" y="2643188"/>
            <a:ext cx="10396610" cy="2714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বুদ্ধিজীবী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বুদ্ধিজীবী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বুদ্ধিজীবীদের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।  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0446" y="1214438"/>
            <a:ext cx="6303457" cy="4282158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ctr"/>
            <a:r>
              <a:rPr lang="bn-IN" sz="13600" b="1" dirty="0" smtClean="0"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59269" y="304800"/>
            <a:ext cx="7556132" cy="583437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সুপ্রিয় শিক্ষার্থী বন্ধুরা ছবিগুলো মনোযোগ সহকারে দেখো...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6096000"/>
            <a:ext cx="7086600" cy="506492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১৯৭১ সালের মুক্তিযুদ্ধের ছবি। ছবির ব্যাক্তিগন সবাই মুক্তিযোদ্ধা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5 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11125200" cy="5105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5541" y="285751"/>
            <a:ext cx="9168664" cy="583437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সুপ্রিয় শিক্ষার্থী বন্ধুরা ছবিগুলো মনোযোগ সহকারে দেখো...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10896599" cy="525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9952" y="214313"/>
            <a:ext cx="10151021" cy="583437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সুপ্রিয় শিক্ষার্থী বন্ধুরা ছবিগুলো মনোযোগ সহকারে দেখো...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-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28688"/>
            <a:ext cx="11125200" cy="52435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9268" y="428626"/>
            <a:ext cx="9414253" cy="583437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সুপ্রিয় শিক্ষার্থী বন্ধুরা ছবিগুলো মনোযোগ সহকারে দেখো...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rch201903192219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10972800" cy="5029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816" y="714375"/>
            <a:ext cx="9577979" cy="1184427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 algn="ctr"/>
            <a:r>
              <a:rPr lang="bn-IN" sz="3500" b="1" dirty="0" smtClean="0">
                <a:latin typeface="NikoshBAN" pitchFamily="2" charset="0"/>
                <a:cs typeface="NikoshBAN" pitchFamily="2" charset="0"/>
              </a:rPr>
              <a:t>শিক্ষার্থী বন্ধুরা এবার ভেবে ভেবে বলো দেখি</a:t>
            </a:r>
          </a:p>
          <a:p>
            <a:pPr algn="ctr"/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****************************</a:t>
            </a:r>
            <a:r>
              <a:rPr lang="bn-IN" sz="35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775" y="2143126"/>
            <a:ext cx="11133377" cy="2784039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b="1" dirty="0" smtClean="0">
                <a:latin typeface="NikoshBAN" pitchFamily="2" charset="0"/>
                <a:cs typeface="NikoshBAN" pitchFamily="2" charset="0"/>
              </a:rPr>
              <a:t>১৯৭১ সালের ২৫শে মার্চ কী ঘটেছিল?   </a:t>
            </a:r>
          </a:p>
          <a:p>
            <a:r>
              <a:rPr lang="bn-IN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প্রহরে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নিরস্র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বাঙ্গালিদের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নির্মম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হত্যাযজ্ঞ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চালিয়েছে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bn-IN" sz="35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b="1" dirty="0" smtClean="0">
                <a:latin typeface="NikoshBAN" pitchFamily="2" charset="0"/>
                <a:cs typeface="NikoshBAN" pitchFamily="2" charset="0"/>
              </a:rPr>
              <a:t>১৯৭১ সালের ১৪ই ডিসেম্বর কী ঘটেছিল? </a:t>
            </a:r>
          </a:p>
          <a:p>
            <a:r>
              <a:rPr lang="bn-IN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বাঙ্গালদেশকে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বুদ্ধিশূণ্য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বুদ্ধিজীবীদের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5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953000"/>
            <a:ext cx="10204553" cy="1710585"/>
          </a:xfrm>
          <a:prstGeom prst="rect">
            <a:avLst/>
          </a:prstGeom>
          <a:noFill/>
        </p:spPr>
        <p:txBody>
          <a:bodyPr wrap="square" lIns="93841" tIns="46921" rIns="93841" bIns="46921" rtlCol="0">
            <a:spAutoFit/>
          </a:bodyPr>
          <a:lstStyle/>
          <a:p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IN" sz="3500" b="1" dirty="0" smtClean="0">
                <a:latin typeface="NikoshBAN" pitchFamily="2" charset="0"/>
                <a:cs typeface="NikoshBAN" pitchFamily="2" charset="0"/>
              </a:rPr>
              <a:t>পাকিস্তানি বাহিনীর হত্যাযজ্ঞ </a:t>
            </a:r>
            <a:endParaRPr lang="bn-IN" sz="35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পাঠ্যাংশঃ ১৯৭১ সালের ২৫ শে মার্চ রাতে পাকিস্তানি হানাদার বাহিনী ......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পালন করা হয়। </a:t>
            </a:r>
            <a:endParaRPr lang="en-US" dirty="0"/>
          </a:p>
        </p:txBody>
      </p:sp>
      <p:pic>
        <p:nvPicPr>
          <p:cNvPr id="8" name="Picture 7" descr="Gono_Hatta-1903241425-19032503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14400"/>
            <a:ext cx="8677486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4857" y="357188"/>
            <a:ext cx="6549046" cy="521881"/>
          </a:xfrm>
          <a:prstGeom prst="rect">
            <a:avLst/>
          </a:prstGeom>
        </p:spPr>
        <p:txBody>
          <a:bodyPr wrap="square" lIns="90114" tIns="45057" rIns="90114" bIns="45057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শিক্ষার্থী বন্ধুরা, আজকে আমরা কী বিষয়ে কথা বলব ?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8201" y="928688"/>
            <a:ext cx="3520112" cy="637768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r>
              <a:rPr lang="bn-IN" sz="3500" dirty="0" smtClean="0">
                <a:latin typeface="NikoshBAN" pitchFamily="2" charset="0"/>
                <a:cs typeface="NikoshBAN" pitchFamily="2" charset="0"/>
              </a:rPr>
              <a:t>*** শিখনফল ***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5541" y="2571750"/>
            <a:ext cx="9905432" cy="2277743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১৪.১.২ মুক্তিযুদ্ধ চলাকালে পাকিস্তানি সেনা বাহিনীর অত্যাচার ও নির্যাতন সম্পর্কে বলতে পারবে । </a:t>
            </a:r>
          </a:p>
          <a:p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১৪.১.৪ পাকিস্তানি সেনাবাহিনী কর্তৃক বুদ্ধিজীবীদের হত্যার ঘটনা বলতে পারবে ।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9268" y="1714501"/>
            <a:ext cx="7858855" cy="637768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noFill/>
          <a:ln w="254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74922" y="1"/>
            <a:ext cx="5402963" cy="3571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81862" y="-71438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81862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125200" y="6215062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125200" y="0"/>
            <a:ext cx="736768" cy="6429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14" tIns="45057" rIns="90114" bIns="4505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703</Words>
  <Application>Microsoft Office PowerPoint</Application>
  <PresentationFormat>Custom</PresentationFormat>
  <Paragraphs>106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150</cp:revision>
  <dcterms:created xsi:type="dcterms:W3CDTF">2020-12-04T04:58:42Z</dcterms:created>
  <dcterms:modified xsi:type="dcterms:W3CDTF">2021-03-01T05:39:50Z</dcterms:modified>
</cp:coreProperties>
</file>