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75" r:id="rId6"/>
    <p:sldId id="262" r:id="rId7"/>
    <p:sldId id="263" r:id="rId8"/>
    <p:sldId id="266" r:id="rId9"/>
    <p:sldId id="267" r:id="rId10"/>
    <p:sldId id="270" r:id="rId11"/>
    <p:sldId id="268" r:id="rId12"/>
    <p:sldId id="274" r:id="rId13"/>
    <p:sldId id="265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C73EE-0FA4-44F6-89F0-C806C2B25076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5F0F9-639A-4204-A4B6-D9A0B93B1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FA707-638A-4BCC-8308-01B993939D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0A915E-1680-4773-AE3E-951785145E87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7E3327-ECAE-4FEF-B28B-A722D31D2C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8382000" cy="52840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295399" y="-152400"/>
            <a:ext cx="91439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</a:rPr>
              <a:t>স্বাগতম</a:t>
            </a:r>
            <a:endParaRPr lang="en-US" sz="4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6477000" y="1524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968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  </a:t>
            </a:r>
            <a:r>
              <a:rPr lang="en-US" sz="32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মেশিনটির</a:t>
            </a:r>
            <a:r>
              <a:rPr lang="en-US" sz="32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b="1" dirty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অবচয়মূল্য</a:t>
            </a:r>
            <a:r>
              <a:rPr lang="en-US" sz="32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838200"/>
            <a:ext cx="8763000" cy="441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মেশিনটির</a:t>
            </a:r>
            <a:r>
              <a:rPr lang="en-US" sz="2400" b="1" dirty="0" smtClean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ক্রয়মূল্য</a:t>
            </a:r>
            <a:r>
              <a:rPr lang="en-US" sz="2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৫,০০,০০০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2000" b="1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2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১৫,০০০ ”</a:t>
            </a:r>
            <a:endParaRPr lang="en-US" sz="2000" b="1" dirty="0" smtClean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সংস্থাপন</a:t>
            </a:r>
            <a:r>
              <a:rPr lang="en-US" sz="2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u="sng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৩০,০০০ </a:t>
            </a:r>
            <a:r>
              <a:rPr lang="en-US" sz="2000" b="1" u="sng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</a:t>
            </a:r>
            <a:r>
              <a:rPr lang="en-US" sz="2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৫,৪৫,০০০  </a:t>
            </a:r>
            <a:r>
              <a:rPr lang="en-US" sz="2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2400" b="1" dirty="0" smtClean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ভগ্নাবশেষ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</a:t>
            </a:r>
            <a:r>
              <a:rPr lang="en-US" sz="2400" b="1" u="sng" dirty="0" smtClean="0">
                <a:ln/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৫৫,০০০ </a:t>
            </a:r>
            <a:r>
              <a:rPr lang="en-US" sz="24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”  </a:t>
            </a:r>
          </a:p>
          <a:p>
            <a:r>
              <a:rPr lang="en-US" sz="20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অবচয়মূল্য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</a:t>
            </a:r>
            <a:r>
              <a:rPr lang="en-US" sz="28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৪,৯০,০০০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”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83127"/>
            <a:ext cx="9144000" cy="81049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-76200" y="3124201"/>
            <a:ext cx="4038600" cy="37337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গোলাপ- </a:t>
            </a:r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 </a:t>
            </a:r>
            <a:endParaRPr lang="bn-BD" sz="4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3124200"/>
            <a:ext cx="4038600" cy="3733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b="1" u="sng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বেলি -</a:t>
            </a:r>
            <a:r>
              <a:rPr lang="bn-BD" sz="4000" b="1" u="sng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</a:t>
            </a:r>
          </a:p>
          <a:p>
            <a:pPr marL="0" indent="0" algn="just">
              <a:buNone/>
            </a:pPr>
            <a:endParaRPr lang="bn-IN" sz="3200" dirty="0" smtClean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sz="3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762000"/>
            <a:ext cx="3352800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3306305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id="{DF7BA2D7-D6D9-4B96-BEA4-0A2C3A0BF415}"/>
              </a:ext>
            </a:extLst>
          </p:cNvPr>
          <p:cNvSpPr/>
          <p:nvPr/>
        </p:nvSpPr>
        <p:spPr>
          <a:xfrm>
            <a:off x="4114800" y="601607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28600" y="3733800"/>
            <a:ext cx="3657600" cy="2667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n-BD" sz="4000" b="1" u="sng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bn-BD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প্রাকৃতিক সম্পদের অবচয় ধার্যের কারণগুলো ব্যাখ্যা কর।  </a:t>
            </a:r>
            <a:endParaRPr lang="en-US" sz="3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715000" y="3733800"/>
            <a:ext cx="3429000" cy="27432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en-US" sz="3600" b="1" u="sng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bn-BD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দৃশ্যমান সম্পদের অবচয় ধার্যের কারণগুলো ব্যাখ্যা কর।  </a:t>
            </a:r>
            <a:endParaRPr lang="en-US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6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  <p:bldP spid="10" grpId="0" build="p" animBg="1"/>
      <p:bldP spid="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3552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7905" y="2358090"/>
            <a:ext cx="9144000" cy="44999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910" y="0"/>
            <a:ext cx="4026090" cy="2362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2292927" y="57150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304580"/>
            <a:ext cx="7620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প্রদত্ত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উদ্দীপকের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সরলরৈখিক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পদ্ধতিতে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মেশিনের</a:t>
            </a:r>
            <a:r>
              <a:rPr lang="en-US" sz="2400" dirty="0" smtClean="0"/>
              <a:t>  ২০২১ </a:t>
            </a:r>
            <a:r>
              <a:rPr lang="en-US" sz="2400" dirty="0" err="1" smtClean="0"/>
              <a:t>সালের</a:t>
            </a:r>
            <a:r>
              <a:rPr lang="en-US" sz="2400" dirty="0" smtClean="0"/>
              <a:t> ১ম ৩ </a:t>
            </a:r>
            <a:r>
              <a:rPr lang="en-US" sz="2400" dirty="0" err="1" smtClean="0"/>
              <a:t>মাসের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অবচয়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0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42672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r>
              <a:rPr lang="bn-BD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1905000"/>
          </a:xfr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স্থায়ী সম্পদের উপর কেন অবচয় ধার্য করা হয় ? তা ব্যাখ্যা কর।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-76200"/>
            <a:ext cx="2971800" cy="28908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1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57462"/>
            <a:ext cx="8153400" cy="4300538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0" y="76200"/>
            <a:ext cx="8458200" cy="22467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dirty="0" err="1" smtClean="0">
                <a:solidFill>
                  <a:schemeClr val="tx2">
                    <a:lumMod val="50000"/>
                  </a:schemeClr>
                </a:solidFill>
              </a:rPr>
              <a:t>ধন্যবাদ</a:t>
            </a:r>
            <a:endParaRPr lang="en-US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0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48768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lc="http://schemas.openxmlformats.org/drawingml/2006/lockedCanvas" xmlns="" xmlns:a16="http://schemas.microsoft.com/office/drawing/2014/main" id="{6E36ACC0-DB5A-4DE7-920C-BDD5A3797708}"/>
              </a:ext>
            </a:extLst>
          </p:cNvPr>
          <p:cNvSpPr txBox="1">
            <a:spLocks/>
          </p:cNvSpPr>
          <p:nvPr/>
        </p:nvSpPr>
        <p:spPr>
          <a:xfrm>
            <a:off x="0" y="3161690"/>
            <a:ext cx="9144000" cy="369630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635000"/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 prst="coolSlant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পারভীন সুলতানা</a:t>
            </a: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প্রভাষক(হিসাববিজ্ঞান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সিটি কর্পোরেশন</a:t>
            </a:r>
          </a:p>
          <a:p>
            <a:pPr marL="0" indent="0">
              <a:buFont typeface="Arial" pitchFamily="34" charset="0"/>
              <a:buNone/>
            </a:pP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মিউনিসিপ্যাল মডেল স্কুল এণ্ড কলেজ </a:t>
            </a: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০১৭১৬-৭৮২৫৮৪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parveenctgmscbd</a:t>
            </a: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@gmail.com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03BFBB27-9C76-48D3-85CD-E87E93A100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36660"/>
            <a:ext cx="2750127" cy="262503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953000" y="399245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2951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467142"/>
            <a:ext cx="7010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</a:t>
            </a:r>
            <a:endParaRPr lang="bn-BD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বিষয়ঃহিসাব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838200" y="496318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তারিখঃ2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/03/2020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052455" y="55626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209800"/>
            <a:ext cx="5181600" cy="2362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দৃশ্যমান ও অদৃশ্যমান </a:t>
            </a:r>
            <a:br>
              <a:rPr lang="bn-BD" sz="4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সম্পদের হিসাবরক্ষণ</a:t>
            </a:r>
            <a:br>
              <a:rPr lang="bn-BD" sz="4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800" b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অষ্টম অধ্যায়</a:t>
            </a:r>
            <a:r>
              <a:rPr lang="bn-BD" sz="280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59157"/>
            <a:ext cx="39624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2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857250" indent="-857250">
              <a:buFont typeface="Wingdings" pitchFamily="2" charset="2"/>
              <a:buChar char="Ø"/>
            </a:pPr>
            <a:r>
              <a:rPr lang="en-US" sz="6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8018" y="1600200"/>
            <a:ext cx="8465024" cy="42545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পদ্ধতিসমূহ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রৈখিক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4612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sz="4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Depreciation)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7783" y="1905000"/>
            <a:ext cx="8454788" cy="46912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ব্যবহারজনীত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ব্যবধানে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অপ্রচলনে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কর্মক্ষমতা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হ্রাসে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দরের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পতনে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মূল্যহ্রাসকে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হলো-আনুমানিক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অদৃশ্যমান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অনগদ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মূনাফা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মূনাফা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নির্ণয়ে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হিসাবভূক্ত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486400" cy="944562"/>
          </a:xfrm>
          <a:solidFill>
            <a:schemeClr val="accent1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অবচয় ধার্যের কারণঃ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22437"/>
            <a:ext cx="8229600" cy="46783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sz="40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প্রতিষ্ঠানের </a:t>
            </a:r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সঠিক লাভ ক্ষতি নির্ণয় করা।</a:t>
            </a:r>
          </a:p>
          <a:p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সম্পদের ব্যয় তার আয়ুষ্কালের মধ্যে বন্টন করা।</a:t>
            </a:r>
          </a:p>
          <a:p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 জনিত ক্ষয়।</a:t>
            </a:r>
          </a:p>
          <a:p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সময়ের আবর্তন।</a:t>
            </a:r>
          </a:p>
          <a:p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সরাসরি সম্পদের ভোগ ।</a:t>
            </a:r>
          </a:p>
          <a:p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সম্পদের অপ্রচলন ।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784502" y="557447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2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1143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অবচয় ধার্যের গুরুত্বপূর্ণ পদ্ধতিঃ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35051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স্থিরকিস্তি পদ্ধতি</a:t>
            </a:r>
          </a:p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ক্রমহ্রাসমান জের পদ্ধতি</a:t>
            </a:r>
          </a:p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বর্ষ সংখ্যা সমষ্টি পদ্ধতি</a:t>
            </a:r>
          </a:p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যান্ত্রিক ঘন্টা হার পদ্ধতি</a:t>
            </a:r>
          </a:p>
          <a:p>
            <a:pPr>
              <a:buFont typeface="Wingdings" pitchFamily="2" charset="2"/>
              <a:buChar char="Ø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উৎপাদন একক পদ্ধতি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60" y="4953000"/>
            <a:ext cx="843544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উচ্চমাধ্যমিক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সিলেবাস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অনুযায়ী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সরলরৈখিক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</a:rPr>
              <a:t>স্থির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কিস্তি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পদ্ধতি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এবং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ক্রমহ্রাসমান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জের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পদ্ধতিতে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অবচয়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নির্ণয়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শিখতে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</a:rPr>
              <a:t>।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69436"/>
            <a:ext cx="7442897" cy="706964"/>
          </a:xfrm>
          <a:solidFill>
            <a:schemeClr val="tx2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3200" b="1" dirty="0" err="1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সরলরৈখিক</a:t>
            </a:r>
            <a:r>
              <a:rPr lang="en-US" sz="3200" b="1" dirty="0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b="1" dirty="0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err="1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200" b="1" dirty="0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কিস্তি</a:t>
            </a:r>
            <a:r>
              <a:rPr lang="en-US" sz="3200" b="1" dirty="0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b="1" dirty="0">
                <a:ln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(Straight line method)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33400" y="2288761"/>
                <a:ext cx="8458200" cy="4035839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105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সরলরৈখিক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পদ্ধতি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/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কিস্তি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পদ্ধতি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(Straight line method) 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সম্পত্তির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মূল্য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ভগ্নাবশেষমূল্য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বাদ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দিয়ে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মূল্য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বের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তাকে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অবচয়মূল্য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নামে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অভিহিত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আর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অবচয়মূল্যকে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অনুমিত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আয়ূষ্কাল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দ্বারা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ভাগ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বার্ষিক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অবচয়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বের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000" b="1" dirty="0">
                    <a:ln/>
                    <a:solidFill>
                      <a:schemeClr val="accent6">
                        <a:lumMod val="50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সরলরৈখিক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পদ্ধতি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/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কিস্তি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পদ্ধতিতে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প্রতি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বছরের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অবচয়ের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পরিমান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/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একই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2000" b="1" dirty="0">
                    <a:ln/>
                    <a:solidFill>
                      <a:schemeClr val="accent3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r>
                  <a:rPr lang="en-US" sz="2000" b="1" dirty="0" smtClean="0">
                    <a:ln/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বার্ষিক</a:t>
                </a:r>
                <a:r>
                  <a:rPr lang="en-US" sz="2000" b="1" dirty="0">
                    <a:ln/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অবচয়</a:t>
                </a:r>
                <a:r>
                  <a:rPr lang="en-US" sz="2000" b="1" dirty="0">
                    <a:ln/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সম্পত্তির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ক্রয়মূল্য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−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ভগ্নাবশেষ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মূল্য</m:t>
                        </m:r>
                      </m:num>
                      <m:den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অনুমিত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আয়ুষ্কাল</m:t>
                        </m:r>
                        <m:r>
                          <a:rPr lang="en-US" sz="2000" b="1" i="1">
                            <a:ln/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1400" dirty="0">
                  <a:solidFill>
                    <a:schemeClr val="tx2"/>
                  </a:solidFill>
                </a:endParaRPr>
              </a:p>
              <a:p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ভগ্নাবশেষমূল্য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 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স্থায়ী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ব্যবহারের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অনুমিত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আয়ুষ্কাল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শেষে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উক্ত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বিক্রি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পাওয়া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যাবে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অনুমিত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-ই </a:t>
                </a:r>
                <a:r>
                  <a:rPr lang="en-US" sz="2000" b="1" dirty="0" err="1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ভগ্নাবশেষমূল্য</a:t>
                </a:r>
                <a:r>
                  <a:rPr lang="en-US" sz="2000" b="1" dirty="0">
                    <a:ln/>
                    <a:solidFill>
                      <a:schemeClr val="tx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2288761"/>
                <a:ext cx="8458200" cy="4035839"/>
              </a:xfrm>
              <a:blipFill rotWithShape="1">
                <a:blip r:embed="rId2"/>
                <a:stretch>
                  <a:fillRect l="-649" t="-754" r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সমস্যাঃ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২০২</a:t>
            </a:r>
            <a:r>
              <a:rPr lang="bn-IN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bn-IN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রমা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কোম্পানীর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2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026" y="1676400"/>
            <a:ext cx="8432442" cy="4080635"/>
          </a:xfrm>
        </p:spPr>
        <p:txBody>
          <a:bodyPr>
            <a:normAutofit fontScale="85000"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০১/০১/২০২</a:t>
            </a:r>
            <a:r>
              <a:rPr lang="bn-IN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৫,০০,০০০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টাকায়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মেশিনটি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সংস্থাপন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১৫,০০০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৩০,০০০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আনুমানিক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মেশিনটির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ভগ্নাবশেষ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৫৫,০০০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মেশিনটি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আনুমানিক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আয়ুষ্কালে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৩,৫০,০০০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২০২০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৫০,০০০ </a:t>
            </a:r>
            <a:r>
              <a:rPr lang="en-US" sz="2800" b="1" dirty="0" err="1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2800" b="1" dirty="0" smtClean="0">
                <a:ln/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করণীয়ঃ</a:t>
            </a:r>
            <a:r>
              <a:rPr lang="en-US" sz="2800" b="1" dirty="0" smtClean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মেশিনটির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অবচয়মূল্য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en-US" sz="2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8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সরলরৈখিক</a:t>
            </a:r>
            <a:r>
              <a:rPr lang="en-US" sz="2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8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2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কিস্তি</a:t>
            </a:r>
            <a:r>
              <a:rPr lang="en-US" sz="2800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2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n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(Straight line method</a:t>
            </a:r>
            <a:r>
              <a:rPr lang="en-US" sz="2800" b="1" dirty="0" smtClean="0">
                <a:ln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বার্ষিক</a:t>
            </a:r>
            <a:r>
              <a:rPr lang="en-US" sz="2800" b="1" dirty="0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অবচয়</a:t>
            </a:r>
            <a:r>
              <a:rPr lang="en-US" sz="2800" b="1" dirty="0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b="1" dirty="0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b="1" dirty="0" smtClean="0">
                <a:ln/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n/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8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DF7BA2D7-D6D9-4B96-BEA4-0A2C3A0BF415}"/>
              </a:ext>
            </a:extLst>
          </p:cNvPr>
          <p:cNvSpPr/>
          <p:nvPr/>
        </p:nvSpPr>
        <p:spPr>
          <a:xfrm>
            <a:off x="4114800" y="6012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@PARVEEN SULTANA.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@LECTURER IN ACCUNTING.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@CHATTOGRAM CITY CORPORATION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US" sz="1100" b="1" i="1" spc="25" dirty="0"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MUNICIPAL MODEL SCHOOL AND COLLAGE.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737</Words>
  <Application>Microsoft Office PowerPoint</Application>
  <PresentationFormat>On-screen Show (4:3)</PresentationFormat>
  <Paragraphs>129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PowerPoint Presentation</vt:lpstr>
      <vt:lpstr>পরিচিতি</vt:lpstr>
      <vt:lpstr>PowerPoint Presentation</vt:lpstr>
      <vt:lpstr>শিখনফল--</vt:lpstr>
      <vt:lpstr>অবচয়-(Depreciation)</vt:lpstr>
      <vt:lpstr>অবচয় ধার্যের কারণঃ</vt:lpstr>
      <vt:lpstr>অবচয় ধার্যের গুরুত্বপূর্ণ পদ্ধতিঃ</vt:lpstr>
      <vt:lpstr>সরলরৈখিক পদ্ধতি/স্থির কিস্তি পদ্ধতি (Straight line method)</vt:lpstr>
      <vt:lpstr>সমস্যাঃ ২০২১ সালের সুরমা এন্ড কোম্পানীর তথ্য নিম্নরূপ-</vt:lpstr>
      <vt:lpstr>(ক)   মেশিনটির মোট অবচয়মূল্য নির্ণয়-</vt:lpstr>
      <vt:lpstr>দলীয় কাজ</vt:lpstr>
      <vt:lpstr>PowerPoint Presentation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created xsi:type="dcterms:W3CDTF">2021-04-30T06:48:51Z</dcterms:created>
  <dcterms:modified xsi:type="dcterms:W3CDTF">2021-04-30T17:38:14Z</dcterms:modified>
</cp:coreProperties>
</file>