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69" r:id="rId3"/>
    <p:sldId id="270" r:id="rId4"/>
    <p:sldId id="271" r:id="rId5"/>
    <p:sldId id="257" r:id="rId6"/>
    <p:sldId id="258" r:id="rId7"/>
    <p:sldId id="275" r:id="rId8"/>
    <p:sldId id="265" r:id="rId9"/>
    <p:sldId id="266" r:id="rId10"/>
    <p:sldId id="259" r:id="rId11"/>
    <p:sldId id="272" r:id="rId12"/>
    <p:sldId id="260" r:id="rId13"/>
    <p:sldId id="267" r:id="rId14"/>
    <p:sldId id="261" r:id="rId15"/>
    <p:sldId id="273" r:id="rId16"/>
    <p:sldId id="274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CC5E-F165-4E06-B01E-353A78A14D8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77306-D81D-4D19-8988-648A1BC4D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6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77306-D81D-4D19-8988-648A1BC4DE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334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542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839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002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155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34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580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281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544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583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390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47FC-05FB-4888-A7F0-243FB7C2E624}" type="datetimeFigureOut">
              <a:rPr lang="en-SG" smtClean="0"/>
              <a:t>29/4/2021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C648-7F75-483E-8491-8298AF50C1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9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873456"/>
            <a:ext cx="8325135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" y="-98028"/>
            <a:ext cx="11984182" cy="667875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=m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আদিবেগ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=u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=m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আদিবেগ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=u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শেষবেগ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=v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শেষবেগ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=v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সংঘর্ষের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বস্তুদুটির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ভরবেগ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সংঘর্ষের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বস্তুদুটির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ভরবেগ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ভরবেগের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সংঘর্ষের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বস্তুদ্বয়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1916" y="4847438"/>
            <a:ext cx="5422710" cy="554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sz="3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=m</a:t>
            </a:r>
            <a:r>
              <a:rPr lang="en-US" sz="3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sz="3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3200" baseline="-25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7514" y="5914648"/>
            <a:ext cx="4831514" cy="4433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sz="4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=v(m</a:t>
            </a:r>
            <a:r>
              <a:rPr lang="en-US" sz="4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sz="4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38" y="771525"/>
            <a:ext cx="9544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সংরক্ষণশীলতা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নীতি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smtClean="0"/>
              <a:t>: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14338" y="2328863"/>
            <a:ext cx="113299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‘‘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শক্তির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সৃষ্টি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ধ্বংস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নেই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শক্তি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কেবল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একরূপ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থেকে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অনরূপে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রূপান্তর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মাত্র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মহাবিশ্বে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মোট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শক্তির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পরিমাণ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নির্দিষ্ট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অপরিবর্তনীয়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‘’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00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9" y="-137351"/>
            <a:ext cx="12166237" cy="121866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SG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" y="920210"/>
            <a:ext cx="288607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83" y="880029"/>
            <a:ext cx="2686050" cy="170497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" name="Straight Arrow Connector 7"/>
          <p:cNvCxnSpPr/>
          <p:nvPr/>
        </p:nvCxnSpPr>
        <p:spPr>
          <a:xfrm>
            <a:off x="2937600" y="2266291"/>
            <a:ext cx="64696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" y="4193459"/>
            <a:ext cx="12168336" cy="267765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ট্রাকটি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m/s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মতিঝিল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যাচ্ছিল।পিছনের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কারটি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স্থিরাবস্থান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rgbClr val="92D050"/>
                </a:solidFill>
                <a:latin typeface="Centaur" panose="02030504050205020304" pitchFamily="18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solidFill>
                  <a:srgbClr val="92D050"/>
                </a:solidFill>
                <a:latin typeface="Centaur" panose="02030504050205020304" pitchFamily="18" charset="0"/>
                <a:cs typeface="NikoshBAN" panose="02000000000000000000" pitchFamily="2" charset="0"/>
              </a:rPr>
              <a:t>m/s</a:t>
            </a:r>
            <a:r>
              <a:rPr lang="en-US" sz="2800" baseline="30000" dirty="0" smtClean="0">
                <a:solidFill>
                  <a:srgbClr val="92D050"/>
                </a:solidFill>
                <a:latin typeface="Centaur" panose="02030504050205020304" pitchFamily="18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solidFill>
                  <a:srgbClr val="92D050"/>
                </a:solidFill>
                <a:latin typeface="Centaur" panose="020305040502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Centaur" panose="02030504050205020304" pitchFamily="18" charset="0"/>
                <a:cs typeface="NikoshBAN" panose="02000000000000000000" pitchFamily="2" charset="0"/>
              </a:rPr>
              <a:t>সুষম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ত্বরনে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cs typeface="NikoshBAN" panose="02000000000000000000" pitchFamily="2" charset="0"/>
              </a:rPr>
              <a:t>10 s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ট্রাকটির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সংঘর্ষ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সংঘর্ষের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সংরক্ষণশীলতার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হয়নি_গাণিতিকভাবে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127" y="2565177"/>
            <a:ext cx="105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600kg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9407240" y="2565177"/>
            <a:ext cx="135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1000kg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235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6660107" cy="47140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00"/>
                    </a:solidFill>
                  </a:rPr>
                  <a:t>(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গ)</a:t>
                </a:r>
                <a:r>
                  <a:rPr lang="en-US" sz="4000" dirty="0" err="1" smtClean="0">
                    <a:solidFill>
                      <a:srgbClr val="FFFF00"/>
                    </a:solidFill>
                  </a:rPr>
                  <a:t>সমাধানঃ</a:t>
                </a:r>
                <a:endParaRPr lang="en-US" sz="4000" dirty="0" smtClean="0">
                  <a:solidFill>
                    <a:srgbClr val="FFFF00"/>
                  </a:solidFill>
                </a:endParaRPr>
              </a:p>
              <a:p>
                <a:r>
                  <a:rPr lang="en-US" sz="4000" dirty="0" err="1" smtClean="0">
                    <a:solidFill>
                      <a:srgbClr val="FFFF00"/>
                    </a:solidFill>
                  </a:rPr>
                  <a:t>আমরা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rgbClr val="FFFF00"/>
                    </a:solidFill>
                  </a:rPr>
                  <a:t>জানি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sz="4000" dirty="0" smtClean="0">
                    <a:solidFill>
                      <a:srgbClr val="FFFF00"/>
                    </a:solidFill>
                  </a:rPr>
                  <a:t>m</a:t>
                </a:r>
                <a:r>
                  <a:rPr lang="en-US" sz="4000" baseline="-25000" dirty="0" smtClean="0">
                    <a:solidFill>
                      <a:srgbClr val="FFFF00"/>
                    </a:solidFill>
                  </a:rPr>
                  <a:t>1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u</a:t>
                </a:r>
                <a:r>
                  <a:rPr lang="en-US" sz="4000" baseline="-25000" dirty="0" smtClean="0">
                    <a:solidFill>
                      <a:srgbClr val="FFFF00"/>
                    </a:solidFill>
                  </a:rPr>
                  <a:t>1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+m</a:t>
                </a:r>
                <a:r>
                  <a:rPr lang="en-US" sz="4000" baseline="-25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u</a:t>
                </a:r>
                <a:r>
                  <a:rPr lang="en-US" sz="4000" baseline="-25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=v(m</a:t>
                </a:r>
                <a:r>
                  <a:rPr lang="en-US" sz="4000" baseline="-25000" dirty="0" smtClean="0">
                    <a:solidFill>
                      <a:srgbClr val="FFFF00"/>
                    </a:solidFill>
                  </a:rPr>
                  <a:t>1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+m</a:t>
                </a:r>
                <a:r>
                  <a:rPr lang="en-US" sz="4000" baseline="-25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)</a:t>
                </a:r>
              </a:p>
              <a:p>
                <a:r>
                  <a:rPr lang="en-US" sz="4000" dirty="0" smtClean="0">
                    <a:solidFill>
                      <a:srgbClr val="FFFF00"/>
                    </a:solidFill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baseline="-25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000" b="0" i="1" baseline="-25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baseline="-25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000" b="0" i="1" baseline="-25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baseline="-25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baseline="-25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SG" sz="4000" dirty="0" smtClean="0">
                  <a:solidFill>
                    <a:srgbClr val="FFFF00"/>
                  </a:solidFill>
                </a:endParaRPr>
              </a:p>
              <a:p>
                <a:endParaRPr lang="en-SG" sz="4000" dirty="0" smtClean="0">
                  <a:solidFill>
                    <a:srgbClr val="FFFF00"/>
                  </a:solidFill>
                </a:endParaRPr>
              </a:p>
              <a:p>
                <a:r>
                  <a:rPr lang="en-US" sz="4000" dirty="0" smtClean="0">
                    <a:solidFill>
                      <a:srgbClr val="FFFF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FFFF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20000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1600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FFFF00"/>
                    </a:solidFill>
                  </a:rPr>
                  <a:t>=12.5m/s</a:t>
                </a:r>
              </a:p>
              <a:p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660107" cy="4714047"/>
              </a:xfrm>
              <a:prstGeom prst="rect">
                <a:avLst/>
              </a:prstGeom>
              <a:blipFill rotWithShape="0">
                <a:blip r:embed="rId3"/>
                <a:stretch>
                  <a:fillRect l="-3202" t="-2846" r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960284" y="153353"/>
            <a:ext cx="4668982" cy="456069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cs typeface="NikoshBAN" panose="02000000000000000000" pitchFamily="2" charset="0"/>
              </a:rPr>
              <a:t>m</a:t>
            </a:r>
            <a:r>
              <a:rPr lang="en-US" sz="3200" baseline="-25000" dirty="0" smtClean="0">
                <a:solidFill>
                  <a:schemeClr val="bg1"/>
                </a:solidFill>
                <a:cs typeface="NikoshBAN" panose="02000000000000000000" pitchFamily="2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cs typeface="NikoshBAN" panose="02000000000000000000" pitchFamily="2" charset="0"/>
              </a:rPr>
              <a:t>600kg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NikoshBAN" panose="02000000000000000000" pitchFamily="2" charset="0"/>
              </a:rPr>
              <a:t>আদিবেগ</a:t>
            </a:r>
            <a:r>
              <a:rPr lang="en-US" sz="3200" dirty="0" smtClean="0">
                <a:solidFill>
                  <a:schemeClr val="bg1"/>
                </a:solidFill>
                <a:cs typeface="NikoshBAN" panose="02000000000000000000" pitchFamily="2" charset="0"/>
              </a:rPr>
              <a:t> u</a:t>
            </a:r>
            <a:r>
              <a:rPr lang="en-US" sz="3200" baseline="-25000" dirty="0" smtClean="0">
                <a:solidFill>
                  <a:schemeClr val="bg1"/>
                </a:solidFill>
                <a:cs typeface="NikoshBAN" panose="02000000000000000000" pitchFamily="2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cs typeface="NikoshBAN" panose="02000000000000000000" pitchFamily="2" charset="0"/>
              </a:rPr>
              <a:t>=0m/s</a:t>
            </a:r>
          </a:p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</a:t>
            </a:r>
            <a:r>
              <a:rPr lang="en-US" sz="3200" baseline="-25000" dirty="0" smtClean="0">
                <a:solidFill>
                  <a:schemeClr val="bg1"/>
                </a:solidFill>
                <a:cs typeface="NikoshBAN" panose="02000000000000000000" pitchFamily="2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cs typeface="NikoshBAN" panose="02000000000000000000" pitchFamily="2" charset="0"/>
              </a:rPr>
              <a:t>1000kg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আদিবেগ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u</a:t>
            </a:r>
            <a:r>
              <a:rPr lang="en-US" sz="3200" baseline="-25000" dirty="0" smtClean="0">
                <a:solidFill>
                  <a:schemeClr val="bg1"/>
                </a:solidFill>
                <a:cs typeface="NikoshBAN" panose="02000000000000000000" pitchFamily="2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cs typeface="NikoshBAN" panose="02000000000000000000" pitchFamily="2" charset="0"/>
              </a:rPr>
              <a:t>20m/s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cs typeface="NikoshBAN" panose="02000000000000000000" pitchFamily="2" charset="0"/>
              </a:rPr>
              <a:t>v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  <a:endParaRPr lang="en-SG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0"/>
                <a:ext cx="12732328" cy="7148946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পাই,মিলিত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v=12.5m/s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সংঘর্ষের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=m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u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+m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u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=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600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20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=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20000 Kgms</a:t>
                </a:r>
                <a:r>
                  <a:rPr lang="en-US" sz="2400" baseline="30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-1</a:t>
                </a:r>
                <a:endParaRPr lang="en-US" sz="2400" baseline="30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সংঘর্ষের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=m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v+m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v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=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12.5(600+1000)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=</a:t>
                </a:r>
                <a:r>
                  <a:rPr lang="en-US" sz="2400" dirty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20000 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Kgms</a:t>
                </a:r>
                <a:r>
                  <a:rPr lang="en-US" sz="2400" baseline="30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-1</a:t>
                </a:r>
                <a:endParaRPr lang="en-US" sz="2400" baseline="30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সংঘর্ষের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সমান,তাই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সংঘর্ষ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সংরক্ষণশীলতা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নীতিকে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সমর্থন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আবার,সংঘর্ষের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গতিশক্তির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m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u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²+m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u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=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20000 J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সংঘর্ষের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গতিশক্তির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v²+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m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v²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=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46875+78125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=</a:t>
                </a:r>
                <a:r>
                  <a:rPr lang="en-US" sz="2400" dirty="0" smtClean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125000 J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rgbClr val="FFC000"/>
                    </a:solidFill>
                  </a:rPr>
                  <a:t>অতএব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বলা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যায়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যে,উল্লেখিত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ক্ষেত্রে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গতিশক্তি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সংরক্ষিত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হয়নি</a:t>
                </a:r>
                <a:endParaRPr lang="en-US" dirty="0" smtClean="0">
                  <a:solidFill>
                    <a:srgbClr val="FFC000"/>
                  </a:solidFill>
                </a:endParaRPr>
              </a:p>
              <a:p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732328" cy="7148946"/>
              </a:xfrm>
              <a:prstGeom prst="rect">
                <a:avLst/>
              </a:prstGeom>
              <a:blipFill rotWithShape="0">
                <a:blip r:embed="rId3"/>
                <a:stretch>
                  <a:fillRect l="-670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2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275" y="557213"/>
            <a:ext cx="5214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মূল্যায়ন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1669" y="2457450"/>
            <a:ext cx="80581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১।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ভরবেগ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কাকে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বলে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  <a:p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২।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ভরবেগের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সংরক্ষণশীলতা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নীতিটি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বিবৃত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কর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।</a:t>
            </a:r>
          </a:p>
          <a:p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৩।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শক্তির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সংরক্ষণশীলতা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নীতিটি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বিবৃত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কর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।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63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3" y="314326"/>
            <a:ext cx="834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বাড়ির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: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63" y="2328863"/>
            <a:ext cx="10244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একটি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বন্দুক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থেকে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650 ms-1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বেগে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15 g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ভরের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গুলি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ছোড়া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হলো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বন্ধুকের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ভর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 kg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হলে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বন্ধুকের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পশ্চা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ৎ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বেগ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নির্ণয়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19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484" y="491319"/>
            <a:ext cx="506331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4"/>
                </a:solidFill>
              </a:rPr>
              <a:t>শিক্ষক</a:t>
            </a:r>
            <a:r>
              <a:rPr lang="en-US" sz="4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</a:rPr>
              <a:t>পরিচিতি</a:t>
            </a:r>
            <a:endParaRPr lang="en-US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970" y="1965278"/>
            <a:ext cx="83387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কাজী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উম্মে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সায়ফুন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প্রভাষক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(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পদার্থবিজ্ঞান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</a:t>
            </a:r>
          </a:p>
          <a:p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হারবাইদ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দারুল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উলুম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ফাযিল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মাদ্রাসা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হরবাইদ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গাজীপুর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সদর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গাজীপুর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7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224" y="614149"/>
            <a:ext cx="4435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1946" y="1951630"/>
            <a:ext cx="88301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শ্রেণি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নবম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বিষয়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পদার্থবিজ্ঞান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অধ্যায়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তৃতীয়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আলোচ্য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বিষয়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ভরবেগের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সংরক্ষণ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সূত্র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845" y="2047164"/>
            <a:ext cx="8175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-</a:t>
            </a:r>
          </a:p>
          <a:p>
            <a:r>
              <a:rPr lang="en-US" sz="3600" dirty="0" smtClean="0"/>
              <a:t>১। </a:t>
            </a:r>
            <a:r>
              <a:rPr lang="en-US" sz="3600" dirty="0" err="1" smtClean="0"/>
              <a:t>ভরবেগ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br>
              <a:rPr lang="en-US" sz="3600" dirty="0" smtClean="0"/>
            </a:br>
            <a:r>
              <a:rPr lang="en-US" sz="3600" dirty="0" smtClean="0"/>
              <a:t>২। </a:t>
            </a:r>
            <a:r>
              <a:rPr lang="en-US" sz="3600" dirty="0" err="1" smtClean="0"/>
              <a:t>ভরবেগের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সংরক্ষণ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সূত্রের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বিবৃতি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r>
              <a:rPr lang="en-US" sz="3600" dirty="0" smtClean="0"/>
              <a:t>৩। </a:t>
            </a:r>
            <a:r>
              <a:rPr lang="en-US" sz="3600" dirty="0" err="1" smtClean="0"/>
              <a:t>ভরবেগের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সংরক্ষণ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সূত্রের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সাহায্যে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গাণিতিক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সমস্যা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সমাধান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 </a:t>
            </a:r>
          </a:p>
          <a:p>
            <a:r>
              <a:rPr lang="en-US" sz="3600" dirty="0" smtClean="0"/>
              <a:t>৪। </a:t>
            </a:r>
            <a:r>
              <a:rPr lang="en-US" sz="3600" dirty="0" err="1" smtClean="0"/>
              <a:t>শক্তির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সংরক্ষণশীলতা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নীতি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87857" y="545910"/>
            <a:ext cx="652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আচরণিক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উদ্দেশ্য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71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927" y="238979"/>
                <a:ext cx="11804073" cy="467820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/>
                  <a:t>ভরবেগঃ</a:t>
                </a:r>
                <a:r>
                  <a:rPr lang="en-US" sz="4000" dirty="0" smtClean="0"/>
                  <a:t>(momentum)</a:t>
                </a:r>
              </a:p>
              <a:p>
                <a:endParaRPr lang="en-US" sz="4000" dirty="0"/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গুনফলকে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SG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P=mv</a:t>
                </a:r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মাত্রা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=MLT</a:t>
                </a:r>
                <a:r>
                  <a:rPr lang="en-US" sz="40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-1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=Kgms</a:t>
                </a:r>
                <a:r>
                  <a:rPr lang="en-US" sz="40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-1</a:t>
                </a:r>
                <a:endParaRPr lang="en-SG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S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7" y="238979"/>
                <a:ext cx="11804073" cy="4678204"/>
              </a:xfrm>
              <a:prstGeom prst="rect">
                <a:avLst/>
              </a:prstGeom>
              <a:blipFill rotWithShape="0">
                <a:blip r:embed="rId2"/>
                <a:stretch>
                  <a:fillRect l="-1806" t="-24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8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26363"/>
            <a:ext cx="12192001" cy="3323987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সংঘর্ষ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সরংক্ষণশীলতাঃ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dirty="0" smtClean="0"/>
          </a:p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23617" y="1335538"/>
            <a:ext cx="730461" cy="7557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" y="1401375"/>
            <a:ext cx="795399" cy="9420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Oval 5"/>
          <p:cNvSpPr/>
          <p:nvPr/>
        </p:nvSpPr>
        <p:spPr>
          <a:xfrm>
            <a:off x="6416388" y="1503844"/>
            <a:ext cx="675193" cy="4849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5713268" y="1335538"/>
            <a:ext cx="765464" cy="7342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9999625" y="1533957"/>
            <a:ext cx="678872" cy="515449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/>
          <p:cNvSpPr/>
          <p:nvPr/>
        </p:nvSpPr>
        <p:spPr>
          <a:xfrm>
            <a:off x="10678497" y="1309877"/>
            <a:ext cx="723901" cy="8728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4470" y="1788356"/>
            <a:ext cx="7394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91581" y="1746298"/>
            <a:ext cx="2646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3176" y="1209438"/>
            <a:ext cx="511510" cy="35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SG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1318" y="1861360"/>
            <a:ext cx="961158" cy="416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SG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23090" y="1072709"/>
            <a:ext cx="678872" cy="262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SG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10836" y="2826326"/>
            <a:ext cx="2258074" cy="6830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C00000"/>
                </a:solidFill>
              </a:rPr>
              <a:t>সংঘর্ষের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পূর্বে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47855" y="2826326"/>
            <a:ext cx="2576945" cy="683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সংঘর্ষের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সময়</a:t>
            </a:r>
            <a:endParaRPr lang="en-SG" dirty="0"/>
          </a:p>
        </p:txBody>
      </p:sp>
      <p:sp>
        <p:nvSpPr>
          <p:cNvPr id="27" name="Rectangle 26"/>
          <p:cNvSpPr/>
          <p:nvPr/>
        </p:nvSpPr>
        <p:spPr>
          <a:xfrm>
            <a:off x="9823090" y="2826325"/>
            <a:ext cx="2008692" cy="683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সংঘর্ষের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পর</a:t>
            </a:r>
            <a:endParaRPr lang="en-SG" dirty="0"/>
          </a:p>
        </p:txBody>
      </p:sp>
      <p:sp>
        <p:nvSpPr>
          <p:cNvPr id="30" name="Rectangle 29"/>
          <p:cNvSpPr/>
          <p:nvPr/>
        </p:nvSpPr>
        <p:spPr>
          <a:xfrm>
            <a:off x="1" y="3735049"/>
            <a:ext cx="12192000" cy="30252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বিবৃতিঃএকাধিক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সংরক্ষণশীলতা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1742" y="1072709"/>
            <a:ext cx="1301158" cy="33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SG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42073" y="1050839"/>
            <a:ext cx="955963" cy="284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SG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36" y="2524836"/>
            <a:ext cx="8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</a:t>
            </a:r>
            <a:r>
              <a:rPr lang="en-US" dirty="0" err="1" smtClean="0"/>
              <a:t>বস্তু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18047" y="2471650"/>
            <a:ext cx="8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 err="1" smtClean="0"/>
              <a:t>বস্তু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/>
      <p:bldP spid="25" grpId="0"/>
      <p:bldP spid="26" grpId="0"/>
      <p:bldP spid="27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757238"/>
            <a:ext cx="1052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ছবিতে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কী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পাচ্ছি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6" y="1526679"/>
            <a:ext cx="8901112" cy="514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713" y="232011"/>
            <a:ext cx="604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সূত্রের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ব্যাখ্যা</a:t>
            </a:r>
            <a:r>
              <a:rPr lang="en-US" sz="5400" dirty="0" smtClean="0"/>
              <a:t> :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72954" y="1965278"/>
            <a:ext cx="11614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ধরি</a:t>
            </a:r>
            <a:r>
              <a:rPr lang="en-US" sz="4000" dirty="0" smtClean="0"/>
              <a:t>, m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ও m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err="1" smtClean="0"/>
              <a:t>ভরবিশিষ্ট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দুইটি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বস্তু</a:t>
            </a:r>
            <a:r>
              <a:rPr lang="en-US" sz="4000" dirty="0" smtClean="0"/>
              <a:t> A ও  B  </a:t>
            </a:r>
            <a:r>
              <a:rPr lang="en-US" sz="4000" dirty="0" err="1" smtClean="0"/>
              <a:t>যথাক্রমে</a:t>
            </a:r>
            <a:r>
              <a:rPr lang="en-US" sz="4000" dirty="0" smtClean="0"/>
              <a:t> u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ও u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বেগ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একই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সরল</a:t>
            </a:r>
            <a:r>
              <a:rPr lang="en-US" sz="4000" dirty="0" smtClean="0"/>
              <a:t> </a:t>
            </a:r>
            <a:r>
              <a:rPr lang="en-US" sz="4000" dirty="0" err="1" smtClean="0"/>
              <a:t>রেখা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বরাবর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চলছে</a:t>
            </a:r>
            <a:r>
              <a:rPr lang="en-US" sz="4000" dirty="0" smtClean="0"/>
              <a:t>। </a:t>
            </a:r>
          </a:p>
          <a:p>
            <a:r>
              <a:rPr lang="en-US" sz="4000" dirty="0" smtClean="0"/>
              <a:t>A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বেগ</a:t>
            </a:r>
            <a:r>
              <a:rPr lang="en-US" sz="4000" dirty="0" smtClean="0"/>
              <a:t> B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বেগের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চেয়ে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বেশি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কোনো</a:t>
            </a:r>
            <a:r>
              <a:rPr lang="en-US" sz="4000" dirty="0" smtClean="0"/>
              <a:t> </a:t>
            </a:r>
            <a:r>
              <a:rPr lang="en-US" sz="4000" dirty="0" err="1" smtClean="0"/>
              <a:t>এক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সময়</a:t>
            </a:r>
            <a:r>
              <a:rPr lang="en-US" sz="4000" dirty="0" smtClean="0"/>
              <a:t> A </a:t>
            </a:r>
            <a:r>
              <a:rPr lang="en-US" sz="4000" dirty="0" err="1" smtClean="0"/>
              <a:t>বস্তুটি</a:t>
            </a:r>
            <a:r>
              <a:rPr lang="en-US" sz="4000" dirty="0" smtClean="0"/>
              <a:t> B </a:t>
            </a:r>
            <a:r>
              <a:rPr lang="en-US" sz="4000" dirty="0" err="1" smtClean="0"/>
              <a:t>বস্তুটিকে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ধাক্কা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দিবে</a:t>
            </a:r>
            <a:r>
              <a:rPr lang="en-US" sz="4000" dirty="0" smtClean="0"/>
              <a:t>। </a:t>
            </a:r>
          </a:p>
          <a:p>
            <a:r>
              <a:rPr lang="en-US" sz="4000" dirty="0" smtClean="0"/>
              <a:t>B </a:t>
            </a:r>
            <a:r>
              <a:rPr lang="en-US" sz="4000" dirty="0" err="1" smtClean="0"/>
              <a:t>বস্তুর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উপর</a:t>
            </a:r>
            <a:r>
              <a:rPr lang="en-US" sz="4000" dirty="0" smtClean="0"/>
              <a:t> A </a:t>
            </a:r>
            <a:r>
              <a:rPr lang="en-US" sz="4000" dirty="0" err="1" smtClean="0"/>
              <a:t>বস্তুর</a:t>
            </a:r>
            <a:r>
              <a:rPr lang="en-US" sz="4000" dirty="0" smtClean="0"/>
              <a:t> এ </a:t>
            </a:r>
            <a:r>
              <a:rPr lang="en-US" sz="4000" dirty="0" err="1" smtClean="0"/>
              <a:t>প্রযুক্ত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বল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ক্রিয়া</a:t>
            </a:r>
            <a:r>
              <a:rPr lang="en-US" sz="4000" dirty="0" smtClean="0"/>
              <a:t>  F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, B </a:t>
            </a:r>
            <a:r>
              <a:rPr lang="en-US" sz="4000" dirty="0" err="1" smtClean="0"/>
              <a:t>বস্তুটিও</a:t>
            </a:r>
            <a:r>
              <a:rPr lang="en-US" sz="4000" dirty="0" smtClean="0"/>
              <a:t> A </a:t>
            </a:r>
            <a:r>
              <a:rPr lang="en-US" sz="4000" dirty="0" err="1" smtClean="0"/>
              <a:t>বস্তুটিকে</a:t>
            </a:r>
            <a:r>
              <a:rPr lang="en-US" sz="4000" dirty="0" smtClean="0"/>
              <a:t> F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err="1" smtClean="0"/>
              <a:t>বল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প্রয়োগ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এই</a:t>
            </a:r>
            <a:r>
              <a:rPr lang="en-US" sz="4000" dirty="0" smtClean="0"/>
              <a:t> F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বল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প্রতিক্রিয়া</a:t>
            </a:r>
            <a:r>
              <a:rPr lang="en-US" sz="4000" dirty="0" smtClean="0"/>
              <a:t>। </a:t>
            </a:r>
            <a:r>
              <a:rPr lang="en-US" sz="4000" dirty="0" err="1" smtClean="0"/>
              <a:t>নিউটনের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তৃতীয়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সূত্রানুসারে</a:t>
            </a:r>
            <a:r>
              <a:rPr lang="en-US" sz="4000" dirty="0" smtClean="0"/>
              <a:t>, F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= -F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77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32263"/>
                <a:ext cx="12191999" cy="540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সংঘর্ষের </a:t>
                </a:r>
                <a:r>
                  <a:rPr lang="en-US" sz="2800" dirty="0" err="1" smtClean="0"/>
                  <a:t>সময়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ক্রিয়া</a:t>
                </a:r>
                <a:r>
                  <a:rPr lang="en-US" sz="2800" dirty="0" smtClean="0"/>
                  <a:t> ও </a:t>
                </a:r>
                <a:r>
                  <a:rPr lang="en-US" sz="2800" dirty="0" err="1" smtClean="0"/>
                  <a:t>প্রতিক্রিয়া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বল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একই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সময়ব্যাপী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কাজ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করে</a:t>
                </a:r>
                <a:r>
                  <a:rPr lang="en-US" sz="2800" dirty="0" smtClean="0"/>
                  <a:t>। </a:t>
                </a:r>
                <a:br>
                  <a:rPr lang="en-US" sz="2800" dirty="0" smtClean="0"/>
                </a:br>
                <a:r>
                  <a:rPr lang="en-US" sz="2800" dirty="0" err="1" smtClean="0"/>
                  <a:t>ধরি</a:t>
                </a:r>
                <a:r>
                  <a:rPr lang="en-US" sz="2800" dirty="0" smtClean="0"/>
                  <a:t> , </a:t>
                </a:r>
                <a:r>
                  <a:rPr lang="en-US" sz="2800" dirty="0" err="1" smtClean="0"/>
                  <a:t>ক্রিয়া</a:t>
                </a:r>
                <a:r>
                  <a:rPr lang="en-US" sz="2800" dirty="0" smtClean="0"/>
                  <a:t> ও </a:t>
                </a:r>
                <a:r>
                  <a:rPr lang="en-US" sz="2800" dirty="0" err="1" smtClean="0"/>
                  <a:t>প্রিতিক্রিয়ার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সময়কাল</a:t>
                </a:r>
                <a:r>
                  <a:rPr lang="en-US" sz="2800" dirty="0" smtClean="0"/>
                  <a:t> t । </a:t>
                </a:r>
                <a:r>
                  <a:rPr lang="en-US" sz="2800" dirty="0" err="1" smtClean="0"/>
                  <a:t>সংঘর্ষের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পর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বস্তু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দুটি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পরিবর্তিত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বেগে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একই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সরল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রেখা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বরাবর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চলতে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থাকবে</a:t>
                </a:r>
                <a:r>
                  <a:rPr lang="en-US" sz="2800" dirty="0" smtClean="0"/>
                  <a:t>। </a:t>
                </a:r>
              </a:p>
              <a:p>
                <a:r>
                  <a:rPr lang="en-US" sz="2800" dirty="0" err="1" smtClean="0"/>
                  <a:t>ধরি</a:t>
                </a:r>
                <a:r>
                  <a:rPr lang="en-US" sz="2800" dirty="0" smtClean="0"/>
                  <a:t>, A ও B </a:t>
                </a:r>
                <a:r>
                  <a:rPr lang="en-US" sz="2800" dirty="0" err="1" smtClean="0"/>
                  <a:t>এর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পরিবর্তিত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বেগ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যথাক্রমে</a:t>
                </a:r>
                <a:r>
                  <a:rPr lang="en-US" sz="2800" dirty="0" smtClean="0"/>
                  <a:t> V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ও V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। </a:t>
                </a:r>
                <a:r>
                  <a:rPr lang="en-US" sz="2800" dirty="0" err="1" smtClean="0"/>
                  <a:t>ক্রিয়া</a:t>
                </a:r>
                <a:r>
                  <a:rPr lang="en-US" sz="2800" dirty="0" smtClean="0"/>
                  <a:t> ও </a:t>
                </a:r>
                <a:r>
                  <a:rPr lang="en-US" sz="2800" dirty="0" err="1" smtClean="0"/>
                  <a:t>প্রতিক্রিয়ার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ফলে</a:t>
                </a:r>
                <a:r>
                  <a:rPr lang="en-US" sz="2800" dirty="0" smtClean="0"/>
                  <a:t> A ও B </a:t>
                </a:r>
                <a:r>
                  <a:rPr lang="en-US" sz="2800" dirty="0" err="1" smtClean="0"/>
                  <a:t>বস্তু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দুইটির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ত্বরণ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যথাক্রমে</a:t>
                </a:r>
                <a:r>
                  <a:rPr lang="en-US" sz="2800" dirty="0" smtClean="0"/>
                  <a:t> a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ও a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হলে</a:t>
                </a:r>
                <a:r>
                  <a:rPr lang="en-US" sz="2800" dirty="0" smtClean="0"/>
                  <a:t>, </a:t>
                </a:r>
              </a:p>
              <a:p>
                <a:r>
                  <a:rPr lang="en-US" sz="2800" dirty="0" smtClean="0"/>
                  <a:t>F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= - F</a:t>
                </a:r>
                <a:r>
                  <a:rPr lang="en-US" sz="2800" baseline="-25000" dirty="0" smtClean="0"/>
                  <a:t>2</a:t>
                </a:r>
              </a:p>
              <a:p>
                <a:r>
                  <a:rPr lang="en-US" sz="2800" dirty="0" err="1" smtClean="0"/>
                  <a:t>বা</a:t>
                </a:r>
                <a:r>
                  <a:rPr lang="en-US" sz="2800" dirty="0" smtClean="0"/>
                  <a:t>, m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a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= -m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a</a:t>
                </a:r>
                <a:r>
                  <a:rPr lang="en-US" sz="2800" baseline="-25000" dirty="0" smtClean="0"/>
                  <a:t>2</a:t>
                </a:r>
              </a:p>
              <a:p>
                <a:r>
                  <a:rPr lang="en-US" sz="2800" dirty="0" err="1" smtClean="0"/>
                  <a:t>বা</a:t>
                </a:r>
                <a:r>
                  <a:rPr lang="en-US" sz="2800" dirty="0" smtClean="0"/>
                  <a:t>, m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/>
                  <a:t>  = -m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err="1" smtClean="0"/>
                  <a:t>বা</a:t>
                </a:r>
                <a:r>
                  <a:rPr lang="en-US" sz="2800" dirty="0" smtClean="0"/>
                  <a:t>, m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(v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– u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) = -m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(v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– u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)</a:t>
                </a:r>
              </a:p>
              <a:p>
                <a:r>
                  <a:rPr lang="en-US" sz="2800" dirty="0" err="1" smtClean="0"/>
                  <a:t>বা</a:t>
                </a:r>
                <a:r>
                  <a:rPr lang="en-US" sz="2800" dirty="0" smtClean="0"/>
                  <a:t>, m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v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– m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u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= -m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v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+ m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u</a:t>
                </a:r>
                <a:r>
                  <a:rPr lang="en-US" sz="2800" baseline="-25000" dirty="0" smtClean="0"/>
                  <a:t>2</a:t>
                </a:r>
              </a:p>
              <a:p>
                <a:r>
                  <a:rPr lang="en-US" sz="2800" dirty="0" err="1" smtClean="0"/>
                  <a:t>বা</a:t>
                </a:r>
                <a:r>
                  <a:rPr lang="en-US" sz="2800" dirty="0" smtClean="0"/>
                  <a:t>, m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u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+ m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u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= m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v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+ m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v</a:t>
                </a:r>
                <a:r>
                  <a:rPr lang="en-US" sz="2800" baseline="-25000" dirty="0" smtClean="0"/>
                  <a:t>2</a:t>
                </a:r>
              </a:p>
              <a:p>
                <a:r>
                  <a:rPr lang="en-US" sz="2800" dirty="0" err="1" smtClean="0"/>
                  <a:t>ইহাই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ভরবেগের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সংরক্ষণ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সূত্রের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গাণিতিক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রূপ</a:t>
                </a:r>
                <a:r>
                  <a:rPr lang="en-US" sz="2800" dirty="0" smtClean="0"/>
                  <a:t>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263"/>
                <a:ext cx="12191999" cy="5408597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351" r="-750" b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0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485</Words>
  <Application>Microsoft Office PowerPoint</Application>
  <PresentationFormat>Widescreen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Centaur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 KUMER DEWRY</dc:creator>
  <cp:lastModifiedBy>Microsoft account</cp:lastModifiedBy>
  <cp:revision>68</cp:revision>
  <dcterms:created xsi:type="dcterms:W3CDTF">2020-04-26T14:30:00Z</dcterms:created>
  <dcterms:modified xsi:type="dcterms:W3CDTF">2021-04-29T03:26:26Z</dcterms:modified>
</cp:coreProperties>
</file>