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83" r:id="rId3"/>
    <p:sldId id="271" r:id="rId4"/>
    <p:sldId id="269" r:id="rId5"/>
    <p:sldId id="285" r:id="rId6"/>
    <p:sldId id="287" r:id="rId7"/>
    <p:sldId id="286" r:id="rId8"/>
    <p:sldId id="282" r:id="rId9"/>
    <p:sldId id="270" r:id="rId10"/>
    <p:sldId id="259" r:id="rId11"/>
    <p:sldId id="267" r:id="rId12"/>
    <p:sldId id="258" r:id="rId13"/>
    <p:sldId id="268" r:id="rId14"/>
    <p:sldId id="277" r:id="rId15"/>
    <p:sldId id="276" r:id="rId16"/>
    <p:sldId id="279" r:id="rId17"/>
    <p:sldId id="260" r:id="rId18"/>
    <p:sldId id="266" r:id="rId19"/>
    <p:sldId id="261" r:id="rId20"/>
    <p:sldId id="262" r:id="rId21"/>
    <p:sldId id="263" r:id="rId22"/>
    <p:sldId id="264" r:id="rId23"/>
    <p:sldId id="26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25D92-AD9C-49D1-A2EE-CE4BC909F97C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7AF57-844C-4B52-8E59-354BCEE4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AF57-844C-4B52-8E59-354BCEE41A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freedictionary.com/well-known" TargetMode="External"/><Relationship Id="rId3" Type="http://schemas.openxmlformats.org/officeDocument/2006/relationships/hyperlink" Target="https://www.collinsdictionary.com/dictionary/english-thesaurus/expert" TargetMode="External"/><Relationship Id="rId7" Type="http://schemas.openxmlformats.org/officeDocument/2006/relationships/hyperlink" Target="https://www.thefreedictionary.com/celebrated" TargetMode="External"/><Relationship Id="rId2" Type="http://schemas.openxmlformats.org/officeDocument/2006/relationships/hyperlink" Target="https://www.collinsdictionary.com/dictionary/english-thesaurus/gifte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freedictionary.com/famous" TargetMode="External"/><Relationship Id="rId5" Type="http://schemas.openxmlformats.org/officeDocument/2006/relationships/hyperlink" Target="https://www.collinsdictionary.com/dictionary/english-thesaurus/brilliant" TargetMode="External"/><Relationship Id="rId4" Type="http://schemas.openxmlformats.org/officeDocument/2006/relationships/hyperlink" Target="https://www.collinsdictionary.com/dictionary/english-thesaurus/mast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v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24200" y="2590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Welcome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75357"/>
            <a:ext cx="8534400" cy="60016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Zahir</a:t>
            </a:r>
            <a:r>
              <a:rPr lang="en-US" sz="3200" dirty="0" smtClean="0"/>
              <a:t> </a:t>
            </a:r>
            <a:r>
              <a:rPr lang="en-US" sz="3200" dirty="0" err="1" smtClean="0"/>
              <a:t>Raihan</a:t>
            </a:r>
            <a:r>
              <a:rPr lang="en-US" sz="3200" dirty="0" smtClean="0"/>
              <a:t> was one of the most talented film</a:t>
            </a:r>
          </a:p>
          <a:p>
            <a:pPr algn="just"/>
            <a:r>
              <a:rPr lang="en-US" sz="3200" dirty="0" smtClean="0"/>
              <a:t>makers in Bangladesh. He was born on 19 August 1935 in the village </a:t>
            </a:r>
            <a:r>
              <a:rPr lang="en-US" sz="3200" dirty="0" err="1" smtClean="0"/>
              <a:t>Majupur</a:t>
            </a:r>
            <a:r>
              <a:rPr lang="en-US" sz="3200" dirty="0" smtClean="0"/>
              <a:t>, in </a:t>
            </a:r>
            <a:r>
              <a:rPr lang="en-US" sz="3200" dirty="0" err="1" smtClean="0"/>
              <a:t>Feni</a:t>
            </a:r>
            <a:r>
              <a:rPr lang="en-US" sz="3200" dirty="0" smtClean="0"/>
              <a:t> district. He was an active worker of the Language Movement. He was one of the ten students to go out in a procession on 21 February 1952 despite a ban on such activities. As a result, he and many others were arrested and taken to prison. </a:t>
            </a:r>
            <a:r>
              <a:rPr lang="en-US" sz="3200" dirty="0" err="1" smtClean="0"/>
              <a:t>Zahir</a:t>
            </a:r>
            <a:r>
              <a:rPr lang="en-US" sz="3200" dirty="0" smtClean="0"/>
              <a:t> was also present at the historical meeting of </a:t>
            </a:r>
            <a:r>
              <a:rPr lang="en-US" sz="3200" dirty="0" err="1" smtClean="0"/>
              <a:t>Amtala</a:t>
            </a:r>
            <a:r>
              <a:rPr lang="en-US" sz="3200" dirty="0" smtClean="0"/>
              <a:t> on February 21, 1952. He also took part in the mass movement in 1969. In 1971, he joined </a:t>
            </a:r>
            <a:r>
              <a:rPr lang="en-US" sz="3200" dirty="0" err="1" smtClean="0"/>
              <a:t>theLiberation</a:t>
            </a:r>
            <a:r>
              <a:rPr lang="en-US" sz="3200" dirty="0" smtClean="0"/>
              <a:t> War.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n-from-Life-Jibon-theke-neya-1970-by-Zahir-Rai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p-Genoc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p-jenoside1-thumbna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1247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All through his life, </a:t>
            </a:r>
            <a:r>
              <a:rPr lang="en-US" sz="2800" dirty="0" err="1" smtClean="0"/>
              <a:t>Zahir</a:t>
            </a:r>
            <a:r>
              <a:rPr lang="en-US" sz="2800" dirty="0" smtClean="0"/>
              <a:t> dreamt for a democratic society, a society that will ensure freedom of speech and will. He had many dreams about our film industry too. He made a legendary film </a:t>
            </a:r>
            <a:r>
              <a:rPr lang="en-US" sz="2800" i="1" dirty="0" err="1" smtClean="0"/>
              <a:t>Jibon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Theke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Neya</a:t>
            </a:r>
            <a:r>
              <a:rPr lang="en-US" sz="2800" i="1" dirty="0" smtClean="0"/>
              <a:t> based on the Language Movement of 1952. </a:t>
            </a:r>
            <a:r>
              <a:rPr lang="en-US" sz="2800" dirty="0" smtClean="0"/>
              <a:t>It was a revolt against the then autocratic government. The family presented in that film was a miniature East Pakistan ruled by an autocrat who had to go to the prison for her conspiracy. During the liberation war this film was shown outside Bangladesh. Critics like </a:t>
            </a:r>
            <a:r>
              <a:rPr lang="en-US" sz="2800" dirty="0" err="1" smtClean="0"/>
              <a:t>Satyajit</a:t>
            </a:r>
            <a:r>
              <a:rPr lang="en-US" sz="2800" dirty="0" smtClean="0"/>
              <a:t> Ray, </a:t>
            </a:r>
            <a:r>
              <a:rPr lang="en-US" sz="2800" dirty="0" err="1" smtClean="0"/>
              <a:t>Mrinal</a:t>
            </a:r>
            <a:r>
              <a:rPr lang="en-US" sz="2800" dirty="0" smtClean="0"/>
              <a:t> </a:t>
            </a:r>
            <a:r>
              <a:rPr lang="en-US" sz="2800" dirty="0" err="1" smtClean="0"/>
              <a:t>Sen</a:t>
            </a:r>
            <a:r>
              <a:rPr lang="en-US" sz="2800" dirty="0" smtClean="0"/>
              <a:t>, and </a:t>
            </a:r>
            <a:r>
              <a:rPr lang="en-US" sz="2800" dirty="0" err="1" smtClean="0"/>
              <a:t>Ritwik</a:t>
            </a:r>
            <a:r>
              <a:rPr lang="en-US" sz="2800" dirty="0" smtClean="0"/>
              <a:t> </a:t>
            </a:r>
            <a:r>
              <a:rPr lang="en-US" sz="2800" dirty="0" err="1" smtClean="0"/>
              <a:t>Ghatak</a:t>
            </a:r>
            <a:r>
              <a:rPr lang="en-US" sz="2800" dirty="0" smtClean="0"/>
              <a:t> appreciated this film. </a:t>
            </a:r>
            <a:r>
              <a:rPr lang="en-US" sz="2800" dirty="0" err="1" smtClean="0"/>
              <a:t>Zahir</a:t>
            </a:r>
            <a:r>
              <a:rPr lang="en-US" sz="2800" dirty="0" smtClean="0"/>
              <a:t> gave all his money to the Freedom Fighters’ trust that he got from his film shows. Besides, his great documentary on Pakistani atrocities, </a:t>
            </a:r>
            <a:r>
              <a:rPr lang="en-US" sz="2800" i="1" dirty="0" smtClean="0"/>
              <a:t>Stop Genocide, helped </a:t>
            </a:r>
            <a:r>
              <a:rPr lang="en-US" sz="2800" dirty="0" smtClean="0"/>
              <a:t>create world sentiment in </a:t>
            </a:r>
            <a:r>
              <a:rPr lang="en-US" sz="2800" dirty="0" err="1" smtClean="0"/>
              <a:t>favour</a:t>
            </a:r>
            <a:r>
              <a:rPr lang="en-US" sz="2800" dirty="0" smtClean="0"/>
              <a:t> of our liberation war.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yredintellectu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75357"/>
            <a:ext cx="8763000" cy="6001643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On 30 December 1971, someone informed </a:t>
            </a:r>
            <a:r>
              <a:rPr lang="en-US" sz="3200" dirty="0" err="1" smtClean="0"/>
              <a:t>Zahir</a:t>
            </a:r>
            <a:r>
              <a:rPr lang="en-US" sz="3200" dirty="0" smtClean="0"/>
              <a:t> about an address somewhere at </a:t>
            </a:r>
            <a:r>
              <a:rPr lang="en-US" sz="3200" dirty="0" err="1" smtClean="0"/>
              <a:t>Mirpur</a:t>
            </a:r>
            <a:r>
              <a:rPr lang="en-US" sz="3200" dirty="0" smtClean="0"/>
              <a:t>, where he might find his brother, the famous writer </a:t>
            </a:r>
            <a:r>
              <a:rPr lang="en-US" sz="3200" dirty="0" err="1" smtClean="0"/>
              <a:t>Shahidullah</a:t>
            </a:r>
            <a:r>
              <a:rPr lang="en-US" sz="3200" dirty="0" smtClean="0"/>
              <a:t> Kaiser. </a:t>
            </a:r>
            <a:r>
              <a:rPr lang="en-US" sz="3200" dirty="0" err="1" smtClean="0"/>
              <a:t>Shahidulla</a:t>
            </a:r>
            <a:r>
              <a:rPr lang="en-US" sz="3200" dirty="0" smtClean="0"/>
              <a:t> was captured and killed by the Pakistani army and the local collaborators during the last days of the war. Accordingly </a:t>
            </a:r>
            <a:r>
              <a:rPr lang="en-US" sz="3200" dirty="0" err="1" smtClean="0"/>
              <a:t>Zahir</a:t>
            </a:r>
            <a:r>
              <a:rPr lang="en-US" sz="3200" dirty="0" smtClean="0"/>
              <a:t> left home to get his brother back</a:t>
            </a:r>
          </a:p>
          <a:p>
            <a:r>
              <a:rPr lang="en-US" sz="3200" dirty="0" smtClean="0"/>
              <a:t>and he never returned. </a:t>
            </a:r>
            <a:r>
              <a:rPr lang="en-US" sz="3200" dirty="0" err="1" smtClean="0"/>
              <a:t>Zahir’s</a:t>
            </a:r>
            <a:r>
              <a:rPr lang="en-US" sz="3200" dirty="0" smtClean="0"/>
              <a:t> dream was fulfilled. He could see the inception of a free independent Bangladesh though he did not get back his brother. And it’s a pity that this dreamer was missing at such a time when his dream came true.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60130_174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76200"/>
            <a:ext cx="3857625" cy="678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2015-11-26_2031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51816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5181600" cy="156966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Ujjal</a:t>
            </a:r>
            <a:r>
              <a:rPr lang="en-US" sz="2400" dirty="0" smtClean="0"/>
              <a:t> Kumar </a:t>
            </a:r>
            <a:r>
              <a:rPr lang="en-US" sz="2400" dirty="0" err="1" smtClean="0"/>
              <a:t>Ghosh</a:t>
            </a:r>
            <a:endParaRPr lang="en-US" sz="2400" dirty="0" smtClean="0"/>
          </a:p>
          <a:p>
            <a:r>
              <a:rPr lang="en-US" sz="2400" dirty="0" smtClean="0"/>
              <a:t>Assistant Teacher(English)</a:t>
            </a:r>
          </a:p>
          <a:p>
            <a:r>
              <a:rPr lang="en-US" sz="2400" dirty="0" err="1" smtClean="0"/>
              <a:t>Chuadanga</a:t>
            </a:r>
            <a:r>
              <a:rPr lang="en-US" sz="2400" dirty="0" smtClean="0"/>
              <a:t> </a:t>
            </a:r>
            <a:r>
              <a:rPr lang="en-US" sz="2400" dirty="0" err="1" smtClean="0"/>
              <a:t>Krishnanagor</a:t>
            </a:r>
            <a:r>
              <a:rPr lang="en-US" sz="2400" dirty="0" smtClean="0"/>
              <a:t> high school</a:t>
            </a:r>
          </a:p>
          <a:p>
            <a:r>
              <a:rPr lang="en-US" sz="2400" dirty="0" err="1" smtClean="0"/>
              <a:t>Panjia,Keshabpur,Jassore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4400"/>
            <a:ext cx="8991600" cy="1200329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C Use appropriate information from the text above to complete the grid.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362200"/>
          <a:ext cx="9144000" cy="3610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143000"/>
                <a:gridCol w="1676400"/>
                <a:gridCol w="1655379"/>
                <a:gridCol w="1392621"/>
                <a:gridCol w="1524000"/>
              </a:tblGrid>
              <a:tr h="422691">
                <a:tc gridSpan="6"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Zahir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Raihan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5709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participated in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famous as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</a:p>
                    <a:p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ary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movie based</a:t>
                      </a: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language</a:t>
                      </a: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movement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since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 dream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37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76200"/>
            <a:ext cx="2667000" cy="707886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Group work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53000"/>
            <a:ext cx="1752600" cy="193899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Liberation </a:t>
            </a:r>
            <a:r>
              <a:rPr lang="en-US" sz="2400" dirty="0" err="1" smtClean="0"/>
              <a:t>war,Language</a:t>
            </a:r>
            <a:r>
              <a:rPr lang="en-US" sz="2400" dirty="0" smtClean="0"/>
              <a:t> Movement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733871"/>
            <a:ext cx="1143000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Film maker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288340"/>
            <a:ext cx="1752600" cy="156966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Stop </a:t>
            </a:r>
            <a:r>
              <a:rPr lang="en-US" sz="2400" dirty="0" err="1" smtClean="0"/>
              <a:t>Genoside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103674"/>
            <a:ext cx="1600200" cy="1754326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Jibon</a:t>
            </a:r>
            <a:r>
              <a:rPr lang="en-US" sz="3600" dirty="0" smtClean="0"/>
              <a:t> </a:t>
            </a:r>
            <a:r>
              <a:rPr lang="en-US" sz="3600" dirty="0" err="1" smtClean="0"/>
              <a:t>theke</a:t>
            </a:r>
            <a:r>
              <a:rPr lang="en-US" sz="3600" dirty="0" smtClean="0"/>
              <a:t> </a:t>
            </a:r>
            <a:r>
              <a:rPr lang="en-US" sz="3600" dirty="0" err="1" smtClean="0"/>
              <a:t>Neya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5029200"/>
            <a:ext cx="1447800" cy="193899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 December,1971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5473005"/>
            <a:ext cx="1524000" cy="138499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Democra</a:t>
            </a:r>
            <a:r>
              <a:rPr lang="en-US" sz="2800" dirty="0" smtClean="0"/>
              <a:t>-tic </a:t>
            </a:r>
          </a:p>
          <a:p>
            <a:r>
              <a:rPr lang="en-US" sz="2800" dirty="0" smtClean="0"/>
              <a:t>society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839200" cy="569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D Read the following sentences and complete them.</a:t>
            </a:r>
          </a:p>
          <a:p>
            <a:r>
              <a:rPr lang="en-US" sz="2800" dirty="0" smtClean="0"/>
              <a:t>1 </a:t>
            </a:r>
            <a:r>
              <a:rPr lang="en-US" sz="2800" dirty="0" err="1" smtClean="0"/>
              <a:t>Zahir</a:t>
            </a:r>
            <a:r>
              <a:rPr lang="en-US" sz="2800" dirty="0" smtClean="0"/>
              <a:t> </a:t>
            </a:r>
            <a:r>
              <a:rPr lang="en-US" sz="2800" dirty="0" err="1" smtClean="0"/>
              <a:t>Raihan</a:t>
            </a:r>
            <a:r>
              <a:rPr lang="en-US" sz="2800" dirty="0" smtClean="0"/>
              <a:t> is famous as …………………</a:t>
            </a:r>
          </a:p>
          <a:p>
            <a:r>
              <a:rPr lang="en-US" sz="2800" dirty="0" smtClean="0"/>
              <a:t>2 </a:t>
            </a:r>
            <a:r>
              <a:rPr lang="en-US" sz="2800" dirty="0" err="1" smtClean="0"/>
              <a:t>Zahir</a:t>
            </a:r>
            <a:r>
              <a:rPr lang="en-US" sz="2800" dirty="0" smtClean="0"/>
              <a:t> was imprisoned because ………………………………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3 He participated in …………………………………..and …………….</a:t>
            </a:r>
          </a:p>
          <a:p>
            <a:endParaRPr lang="en-US" sz="2800" dirty="0" smtClean="0"/>
          </a:p>
          <a:p>
            <a:r>
              <a:rPr lang="en-US" sz="2800" dirty="0" smtClean="0"/>
              <a:t>4 </a:t>
            </a:r>
            <a:r>
              <a:rPr lang="en-US" sz="2800" i="1" dirty="0" err="1" smtClean="0"/>
              <a:t>Jibon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Theke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Neya</a:t>
            </a:r>
            <a:r>
              <a:rPr lang="en-US" sz="2800" i="1" dirty="0" smtClean="0"/>
              <a:t> symbolizes…………………………………….. .</a:t>
            </a:r>
          </a:p>
          <a:p>
            <a:r>
              <a:rPr lang="en-US" sz="2800" dirty="0" smtClean="0"/>
              <a:t>5 He donated ………………………………………………………</a:t>
            </a:r>
          </a:p>
          <a:p>
            <a:r>
              <a:rPr lang="en-US" sz="2800" dirty="0" smtClean="0"/>
              <a:t>6 He worked to organize ……………………………………………… </a:t>
            </a:r>
          </a:p>
          <a:p>
            <a:r>
              <a:rPr lang="en-US" sz="2800" dirty="0" smtClean="0"/>
              <a:t>                      by his great documentary </a:t>
            </a:r>
            <a:r>
              <a:rPr lang="en-US" sz="2800" i="1" dirty="0" smtClean="0"/>
              <a:t>Stop Genocide.</a:t>
            </a:r>
          </a:p>
          <a:p>
            <a:r>
              <a:rPr lang="en-US" sz="2800" dirty="0" smtClean="0"/>
              <a:t>7 His disappearance is a great……………………………. 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76200"/>
            <a:ext cx="3505200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Individual work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359932"/>
            <a:ext cx="2057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Film maker.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350532"/>
            <a:ext cx="7086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participated in the procession on 21 february,1952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124200"/>
            <a:ext cx="3276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language movement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3119735"/>
            <a:ext cx="16764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liberation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505200"/>
            <a:ext cx="838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3943290"/>
            <a:ext cx="3657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language movement of 1952.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400490"/>
            <a:ext cx="5943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money to the freedom fighters’ trust.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4599" y="4872335"/>
            <a:ext cx="3844001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World sentiment against </a:t>
            </a:r>
            <a:r>
              <a:rPr lang="en-US" sz="2000" dirty="0" err="1" smtClean="0"/>
              <a:t>pakistaini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181600"/>
            <a:ext cx="1524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atrocities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725180"/>
            <a:ext cx="3429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Shock in the history of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6019800"/>
            <a:ext cx="19812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Bangladesh.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2667000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E Work in pairs. Discuss</a:t>
            </a:r>
          </a:p>
          <a:p>
            <a:r>
              <a:rPr lang="en-US" sz="2800" dirty="0" smtClean="0"/>
              <a:t>1 Why is </a:t>
            </a:r>
            <a:r>
              <a:rPr lang="en-US" sz="2800" dirty="0" err="1" smtClean="0"/>
              <a:t>Zahir</a:t>
            </a:r>
            <a:r>
              <a:rPr lang="en-US" sz="2800" dirty="0" smtClean="0"/>
              <a:t> </a:t>
            </a:r>
            <a:r>
              <a:rPr lang="en-US" sz="2800" dirty="0" err="1" smtClean="0"/>
              <a:t>Raihan</a:t>
            </a:r>
            <a:r>
              <a:rPr lang="en-US" sz="2800" dirty="0" smtClean="0"/>
              <a:t> considered a freedom fighter though he was a film</a:t>
            </a:r>
          </a:p>
          <a:p>
            <a:r>
              <a:rPr lang="en-US" sz="2800" dirty="0" smtClean="0"/>
              <a:t>maker?</a:t>
            </a:r>
          </a:p>
          <a:p>
            <a:r>
              <a:rPr lang="en-US" sz="2800" dirty="0" smtClean="0"/>
              <a:t>2 How does the title of the lesson fit to the story of </a:t>
            </a:r>
            <a:r>
              <a:rPr lang="en-US" sz="2800" dirty="0" err="1" smtClean="0"/>
              <a:t>Zahir</a:t>
            </a:r>
            <a:r>
              <a:rPr lang="en-US" sz="2800" dirty="0" smtClean="0"/>
              <a:t> </a:t>
            </a:r>
            <a:r>
              <a:rPr lang="en-US" sz="2800" dirty="0" err="1" smtClean="0"/>
              <a:t>Raihan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76200"/>
            <a:ext cx="19812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Pair work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38697"/>
            <a:ext cx="914400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Answer:1.It is because in 1971 he joined the liberation war.</a:t>
            </a:r>
          </a:p>
          <a:p>
            <a:r>
              <a:rPr lang="en-US" sz="3200" dirty="0" smtClean="0"/>
              <a:t>               2.A great freedom fighter </a:t>
            </a:r>
            <a:r>
              <a:rPr lang="en-US" sz="3200" dirty="0" err="1" smtClean="0"/>
              <a:t>zahir</a:t>
            </a:r>
            <a:r>
              <a:rPr lang="en-US" sz="3200" dirty="0" smtClean="0"/>
              <a:t> </a:t>
            </a:r>
            <a:r>
              <a:rPr lang="en-US" sz="3200" dirty="0" err="1" smtClean="0"/>
              <a:t>Raihan</a:t>
            </a:r>
            <a:r>
              <a:rPr lang="en-US" sz="3200" dirty="0" smtClean="0"/>
              <a:t> fits to the story of </a:t>
            </a:r>
            <a:r>
              <a:rPr lang="en-US" sz="3200" dirty="0" err="1" smtClean="0"/>
              <a:t>zahir</a:t>
            </a:r>
            <a:r>
              <a:rPr lang="en-US" sz="3200" dirty="0" smtClean="0"/>
              <a:t> </a:t>
            </a:r>
            <a:r>
              <a:rPr lang="en-US" sz="3200" dirty="0" err="1" smtClean="0"/>
              <a:t>Raihan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52182"/>
            <a:ext cx="9144000" cy="1077218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 Meet a freedom fighter in your locality. Interview him/her. Then write a paragraph on him/her.</a:t>
            </a:r>
            <a:endParaRPr lang="en-US" sz="3200" dirty="0"/>
          </a:p>
        </p:txBody>
      </p:sp>
      <p:pic>
        <p:nvPicPr>
          <p:cNvPr id="3" name="Picture 2" descr="450E327700000578-0-image-a-41_1507192103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3524"/>
            <a:ext cx="5715000" cy="343187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3657600" cy="1015663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Homework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ket29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791200"/>
            <a:ext cx="3048000" cy="1015663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Goodbye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hir-Raihan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221069"/>
            <a:ext cx="457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you know this man?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6059269"/>
            <a:ext cx="2438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Film  maker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hir-Rai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67000" y="5334000"/>
            <a:ext cx="6477000" cy="584775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name of this film maker?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6019800"/>
            <a:ext cx="69342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film maker’s name is </a:t>
            </a:r>
            <a:r>
              <a:rPr lang="en-US" sz="3200" dirty="0" err="1" smtClean="0"/>
              <a:t>Zahir</a:t>
            </a:r>
            <a:r>
              <a:rPr lang="en-US" sz="3200" dirty="0" smtClean="0"/>
              <a:t> </a:t>
            </a:r>
            <a:r>
              <a:rPr lang="en-US" sz="3200" dirty="0" err="1" smtClean="0"/>
              <a:t>Raihan</a:t>
            </a:r>
            <a:r>
              <a:rPr lang="en-US" sz="3200" dirty="0" smtClean="0"/>
              <a:t> 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6324600" cy="830997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Yes, Today’s lesson is ----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5105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They had dreams 2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81000" y="3733800"/>
            <a:ext cx="1816523" cy="646331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/>
              <a:t>Lesson 4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" y="2743200"/>
            <a:ext cx="178305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/>
              <a:t>Unit Ten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867400"/>
            <a:ext cx="2209800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Class-9,10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648200"/>
            <a:ext cx="3657600" cy="64633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Page number -154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44269"/>
            <a:ext cx="3810000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38071"/>
            <a:ext cx="8382000" cy="120032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 the end of the lesson learning will be able to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735282"/>
            <a:ext cx="8534400" cy="3970318"/>
          </a:xfrm>
          <a:prstGeom prst="rect">
            <a:avLst/>
          </a:prstGeo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Talk about the picture.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Use new words and make sentences.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Use appropriate information from the text  to complete the grid. </a:t>
            </a: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 answer to the question.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Write a paragraph</a:t>
            </a:r>
          </a:p>
          <a:p>
            <a:pPr>
              <a:buFont typeface="Wingdings" pitchFamily="2" charset="2"/>
              <a:buChar char="v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3487"/>
            <a:ext cx="1626151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legendary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" y="4505980"/>
            <a:ext cx="1537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 smtClean="0"/>
              <a:t>Genocide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1431802" cy="523220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Talented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752600" y="152400"/>
            <a:ext cx="7010400" cy="533400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 tooltip="Synonyms of gifted"/>
              </a:rPr>
              <a:t>Talented means gifted</a:t>
            </a:r>
            <a:r>
              <a:rPr lang="en-US" sz="2800" dirty="0" smtClean="0"/>
              <a:t> ,</a:t>
            </a:r>
            <a:r>
              <a:rPr lang="en-US" sz="2800" dirty="0" smtClean="0">
                <a:hlinkClick r:id="rId3" tooltip="Synonyms of expert"/>
              </a:rPr>
              <a:t>expert</a:t>
            </a:r>
            <a:r>
              <a:rPr lang="en-US" sz="2800" dirty="0" smtClean="0"/>
              <a:t> ,</a:t>
            </a:r>
            <a:r>
              <a:rPr lang="en-US" sz="2800" dirty="0" smtClean="0">
                <a:hlinkClick r:id="rId4" tooltip="Synonyms of master"/>
              </a:rPr>
              <a:t>master</a:t>
            </a:r>
            <a:r>
              <a:rPr lang="en-US" sz="2800" dirty="0" smtClean="0"/>
              <a:t> ,</a:t>
            </a:r>
            <a:r>
              <a:rPr lang="en-US" sz="2800" dirty="0" smtClean="0">
                <a:hlinkClick r:id="rId5" tooltip="Synonyms of brilliant"/>
              </a:rPr>
              <a:t>brilliant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" y="1103293"/>
            <a:ext cx="8534400" cy="954107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/>
              <a:t>Zahir</a:t>
            </a:r>
            <a:r>
              <a:rPr lang="en-US" sz="2800" dirty="0" smtClean="0"/>
              <a:t> </a:t>
            </a:r>
            <a:r>
              <a:rPr lang="en-US" sz="2800" dirty="0" err="1" smtClean="0"/>
              <a:t>Raihan</a:t>
            </a:r>
            <a:r>
              <a:rPr lang="en-US" sz="2800" dirty="0" smtClean="0"/>
              <a:t> was one of the most talented film makers in Bangladesh.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" y="2793087"/>
            <a:ext cx="7467600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Legendary means </a:t>
            </a:r>
            <a:r>
              <a:rPr lang="en-US" sz="2800" dirty="0" smtClean="0">
                <a:hlinkClick r:id="rId6"/>
              </a:rPr>
              <a:t>famous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7"/>
              </a:rPr>
              <a:t>celebrated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8"/>
              </a:rPr>
              <a:t>well-known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200" y="5181600"/>
            <a:ext cx="76200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Genocide means mass extermination, mass murder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6200" y="3429000"/>
            <a:ext cx="8839200" cy="954107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He made a legendary film </a:t>
            </a:r>
            <a:r>
              <a:rPr lang="en-US" sz="2800" i="1" dirty="0" err="1" smtClean="0"/>
              <a:t>Jibon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Theke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Neya</a:t>
            </a:r>
            <a:r>
              <a:rPr lang="en-US" sz="2800" i="1" dirty="0" smtClean="0"/>
              <a:t> based on the Language Movement of 1952.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6200" y="5874603"/>
            <a:ext cx="8991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His  great documentary on Pakistani atrocities, </a:t>
            </a:r>
            <a:r>
              <a:rPr lang="en-US" sz="2400" i="1" dirty="0" smtClean="0"/>
              <a:t>Stop Genocide, helped </a:t>
            </a:r>
            <a:r>
              <a:rPr lang="en-US" sz="2400" dirty="0" smtClean="0"/>
              <a:t>create world sentiment in </a:t>
            </a:r>
            <a:r>
              <a:rPr lang="en-US" sz="2400" dirty="0" err="1" smtClean="0"/>
              <a:t>favour</a:t>
            </a:r>
            <a:r>
              <a:rPr lang="en-US" sz="2400" dirty="0" smtClean="0"/>
              <a:t> of our liberation war.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620000" cy="49530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3505200" cy="830997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Reading Test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hir-Raihan_Qamrul-Hass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797</Words>
  <Application>Microsoft Office PowerPoint</Application>
  <PresentationFormat>On-screen Show (4:3)</PresentationFormat>
  <Paragraphs>93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63</cp:revision>
  <dcterms:created xsi:type="dcterms:W3CDTF">2006-08-16T00:00:00Z</dcterms:created>
  <dcterms:modified xsi:type="dcterms:W3CDTF">2021-04-30T15:22:04Z</dcterms:modified>
</cp:coreProperties>
</file>