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669075" cy="9928225"/>
  <p:embeddedFontLst>
    <p:embeddedFont>
      <p:font typeface="Playfair Display"/>
      <p:regular r:id="rId18"/>
      <p:bold r:id="rId19"/>
      <p:italic r:id="rId20"/>
      <p:boldItalic r:id="rId21"/>
    </p:embeddedFont>
    <p:embeddedFont>
      <p:font typeface="Constantia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Lato"/>
      <p:regular r:id="rId30"/>
      <p:bold r:id="rId31"/>
      <p:italic r:id="rId32"/>
      <p:boldItalic r:id="rId33"/>
    </p:embeddedFont>
    <p:embeddedFont>
      <p:font typeface="Corbel"/>
      <p:regular r:id="rId34"/>
      <p:bold r:id="rId35"/>
      <p:italic r:id="rId36"/>
      <p:boldItalic r:id="rId37"/>
    </p:embeddedFont>
    <p:embeddedFont>
      <p:font typeface="Oswald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0" roundtripDataSignature="AMtx7miOj74/dmgpbZ1/yQQBpnqUFcO2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font" Target="fonts/PlayfairDisplay-italic.fntdata"/><Relationship Id="rId22" Type="http://schemas.openxmlformats.org/officeDocument/2006/relationships/font" Target="fonts/Constantia-regular.fntdata"/><Relationship Id="rId21" Type="http://schemas.openxmlformats.org/officeDocument/2006/relationships/font" Target="fonts/PlayfairDisplay-boldItalic.fntdata"/><Relationship Id="rId24" Type="http://schemas.openxmlformats.org/officeDocument/2006/relationships/font" Target="fonts/Constantia-italic.fntdata"/><Relationship Id="rId23" Type="http://schemas.openxmlformats.org/officeDocument/2006/relationships/font" Target="fonts/Constanti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regular.fntdata"/><Relationship Id="rId25" Type="http://schemas.openxmlformats.org/officeDocument/2006/relationships/font" Target="fonts/Constantia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6.xml"/><Relationship Id="rId33" Type="http://schemas.openxmlformats.org/officeDocument/2006/relationships/font" Target="fonts/Lato-boldItalic.fntdata"/><Relationship Id="rId10" Type="http://schemas.openxmlformats.org/officeDocument/2006/relationships/slide" Target="slides/slide5.xml"/><Relationship Id="rId32" Type="http://schemas.openxmlformats.org/officeDocument/2006/relationships/font" Target="fonts/Lato-italic.fntdata"/><Relationship Id="rId13" Type="http://schemas.openxmlformats.org/officeDocument/2006/relationships/slide" Target="slides/slide8.xml"/><Relationship Id="rId35" Type="http://schemas.openxmlformats.org/officeDocument/2006/relationships/font" Target="fonts/Corbel-bold.fntdata"/><Relationship Id="rId12" Type="http://schemas.openxmlformats.org/officeDocument/2006/relationships/slide" Target="slides/slide7.xml"/><Relationship Id="rId34" Type="http://schemas.openxmlformats.org/officeDocument/2006/relationships/font" Target="fonts/Corbel-regular.fntdata"/><Relationship Id="rId15" Type="http://schemas.openxmlformats.org/officeDocument/2006/relationships/slide" Target="slides/slide10.xml"/><Relationship Id="rId37" Type="http://schemas.openxmlformats.org/officeDocument/2006/relationships/font" Target="fonts/Corbel-boldItalic.fntdata"/><Relationship Id="rId14" Type="http://schemas.openxmlformats.org/officeDocument/2006/relationships/slide" Target="slides/slide9.xml"/><Relationship Id="rId36" Type="http://schemas.openxmlformats.org/officeDocument/2006/relationships/font" Target="fonts/Corbel-italic.fntdata"/><Relationship Id="rId17" Type="http://schemas.openxmlformats.org/officeDocument/2006/relationships/slide" Target="slides/slide12.xml"/><Relationship Id="rId39" Type="http://schemas.openxmlformats.org/officeDocument/2006/relationships/font" Target="fonts/Oswald-bold.fntdata"/><Relationship Id="rId16" Type="http://schemas.openxmlformats.org/officeDocument/2006/relationships/slide" Target="slides/slide11.xml"/><Relationship Id="rId38" Type="http://schemas.openxmlformats.org/officeDocument/2006/relationships/font" Target="fonts/Oswald-regular.fntdata"/><Relationship Id="rId19" Type="http://schemas.openxmlformats.org/officeDocument/2006/relationships/font" Target="fonts/PlayfairDisplay-bold.fntdata"/><Relationship Id="rId18" Type="http://schemas.openxmlformats.org/officeDocument/2006/relationships/font" Target="fonts/Playfair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11725" y="744600"/>
            <a:ext cx="4446300" cy="372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66900" y="4715900"/>
            <a:ext cx="53352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66900" y="4715900"/>
            <a:ext cx="53352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p1:notes"/>
          <p:cNvSpPr/>
          <p:nvPr>
            <p:ph idx="2" type="sldImg"/>
          </p:nvPr>
        </p:nvSpPr>
        <p:spPr>
          <a:xfrm>
            <a:off x="1111725" y="744600"/>
            <a:ext cx="4446300" cy="372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/>
          <p:nvPr>
            <p:ph idx="1" type="body"/>
          </p:nvPr>
        </p:nvSpPr>
        <p:spPr>
          <a:xfrm>
            <a:off x="666900" y="4715900"/>
            <a:ext cx="53352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10:notes"/>
          <p:cNvSpPr/>
          <p:nvPr>
            <p:ph idx="2" type="sldImg"/>
          </p:nvPr>
        </p:nvSpPr>
        <p:spPr>
          <a:xfrm>
            <a:off x="1111725" y="744600"/>
            <a:ext cx="4446300" cy="372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" type="body"/>
          </p:nvPr>
        </p:nvSpPr>
        <p:spPr>
          <a:xfrm>
            <a:off x="666900" y="4715900"/>
            <a:ext cx="53352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1111725" y="744600"/>
            <a:ext cx="4446300" cy="372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/>
          <p:nvPr>
            <p:ph idx="1" type="body"/>
          </p:nvPr>
        </p:nvSpPr>
        <p:spPr>
          <a:xfrm>
            <a:off x="666900" y="4715900"/>
            <a:ext cx="53352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12:notes"/>
          <p:cNvSpPr/>
          <p:nvPr>
            <p:ph idx="2" type="sldImg"/>
          </p:nvPr>
        </p:nvSpPr>
        <p:spPr>
          <a:xfrm>
            <a:off x="1111725" y="744600"/>
            <a:ext cx="4446300" cy="372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66907" y="4715907"/>
            <a:ext cx="53352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" name="Google Shape;84;p2:notes"/>
          <p:cNvSpPr/>
          <p:nvPr>
            <p:ph idx="2" type="sldImg"/>
          </p:nvPr>
        </p:nvSpPr>
        <p:spPr>
          <a:xfrm>
            <a:off x="1111719" y="744617"/>
            <a:ext cx="4446300" cy="372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66900" y="4715900"/>
            <a:ext cx="53352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11725" y="744600"/>
            <a:ext cx="4446300" cy="372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66900" y="4715900"/>
            <a:ext cx="53352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11725" y="744600"/>
            <a:ext cx="4446300" cy="372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66900" y="4715900"/>
            <a:ext cx="53352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11725" y="744600"/>
            <a:ext cx="4446300" cy="372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66900" y="4715900"/>
            <a:ext cx="53352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11725" y="744600"/>
            <a:ext cx="4446300" cy="372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66900" y="4715900"/>
            <a:ext cx="53352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11725" y="744600"/>
            <a:ext cx="4446300" cy="372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66900" y="4715900"/>
            <a:ext cx="53352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111725" y="744600"/>
            <a:ext cx="4446300" cy="372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66900" y="4715900"/>
            <a:ext cx="53352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111725" y="744600"/>
            <a:ext cx="4446300" cy="372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4286250" y="0"/>
            <a:ext cx="723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4"/>
          <p:cNvSpPr/>
          <p:nvPr/>
        </p:nvSpPr>
        <p:spPr>
          <a:xfrm>
            <a:off x="4358475" y="0"/>
            <a:ext cx="38532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4"/>
          <p:cNvSpPr txBox="1"/>
          <p:nvPr>
            <p:ph type="ctrTitle"/>
          </p:nvPr>
        </p:nvSpPr>
        <p:spPr>
          <a:xfrm>
            <a:off x="344250" y="1871800"/>
            <a:ext cx="8455500" cy="286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344250" y="4734200"/>
            <a:ext cx="4910100" cy="770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" name="Google Shape;57;p24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8" name="Google Shape;58;p24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1" name="Google Shape;61;p25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/>
          <p:nvPr/>
        </p:nvSpPr>
        <p:spPr>
          <a:xfrm>
            <a:off x="4572000" y="-10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" name="Google Shape;64;p26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26"/>
          <p:cNvSpPr txBox="1"/>
          <p:nvPr>
            <p:ph type="title"/>
          </p:nvPr>
        </p:nvSpPr>
        <p:spPr>
          <a:xfrm>
            <a:off x="265500" y="1442233"/>
            <a:ext cx="4045200" cy="23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6" name="Google Shape;66;p26"/>
          <p:cNvSpPr txBox="1"/>
          <p:nvPr>
            <p:ph idx="1" type="subTitle"/>
          </p:nvPr>
        </p:nvSpPr>
        <p:spPr>
          <a:xfrm>
            <a:off x="265500" y="3895201"/>
            <a:ext cx="40452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7" name="Google Shape;67;p26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68" name="Google Shape;68;p26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hasCustomPrompt="1" type="title"/>
          </p:nvPr>
        </p:nvSpPr>
        <p:spPr>
          <a:xfrm>
            <a:off x="311700" y="1333233"/>
            <a:ext cx="8520600" cy="28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28"/>
          <p:cNvSpPr txBox="1"/>
          <p:nvPr>
            <p:ph idx="1" type="body"/>
          </p:nvPr>
        </p:nvSpPr>
        <p:spPr>
          <a:xfrm>
            <a:off x="311700" y="43045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75" name="Google Shape;75;p28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fmla="val 3284" name="adj1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" type="body"/>
          </p:nvPr>
        </p:nvSpPr>
        <p:spPr>
          <a:xfrm>
            <a:off x="457200" y="1920085"/>
            <a:ext cx="4038600" cy="4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2" type="body"/>
          </p:nvPr>
        </p:nvSpPr>
        <p:spPr>
          <a:xfrm>
            <a:off x="4648200" y="1920085"/>
            <a:ext cx="4038600" cy="4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19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9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/>
          <p:nvPr/>
        </p:nvSpPr>
        <p:spPr>
          <a:xfrm rot="5400000">
            <a:off x="4543650" y="744450"/>
            <a:ext cx="567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0"/>
          <p:cNvSpPr txBox="1"/>
          <p:nvPr>
            <p:ph type="title"/>
          </p:nvPr>
        </p:nvSpPr>
        <p:spPr>
          <a:xfrm>
            <a:off x="344250" y="1871800"/>
            <a:ext cx="8455500" cy="286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42" name="Google Shape;42;p20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" type="body"/>
          </p:nvPr>
        </p:nvSpPr>
        <p:spPr>
          <a:xfrm>
            <a:off x="311700" y="1645433"/>
            <a:ext cx="8520600" cy="44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" type="body"/>
          </p:nvPr>
        </p:nvSpPr>
        <p:spPr>
          <a:xfrm>
            <a:off x="311700" y="1645400"/>
            <a:ext cx="3999900" cy="44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22"/>
          <p:cNvSpPr txBox="1"/>
          <p:nvPr>
            <p:ph idx="2" type="body"/>
          </p:nvPr>
        </p:nvSpPr>
        <p:spPr>
          <a:xfrm>
            <a:off x="4832400" y="1645400"/>
            <a:ext cx="3999900" cy="44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22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11700" y="1645433"/>
            <a:ext cx="8520600" cy="44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b="0" i="0" sz="18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BDBFA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/>
          <p:nvPr>
            <p:ph idx="1" type="subTitle"/>
          </p:nvPr>
        </p:nvSpPr>
        <p:spPr>
          <a:xfrm>
            <a:off x="1371600" y="1676400"/>
            <a:ext cx="6039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0" marL="0" marR="4572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1" name="Google Shape;81;p1"/>
          <p:cNvPicPr preferRelativeResize="0"/>
          <p:nvPr/>
        </p:nvPicPr>
        <p:blipFill rotWithShape="1">
          <a:blip r:embed="rId3">
            <a:alphaModFix/>
          </a:blip>
          <a:srcRect b="0" l="3247" r="2899" t="5338"/>
          <a:stretch/>
        </p:blipFill>
        <p:spPr>
          <a:xfrm>
            <a:off x="559750" y="342625"/>
            <a:ext cx="8321700" cy="5958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SC00049" id="141" name="Google Shape;141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575288"/>
            <a:ext cx="4953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0"/>
          <p:cNvSpPr txBox="1"/>
          <p:nvPr/>
        </p:nvSpPr>
        <p:spPr>
          <a:xfrm>
            <a:off x="2819400" y="5105400"/>
            <a:ext cx="4282500" cy="457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AWD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Method. 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মাঠে বসানো পাইপ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/>
          <p:nvPr/>
        </p:nvSpPr>
        <p:spPr>
          <a:xfrm>
            <a:off x="1905000" y="457200"/>
            <a:ext cx="5181600" cy="2895600"/>
          </a:xfrm>
          <a:prstGeom prst="star24">
            <a:avLst>
              <a:gd fmla="val 37500" name="adj"/>
            </a:avLst>
          </a:prstGeom>
          <a:solidFill>
            <a:schemeClr val="accent1"/>
          </a:solidFill>
          <a:ln cap="flat" cmpd="sng" w="25400">
            <a:solidFill>
              <a:srgbClr val="08509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onstantia"/>
              <a:buNone/>
            </a:pPr>
            <a:r>
              <a:rPr b="0" i="0" lang="en-US" sz="66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বাড়ির কাজ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533400" y="3429000"/>
            <a:ext cx="8458200" cy="2057400"/>
          </a:xfrm>
          <a:prstGeom prst="bevel">
            <a:avLst>
              <a:gd fmla="val 12500" name="adj"/>
            </a:avLst>
          </a:prstGeom>
          <a:solidFill>
            <a:schemeClr val="accent3"/>
          </a:solidFill>
          <a:ln cap="flat" cmpd="sng" w="25400">
            <a:solidFill>
              <a:srgbClr val="5A93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nstantia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</a:t>
            </a:r>
            <a:r>
              <a:rPr b="1" i="0" lang="en-US" sz="3600" u="none" cap="none" strike="noStrike">
                <a:solidFill>
                  <a:srgbClr val="B1EEFE"/>
                </a:solidFill>
                <a:latin typeface="Constantia"/>
                <a:ea typeface="Constantia"/>
                <a:cs typeface="Constantia"/>
                <a:sym typeface="Constantia"/>
              </a:rPr>
              <a:t>AWD </a:t>
            </a:r>
            <a:r>
              <a:rPr b="1" i="0" lang="en-US" sz="3600" u="none" cap="none" strike="noStrike">
                <a:solidFill>
                  <a:srgbClr val="B1EEFE"/>
                </a:solidFill>
                <a:latin typeface="Arial"/>
                <a:ea typeface="Arial"/>
                <a:cs typeface="Arial"/>
                <a:sym typeface="Arial"/>
              </a:rPr>
              <a:t>পদ্ধতির পারিবেশগত উপকারিতা</a:t>
            </a:r>
            <a:endParaRPr b="0" i="0" sz="3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"/>
          <p:cNvSpPr/>
          <p:nvPr/>
        </p:nvSpPr>
        <p:spPr>
          <a:xfrm>
            <a:off x="685800" y="431800"/>
            <a:ext cx="8132750" cy="1927225"/>
          </a:xfrm>
          <a:prstGeom prst="rect">
            <a:avLst/>
          </a:prstGeom>
        </p:spPr>
      </p:sp>
      <p:sp>
        <p:nvSpPr>
          <p:cNvPr id="154" name="Google Shape;154;p12"/>
          <p:cNvSpPr txBox="1"/>
          <p:nvPr/>
        </p:nvSpPr>
        <p:spPr>
          <a:xfrm>
            <a:off x="4873625" y="3649662"/>
            <a:ext cx="21336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2"/>
          <p:cNvSpPr txBox="1"/>
          <p:nvPr/>
        </p:nvSpPr>
        <p:spPr>
          <a:xfrm>
            <a:off x="5867400" y="3276600"/>
            <a:ext cx="22098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2"/>
          <p:cNvSpPr txBox="1"/>
          <p:nvPr/>
        </p:nvSpPr>
        <p:spPr>
          <a:xfrm>
            <a:off x="0" y="4419600"/>
            <a:ext cx="19812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2"/>
          <p:cNvSpPr txBox="1"/>
          <p:nvPr/>
        </p:nvSpPr>
        <p:spPr>
          <a:xfrm>
            <a:off x="-990600" y="4038600"/>
            <a:ext cx="30480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2"/>
          <p:cNvSpPr/>
          <p:nvPr/>
        </p:nvSpPr>
        <p:spPr>
          <a:xfrm>
            <a:off x="381000" y="198423"/>
            <a:ext cx="8382000" cy="3447541"/>
          </a:xfrm>
          <a:custGeom>
            <a:rect b="b" l="l" r="r" t="t"/>
            <a:pathLst>
              <a:path extrusionOk="0" h="3078162" w="8382000">
                <a:moveTo>
                  <a:pt x="0" y="1539081"/>
                </a:moveTo>
                <a:lnTo>
                  <a:pt x="569922" y="969159"/>
                </a:lnTo>
                <a:lnTo>
                  <a:pt x="569922" y="1254120"/>
                </a:lnTo>
                <a:lnTo>
                  <a:pt x="2174165" y="1254120"/>
                </a:lnTo>
                <a:lnTo>
                  <a:pt x="2174165" y="798429"/>
                </a:lnTo>
                <a:lnTo>
                  <a:pt x="3906039" y="798429"/>
                </a:lnTo>
                <a:lnTo>
                  <a:pt x="3906039" y="569922"/>
                </a:lnTo>
                <a:lnTo>
                  <a:pt x="3621078" y="569922"/>
                </a:lnTo>
                <a:lnTo>
                  <a:pt x="4191000" y="0"/>
                </a:lnTo>
                <a:lnTo>
                  <a:pt x="4760922" y="569922"/>
                </a:lnTo>
                <a:lnTo>
                  <a:pt x="4475961" y="569922"/>
                </a:lnTo>
                <a:lnTo>
                  <a:pt x="4475961" y="798429"/>
                </a:lnTo>
                <a:lnTo>
                  <a:pt x="6207835" y="798429"/>
                </a:lnTo>
                <a:lnTo>
                  <a:pt x="6207835" y="1254120"/>
                </a:lnTo>
                <a:lnTo>
                  <a:pt x="7812078" y="1254120"/>
                </a:lnTo>
                <a:lnTo>
                  <a:pt x="7812078" y="969159"/>
                </a:lnTo>
                <a:lnTo>
                  <a:pt x="8382000" y="1539081"/>
                </a:lnTo>
                <a:lnTo>
                  <a:pt x="7812078" y="2109003"/>
                </a:lnTo>
                <a:lnTo>
                  <a:pt x="7812078" y="1824042"/>
                </a:lnTo>
                <a:lnTo>
                  <a:pt x="6207835" y="1824042"/>
                </a:lnTo>
                <a:lnTo>
                  <a:pt x="6207835" y="2279733"/>
                </a:lnTo>
                <a:lnTo>
                  <a:pt x="4475961" y="2279733"/>
                </a:lnTo>
                <a:lnTo>
                  <a:pt x="4475961" y="2508240"/>
                </a:lnTo>
                <a:lnTo>
                  <a:pt x="4760922" y="2508240"/>
                </a:lnTo>
                <a:lnTo>
                  <a:pt x="4191000" y="3078162"/>
                </a:lnTo>
                <a:lnTo>
                  <a:pt x="3621078" y="2508240"/>
                </a:lnTo>
                <a:lnTo>
                  <a:pt x="3906039" y="2508240"/>
                </a:lnTo>
                <a:lnTo>
                  <a:pt x="3906039" y="2279733"/>
                </a:lnTo>
                <a:lnTo>
                  <a:pt x="2174165" y="2279733"/>
                </a:lnTo>
                <a:lnTo>
                  <a:pt x="2174165" y="1824042"/>
                </a:lnTo>
                <a:lnTo>
                  <a:pt x="569922" y="1824042"/>
                </a:lnTo>
                <a:lnTo>
                  <a:pt x="569922" y="2109003"/>
                </a:lnTo>
                <a:lnTo>
                  <a:pt x="0" y="1539081"/>
                </a:lnTo>
                <a:close/>
              </a:path>
            </a:pathLst>
          </a:custGeom>
          <a:solidFill>
            <a:srgbClr val="7CCA62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38100">
              <a:srgbClr val="24421A">
                <a:alpha val="4705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ধন্যবাদ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/>
          <p:nvPr/>
        </p:nvSpPr>
        <p:spPr>
          <a:xfrm>
            <a:off x="593400" y="2667613"/>
            <a:ext cx="35895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হিরালাল রায়</a:t>
            </a:r>
            <a:endParaRPr b="0" i="0" sz="46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7" name="Google Shape;87;p2"/>
          <p:cNvSpPr txBox="1"/>
          <p:nvPr/>
        </p:nvSpPr>
        <p:spPr>
          <a:xfrm flipH="1" rot="-236">
            <a:off x="204233" y="3329450"/>
            <a:ext cx="43677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প্রভাষক</a:t>
            </a:r>
            <a:endParaRPr b="0" i="0" sz="26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নশিপুর হাইস্কুল এন্ড কলেজ,</a:t>
            </a:r>
            <a:endParaRPr b="0" i="0" sz="26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সদর, দিনাজপুর।</a:t>
            </a:r>
            <a:endParaRPr b="0" i="0" sz="26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982475" y="4588175"/>
            <a:ext cx="35895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Email:  royhiralal@gmail.com</a:t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Mobile: 01580300301</a:t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 b="18271" l="16610" r="22298" t="17753"/>
          <a:stretch/>
        </p:blipFill>
        <p:spPr>
          <a:xfrm>
            <a:off x="4182825" y="623825"/>
            <a:ext cx="4657373" cy="561032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/>
          <p:nvPr/>
        </p:nvSpPr>
        <p:spPr>
          <a:xfrm>
            <a:off x="593394" y="580875"/>
            <a:ext cx="5825400" cy="10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6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উপস্থাপনায়</a:t>
            </a:r>
            <a:endParaRPr b="0" i="0" sz="6600" u="none" cap="none" strike="noStrike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>
            <p:ph type="title"/>
          </p:nvPr>
        </p:nvSpPr>
        <p:spPr>
          <a:xfrm>
            <a:off x="457200" y="704850"/>
            <a:ext cx="82296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000"/>
              <a:buFont typeface="Arial"/>
              <a:buNone/>
            </a:pPr>
            <a:r>
              <a:rPr b="0" i="0" lang="en-US" sz="5000" u="none">
                <a:solidFill>
                  <a:srgbClr val="0070C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   পাঠ পরিচিতি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96" name="Google Shape;96;p3"/>
          <p:cNvSpPr txBox="1"/>
          <p:nvPr>
            <p:ph idx="1" type="body"/>
          </p:nvPr>
        </p:nvSpPr>
        <p:spPr>
          <a:xfrm>
            <a:off x="457200" y="1676400"/>
            <a:ext cx="8229600" cy="4389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BD0D9"/>
              </a:buClr>
              <a:buSzPts val="4180"/>
              <a:buFont typeface="Noto Sans Symbols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একাদশ  শ্রেণি</a:t>
            </a:r>
            <a:endParaRPr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273050" lvl="0" marL="27305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BD0D9"/>
              </a:buClr>
              <a:buSzPts val="4180"/>
              <a:buFont typeface="Noto Sans Symbols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কৃষিশিক্ষা ১ম পত্র </a:t>
            </a:r>
            <a:endParaRPr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273050" lvl="0" marL="27305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BD0D9"/>
              </a:buClr>
              <a:buSzPts val="4180"/>
              <a:buFont typeface="Noto Sans Symbols"/>
              <a:buNone/>
            </a:pPr>
            <a:r>
              <a:rPr b="1" lang="en-US" sz="4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৩</a:t>
            </a:r>
            <a:r>
              <a:rPr b="1" i="0" lang="en-US" sz="4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য় অধ্যায়</a:t>
            </a:r>
            <a:endParaRPr b="1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</a:pPr>
            <a:r>
              <a:rPr b="0" i="0" lang="en-US" sz="5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আজকের পাঠ</a:t>
            </a:r>
            <a:endParaRPr/>
          </a:p>
        </p:txBody>
      </p:sp>
      <p:sp>
        <p:nvSpPr>
          <p:cNvPr id="102" name="Google Shape;102;p4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</a:t>
            </a: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228600" y="2286000"/>
            <a:ext cx="8458200" cy="1600200"/>
          </a:xfrm>
          <a:prstGeom prst="bevel">
            <a:avLst>
              <a:gd fmla="val 12500" name="adj"/>
            </a:avLst>
          </a:prstGeom>
          <a:gradFill>
            <a:gsLst>
              <a:gs pos="0">
                <a:srgbClr val="89A6E3"/>
              </a:gs>
              <a:gs pos="43000">
                <a:srgbClr val="B8CAF3"/>
              </a:gs>
              <a:gs pos="93000">
                <a:srgbClr val="E9EEFA"/>
              </a:gs>
              <a:gs pos="100000">
                <a:srgbClr val="F6F8FF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07519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381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rPr>
              <a:t>পর্যায়ক্রমিক ভেজানো ও শুকানো পদ্ধতি (এ ডাবলু ডি)</a:t>
            </a:r>
            <a:endParaRPr b="0" i="0" sz="3600" u="none" cap="none" strike="noStrike">
              <a:solidFill>
                <a:schemeClr val="dk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/>
          <p:nvPr/>
        </p:nvSpPr>
        <p:spPr>
          <a:xfrm>
            <a:off x="457200" y="457200"/>
            <a:ext cx="6934200" cy="1371600"/>
          </a:xfrm>
          <a:prstGeom prst="ellipse">
            <a:avLst/>
          </a:prstGeom>
          <a:solidFill>
            <a:schemeClr val="accent5"/>
          </a:solidFill>
          <a:ln cap="flat" cmpd="sng" w="25400">
            <a:solidFill>
              <a:srgbClr val="788D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EEFE"/>
              </a:buClr>
              <a:buSzPts val="5400"/>
              <a:buFont typeface="Constantia"/>
              <a:buNone/>
            </a:pPr>
            <a:r>
              <a:rPr b="1" i="0" lang="en-US" sz="5400" u="none" cap="none" strike="noStrike">
                <a:solidFill>
                  <a:srgbClr val="B1EEFE"/>
                </a:solidFill>
                <a:latin typeface="Constantia"/>
                <a:ea typeface="Constantia"/>
                <a:cs typeface="Constantia"/>
                <a:sym typeface="Constantia"/>
              </a:rPr>
              <a:t>শিখনফল</a:t>
            </a:r>
            <a:endParaRPr b="1" i="0" sz="5400" u="none" cap="none" strike="noStrike">
              <a:solidFill>
                <a:srgbClr val="B1EEFE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152400" y="2514600"/>
            <a:ext cx="8991600" cy="1752600"/>
          </a:xfrm>
          <a:custGeom>
            <a:rect b="b" l="l" r="r" t="t"/>
            <a:pathLst>
              <a:path extrusionOk="0" h="1752600" w="8991600">
                <a:moveTo>
                  <a:pt x="0" y="0"/>
                </a:moveTo>
                <a:lnTo>
                  <a:pt x="8991600" y="0"/>
                </a:lnTo>
                <a:lnTo>
                  <a:pt x="8991600" y="1752600"/>
                </a:lnTo>
                <a:lnTo>
                  <a:pt x="0" y="1752600"/>
                </a:lnTo>
                <a:lnTo>
                  <a:pt x="0" y="0"/>
                </a:lnTo>
                <a:close/>
                <a:moveTo>
                  <a:pt x="219075" y="219075"/>
                </a:moveTo>
                <a:lnTo>
                  <a:pt x="219075" y="1533525"/>
                </a:lnTo>
                <a:lnTo>
                  <a:pt x="8772525" y="1533525"/>
                </a:lnTo>
                <a:lnTo>
                  <a:pt x="8772525" y="219075"/>
                </a:lnTo>
                <a:lnTo>
                  <a:pt x="219075" y="219075"/>
                </a:lnTo>
                <a:close/>
              </a:path>
            </a:pathLst>
          </a:custGeom>
          <a:solidFill>
            <a:srgbClr val="0BD0D9"/>
          </a:solidFill>
          <a:ln cap="flat" cmpd="sng" w="25400">
            <a:solidFill>
              <a:srgbClr val="06989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381000" y="2728886"/>
            <a:ext cx="8153400" cy="14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4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এ ডাবলু ডি পদ্ধতি  বর্ণনা করতে পারবে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/>
          <p:nvPr>
            <p:ph type="title"/>
          </p:nvPr>
        </p:nvSpPr>
        <p:spPr>
          <a:xfrm>
            <a:off x="2971800" y="30162"/>
            <a:ext cx="2776500" cy="6669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0000"/>
                </a:solidFill>
                <a:highlight>
                  <a:srgbClr val="0000FF"/>
                </a:highlight>
                <a:latin typeface="Arial"/>
                <a:ea typeface="Arial"/>
                <a:cs typeface="Arial"/>
                <a:sym typeface="Arial"/>
              </a:rPr>
              <a:t> ভূমিকা:</a:t>
            </a:r>
            <a:endParaRPr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sp>
        <p:nvSpPr>
          <p:cNvPr id="116" name="Google Shape;116;p6"/>
          <p:cNvSpPr txBox="1"/>
          <p:nvPr>
            <p:ph idx="1" type="body"/>
          </p:nvPr>
        </p:nvSpPr>
        <p:spPr>
          <a:xfrm>
            <a:off x="457200" y="908050"/>
            <a:ext cx="8458200" cy="5187900"/>
          </a:xfrm>
          <a:prstGeom prst="rect">
            <a:avLst/>
          </a:prstGeom>
          <a:solidFill>
            <a:srgbClr val="FFF2CC"/>
          </a:solidFill>
          <a:ln cap="flat" cmpd="sng" w="38100">
            <a:solidFill>
              <a:schemeClr val="lt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t/>
            </a:r>
            <a:endParaRPr b="1" i="0" sz="2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730250" marR="0" rtl="0" algn="just">
              <a:lnSpc>
                <a:spcPct val="105000"/>
              </a:lnSpc>
              <a:spcBef>
                <a:spcPts val="560"/>
              </a:spcBef>
              <a:spcAft>
                <a:spcPts val="0"/>
              </a:spcAft>
              <a:buClr>
                <a:schemeClr val="accent4"/>
              </a:buClr>
              <a:buSzPts val="2660"/>
              <a:buFont typeface="Noto Sans Symbols"/>
              <a:buChar char="❏"/>
            </a:pPr>
            <a:r>
              <a:rPr b="1" i="0" lang="en-US" sz="2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বোরো মৌসুমে প্রতি কেজি ধানের জন্য প্রায় ৪০০০-৫০০০ লিটার পানি ব্যবহার করেন।</a:t>
            </a:r>
            <a:endParaRPr b="1" i="0" sz="28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730250" marR="0" rtl="0" algn="just">
              <a:lnSpc>
                <a:spcPct val="105000"/>
              </a:lnSpc>
              <a:spcBef>
                <a:spcPts val="640"/>
              </a:spcBef>
              <a:spcAft>
                <a:spcPts val="0"/>
              </a:spcAft>
              <a:buClr>
                <a:schemeClr val="accent4"/>
              </a:buClr>
              <a:buSzPts val="3040"/>
              <a:buFont typeface="Noto Sans Symbols"/>
              <a:buChar char="❏"/>
            </a:pPr>
            <a:r>
              <a:rPr b="1" i="0" lang="en-US" sz="3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ধানের জমিতে সব সময়  জমিতে  সব সময়   দাঁড়ানো পানি না রেখে  </a:t>
            </a:r>
            <a:r>
              <a:rPr b="1" i="0" lang="en-US" sz="3200" u="none" cap="none" strike="noStrike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Alternate Wetting and Drying</a:t>
            </a:r>
            <a:r>
              <a:rPr b="1" i="0" lang="en-US" sz="3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 পদ্ধতি প্রয়োগ করলে ধানের ফলন কমে না ,এতে  শতকরা ২৫-৩০ ভাগ পানি   বাঁচে এবং  হেক্টর প্রতি প্রায় ১২০০ টাকা  সেচের খরচকম হয়|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/>
          <p:nvPr>
            <p:ph type="title"/>
          </p:nvPr>
        </p:nvSpPr>
        <p:spPr>
          <a:xfrm>
            <a:off x="2667000" y="304800"/>
            <a:ext cx="2362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FFFF00"/>
                </a:solidFill>
                <a:highlight>
                  <a:schemeClr val="dk2"/>
                </a:highlight>
                <a:latin typeface="Arial"/>
                <a:ea typeface="Arial"/>
                <a:cs typeface="Arial"/>
                <a:sym typeface="Arial"/>
              </a:rPr>
              <a:t>উদ্দেশ্য</a:t>
            </a:r>
            <a:endParaRPr>
              <a:highlight>
                <a:schemeClr val="dk2"/>
              </a:highlight>
            </a:endParaRPr>
          </a:p>
        </p:txBody>
      </p:sp>
      <p:sp>
        <p:nvSpPr>
          <p:cNvPr id="122" name="Google Shape;122;p7"/>
          <p:cNvSpPr txBox="1"/>
          <p:nvPr>
            <p:ph idx="1" type="body"/>
          </p:nvPr>
        </p:nvSpPr>
        <p:spPr>
          <a:xfrm>
            <a:off x="381000" y="1447800"/>
            <a:ext cx="8229600" cy="43893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420"/>
              <a:buFont typeface="Noto Sans Symbols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just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SzPts val="3420"/>
              <a:buFont typeface="Noto Sans Symbols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ক) পানির অপচয় কমে এবং খরচ কমে,</a:t>
            </a:r>
            <a:endParaRPr/>
          </a:p>
          <a:p>
            <a:pPr indent="-273050" lvl="0" marL="273050" marR="0" rtl="0" algn="just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SzPts val="3420"/>
              <a:buFont typeface="Noto Sans Symbols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L) এটি পরিবেশবান্ধব ও কৃষকের জীবনযাত্রার মান বাড়ে, এবং</a:t>
            </a:r>
            <a:endParaRPr/>
          </a:p>
          <a:p>
            <a:pPr indent="-273050" lvl="0" marL="273050" marR="0" rtl="0" algn="just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SzPts val="3420"/>
              <a:buFont typeface="Noto Sans Symbols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M) সচেতনতা ও দক্ষতা বৃদ্ধি করা</a:t>
            </a:r>
            <a:r>
              <a:rPr b="1"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।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/>
          <p:nvPr>
            <p:ph type="title"/>
          </p:nvPr>
        </p:nvSpPr>
        <p:spPr>
          <a:xfrm>
            <a:off x="3905250" y="-1587"/>
            <a:ext cx="2748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FFFF00"/>
                </a:solidFill>
                <a:highlight>
                  <a:schemeClr val="dk2"/>
                </a:highlight>
                <a:latin typeface="Calibri"/>
                <a:ea typeface="Calibri"/>
                <a:cs typeface="Calibri"/>
                <a:sym typeface="Calibri"/>
              </a:rPr>
              <a:t>AWD</a:t>
            </a:r>
            <a:r>
              <a:rPr b="1" i="0" lang="en-US" sz="3600" u="none">
                <a:solidFill>
                  <a:srgbClr val="FFFF00"/>
                </a:solidFill>
                <a:highlight>
                  <a:schemeClr val="dk2"/>
                </a:highlight>
                <a:latin typeface="Arial"/>
                <a:ea typeface="Arial"/>
                <a:cs typeface="Arial"/>
                <a:sym typeface="Arial"/>
              </a:rPr>
              <a:t>  প্রযুক্তি </a:t>
            </a:r>
            <a:endParaRPr>
              <a:highlight>
                <a:schemeClr val="dk2"/>
              </a:highlight>
            </a:endParaRPr>
          </a:p>
        </p:txBody>
      </p:sp>
      <p:sp>
        <p:nvSpPr>
          <p:cNvPr id="128" name="Google Shape;128;p8"/>
          <p:cNvSpPr txBox="1"/>
          <p:nvPr>
            <p:ph idx="1" type="body"/>
          </p:nvPr>
        </p:nvSpPr>
        <p:spPr>
          <a:xfrm>
            <a:off x="314325" y="635000"/>
            <a:ext cx="4837200" cy="61437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9240" lvl="0" marL="2730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600"/>
              <a:buFont typeface="Noto Sans Symbols"/>
              <a:buChar char="▪"/>
            </a:pPr>
            <a:r>
              <a:rPr b="1" i="0" lang="en-US" sz="2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৩০ সেমি পাইপের উপরের ১০ সেমি জমির উপরে থাকবে  এবং বাকি ২০ সেমি পাইপ লম্বা্লম্বি এবং আড়াআড়ি ভাবে দেড় ইঞ্চি পরপর  দুই সুতী ব্যাসের  ড্রিল দিয়া ছিদ্র করতে হবে| ছিদ্র করা হলে, ২০ সেমি   পয©ন্ত পাতলা মার্কিন কাপড়   দিতে হবে  যাতে কাদা/ বালি পাইপের ভিতর না ঢুঁকে |  তারপর পাইপটী জমিতে  ধানের চার  গোছার মাঝে ২০ সেমি গভীর  করে বসাতে হবে |</a:t>
            </a:r>
            <a:endParaRPr sz="2600"/>
          </a:p>
        </p:txBody>
      </p:sp>
      <p:pic>
        <p:nvPicPr>
          <p:cNvPr descr="DSC00137" id="129" name="Google Shape;129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9412" y="784225"/>
            <a:ext cx="3481500" cy="46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8"/>
          <p:cNvSpPr txBox="1"/>
          <p:nvPr/>
        </p:nvSpPr>
        <p:spPr>
          <a:xfrm>
            <a:off x="5817175" y="5505433"/>
            <a:ext cx="3037200" cy="457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AWD 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পাইপ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/>
          <p:nvPr>
            <p:ph type="title"/>
          </p:nvPr>
        </p:nvSpPr>
        <p:spPr>
          <a:xfrm>
            <a:off x="2133600" y="228600"/>
            <a:ext cx="43434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FF00"/>
                </a:solidFill>
                <a:highlight>
                  <a:schemeClr val="dk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AWD  প্রযুক্তি </a:t>
            </a:r>
            <a:endParaRPr>
              <a:highlight>
                <a:schemeClr val="dk2"/>
              </a:highlight>
            </a:endParaRPr>
          </a:p>
        </p:txBody>
      </p:sp>
      <p:sp>
        <p:nvSpPr>
          <p:cNvPr id="136" name="Google Shape;136;p9"/>
          <p:cNvSpPr txBox="1"/>
          <p:nvPr>
            <p:ph idx="1" type="body"/>
          </p:nvPr>
        </p:nvSpPr>
        <p:spPr>
          <a:xfrm>
            <a:off x="457200" y="1143000"/>
            <a:ext cx="8229600" cy="52578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8270" lvl="0" marL="2730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just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বোরো মৌসুমে ০-৫০ দিন বয়সের  চারা জানুয়ারী মাসের মধ্যে রোপণ করতে হবে। </a:t>
            </a:r>
            <a:endParaRPr/>
          </a:p>
          <a:p>
            <a:pPr indent="-273050" lvl="0" marL="273050" marR="0" rtl="0" algn="just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চারা রোপণের পর থেকে ১৫ ও ২০ দিন পযন্ত জমিতে  ছিপছিপে পানি  রাখতে হবে।</a:t>
            </a:r>
            <a:endParaRPr/>
          </a:p>
          <a:p>
            <a:pPr indent="-104140" lvl="0" marL="273050" marR="0" rtl="0" algn="just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just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একবার সেচ   দেয়ার  পর পানি পাইপের  তলায়   পানি গেলে আবার সেচ  দিতে হবে। </a:t>
            </a:r>
            <a:endParaRPr/>
          </a:p>
          <a:p>
            <a:pPr indent="-273050" lvl="0" marL="273050" marR="0" rtl="0" algn="just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এভাবে  ফসল কাটার ১০ ও ১৫  দিন পূর্বে সেচ দিতে হবে।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