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68" r:id="rId6"/>
    <p:sldId id="258" r:id="rId7"/>
    <p:sldId id="263" r:id="rId8"/>
    <p:sldId id="266" r:id="rId9"/>
    <p:sldId id="279" r:id="rId10"/>
    <p:sldId id="270" r:id="rId11"/>
    <p:sldId id="278" r:id="rId12"/>
    <p:sldId id="271" r:id="rId13"/>
    <p:sldId id="272" r:id="rId14"/>
    <p:sldId id="273" r:id="rId15"/>
    <p:sldId id="274" r:id="rId16"/>
    <p:sldId id="275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6D41"/>
    <a:srgbClr val="E5D174"/>
    <a:srgbClr val="F2EFA5"/>
    <a:srgbClr val="2C9BD4"/>
    <a:srgbClr val="0E5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F115-3FB0-47B9-B5FA-3ECDE3CFA7DB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B70-FDCB-4FF2-A44F-E9A16677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F115-3FB0-47B9-B5FA-3ECDE3CFA7DB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B70-FDCB-4FF2-A44F-E9A16677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8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F115-3FB0-47B9-B5FA-3ECDE3CFA7DB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B70-FDCB-4FF2-A44F-E9A16677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5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F115-3FB0-47B9-B5FA-3ECDE3CFA7DB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B70-FDCB-4FF2-A44F-E9A16677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F115-3FB0-47B9-B5FA-3ECDE3CFA7DB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B70-FDCB-4FF2-A44F-E9A16677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1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F115-3FB0-47B9-B5FA-3ECDE3CFA7DB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B70-FDCB-4FF2-A44F-E9A16677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1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F115-3FB0-47B9-B5FA-3ECDE3CFA7DB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B70-FDCB-4FF2-A44F-E9A16677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F115-3FB0-47B9-B5FA-3ECDE3CFA7DB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B70-FDCB-4FF2-A44F-E9A16677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0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F115-3FB0-47B9-B5FA-3ECDE3CFA7DB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B70-FDCB-4FF2-A44F-E9A16677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3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F115-3FB0-47B9-B5FA-3ECDE3CFA7DB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B70-FDCB-4FF2-A44F-E9A16677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6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F115-3FB0-47B9-B5FA-3ECDE3CFA7DB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EB70-FDCB-4FF2-A44F-E9A16677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F115-3FB0-47B9-B5FA-3ECDE3CFA7DB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6EB70-FDCB-4FF2-A44F-E9A16677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7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6.jpg"/><Relationship Id="rId7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0.jp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3">
            <a:extLst>
              <a:ext uri="{FF2B5EF4-FFF2-40B4-BE49-F238E27FC236}">
                <a16:creationId xmlns:a16="http://schemas.microsoft.com/office/drawing/2014/main" xmlns="" id="{6A4B30A3-92C0-4EC6-AE32-1F35B1A94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8478" y="1155937"/>
            <a:ext cx="9860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Li Shohid Salam ANSI V2" panose="02000600000000000000" pitchFamily="2" charset="0"/>
              </a:rPr>
              <a:t>AvR‡Ki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Li Shohid Salam ANSI V2" panose="02000600000000000000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50000"/>
                  </a:schemeClr>
                </a:solidFill>
                <a:latin typeface="Li Shohid Salam ANSI V2" panose="02000600000000000000" pitchFamily="2" charset="0"/>
              </a:rPr>
              <a:t>cv‡V</a:t>
            </a:r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Li Shohid Salam ANSI V2" panose="020006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Li Shohid Salam ANSI V2" panose="02000600000000000000" pitchFamily="2" charset="0"/>
              </a:rPr>
              <a:t>mevB‡K</a:t>
            </a:r>
            <a:endParaRPr lang="bn-IN" sz="6000" dirty="0" smtClean="0">
              <a:solidFill>
                <a:schemeClr val="accent5">
                  <a:lumMod val="50000"/>
                </a:schemeClr>
              </a:solidFill>
              <a:latin typeface="Li Shohid Salam ANSI V2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3287" y="3044966"/>
            <a:ext cx="68061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002060"/>
                </a:solidFill>
                <a:latin typeface="Li Mahfuj AK ANSI V1" panose="02000600000000000000" pitchFamily="2" charset="0"/>
              </a:rPr>
              <a:t>¯^</a:t>
            </a:r>
            <a:r>
              <a:rPr lang="en-US" sz="15000" b="1" dirty="0" err="1" smtClean="0">
                <a:solidFill>
                  <a:srgbClr val="002060"/>
                </a:solidFill>
                <a:latin typeface="Li Mahfuj AK ANSI V1" panose="02000600000000000000" pitchFamily="2" charset="0"/>
              </a:rPr>
              <a:t>vMZ</a:t>
            </a:r>
            <a:endParaRPr lang="en-US" sz="15000" b="1" dirty="0">
              <a:solidFill>
                <a:srgbClr val="002060"/>
              </a:solidFill>
              <a:latin typeface="Li Mahfuj AK ANSI V1" panose="02000600000000000000" pitchFamily="2" charset="0"/>
            </a:endParaRPr>
          </a:p>
        </p:txBody>
      </p:sp>
      <p:cxnSp>
        <p:nvCxnSpPr>
          <p:cNvPr id="5" name="直接连接符 14">
            <a:extLst>
              <a:ext uri="{FF2B5EF4-FFF2-40B4-BE49-F238E27FC236}">
                <a16:creationId xmlns:a16="http://schemas.microsoft.com/office/drawing/2014/main" xmlns="" id="{8A625DB3-5DA6-454B-9C53-AE75AAFDAF99}"/>
              </a:ext>
            </a:extLst>
          </p:cNvPr>
          <p:cNvCxnSpPr>
            <a:cxnSpLocks/>
          </p:cNvCxnSpPr>
          <p:nvPr/>
        </p:nvCxnSpPr>
        <p:spPr>
          <a:xfrm>
            <a:off x="3492500" y="1190575"/>
            <a:ext cx="5321300" cy="0"/>
          </a:xfrm>
          <a:prstGeom prst="line">
            <a:avLst/>
          </a:prstGeom>
          <a:ln>
            <a:solidFill>
              <a:srgbClr val="53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8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0C116381-1932-40D9-8A21-C1AAE7C050C8}"/>
              </a:ext>
            </a:extLst>
          </p:cNvPr>
          <p:cNvGrpSpPr/>
          <p:nvPr/>
        </p:nvGrpSpPr>
        <p:grpSpPr>
          <a:xfrm>
            <a:off x="1587" y="893"/>
            <a:ext cx="12190413" cy="6857107"/>
            <a:chOff x="0" y="1240"/>
            <a:chExt cx="12190413" cy="6857107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xmlns="" id="{947F1B2F-3675-4D51-9BA4-C9430E56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5" name="矩形 15">
              <a:extLst>
                <a:ext uri="{FF2B5EF4-FFF2-40B4-BE49-F238E27FC236}">
                  <a16:creationId xmlns:a16="http://schemas.microsoft.com/office/drawing/2014/main" xmlns="" id="{7C6DEF27-5572-4931-A272-7C1706B066D1}"/>
                </a:ext>
              </a:extLst>
            </p:cNvPr>
            <p:cNvSpPr/>
            <p:nvPr/>
          </p:nvSpPr>
          <p:spPr>
            <a:xfrm flipV="1">
              <a:off x="207447" y="179656"/>
              <a:ext cx="11766840" cy="6498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9034" y="718528"/>
            <a:ext cx="5526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3379" y="1603026"/>
            <a:ext cx="522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৫টি উৎসের নাম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68537" y="2803514"/>
            <a:ext cx="354842" cy="3548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68537" y="3435674"/>
            <a:ext cx="354842" cy="35484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68537" y="4065870"/>
            <a:ext cx="354842" cy="35484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68537" y="4696066"/>
            <a:ext cx="354842" cy="35484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68537" y="5326262"/>
            <a:ext cx="354842" cy="35484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55E78C4B-187D-4475-B491-D8905F197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91" y="1697397"/>
            <a:ext cx="4293190" cy="3010405"/>
          </a:xfrm>
          <a:prstGeom prst="roundRect">
            <a:avLst>
              <a:gd name="adj" fmla="val 114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5427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0C116381-1932-40D9-8A21-C1AAE7C050C8}"/>
              </a:ext>
            </a:extLst>
          </p:cNvPr>
          <p:cNvGrpSpPr/>
          <p:nvPr/>
        </p:nvGrpSpPr>
        <p:grpSpPr>
          <a:xfrm>
            <a:off x="1587" y="893"/>
            <a:ext cx="12190413" cy="6857107"/>
            <a:chOff x="0" y="1240"/>
            <a:chExt cx="12190413" cy="6857107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xmlns="" id="{947F1B2F-3675-4D51-9BA4-C9430E56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5" name="矩形 15">
              <a:extLst>
                <a:ext uri="{FF2B5EF4-FFF2-40B4-BE49-F238E27FC236}">
                  <a16:creationId xmlns:a16="http://schemas.microsoft.com/office/drawing/2014/main" xmlns="" id="{7C6DEF27-5572-4931-A272-7C1706B066D1}"/>
                </a:ext>
              </a:extLst>
            </p:cNvPr>
            <p:cNvSpPr/>
            <p:nvPr/>
          </p:nvSpPr>
          <p:spPr>
            <a:xfrm flipV="1">
              <a:off x="207447" y="179656"/>
              <a:ext cx="11766840" cy="6498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57277" y="446889"/>
            <a:ext cx="8115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উৎস গুলোকে ২ ভাগে ভাগ করা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160" y="2169894"/>
            <a:ext cx="285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প্রাকৃতিক উৎস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5230" y="2082750"/>
            <a:ext cx="362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মানুষের তৈরি উৎস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04389" y="2843877"/>
            <a:ext cx="580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উৎস প্রাকৃতিক ভাবে তৈরি হয়েছে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3096" y="2841156"/>
            <a:ext cx="5502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উৎস গুলো মানুষ তৈরি করেছে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ollate 3"/>
          <p:cNvSpPr/>
          <p:nvPr/>
        </p:nvSpPr>
        <p:spPr>
          <a:xfrm>
            <a:off x="5353857" y="1412886"/>
            <a:ext cx="1477194" cy="4026090"/>
          </a:xfrm>
          <a:prstGeom prst="flowChartCol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62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0C116381-1932-40D9-8A21-C1AAE7C050C8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xmlns="" id="{947F1B2F-3675-4D51-9BA4-C9430E56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5" name="矩形 15">
              <a:extLst>
                <a:ext uri="{FF2B5EF4-FFF2-40B4-BE49-F238E27FC236}">
                  <a16:creationId xmlns:a16="http://schemas.microsoft.com/office/drawing/2014/main" xmlns="" id="{7C6DEF27-5572-4931-A272-7C1706B066D1}"/>
                </a:ext>
              </a:extLst>
            </p:cNvPr>
            <p:cNvSpPr/>
            <p:nvPr/>
          </p:nvSpPr>
          <p:spPr>
            <a:xfrm flipV="1">
              <a:off x="207447" y="179656"/>
              <a:ext cx="11766840" cy="6498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73611" y="327113"/>
            <a:ext cx="484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উৎস সমূহ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0" y="1170976"/>
            <a:ext cx="2857500" cy="1600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/>
          <p:cNvSpPr txBox="1"/>
          <p:nvPr/>
        </p:nvSpPr>
        <p:spPr>
          <a:xfrm>
            <a:off x="1079765" y="2999048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17" y="1170976"/>
            <a:ext cx="2857500" cy="1600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35" y="1170976"/>
            <a:ext cx="2847975" cy="1600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TextBox 14"/>
          <p:cNvSpPr txBox="1"/>
          <p:nvPr/>
        </p:nvSpPr>
        <p:spPr>
          <a:xfrm>
            <a:off x="5144402" y="2967334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0757" y="2999048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59" y="3736062"/>
            <a:ext cx="2752725" cy="165735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0" y="3736062"/>
            <a:ext cx="2857500" cy="160020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8" name="TextBox 17"/>
          <p:cNvSpPr txBox="1"/>
          <p:nvPr/>
        </p:nvSpPr>
        <p:spPr>
          <a:xfrm>
            <a:off x="1309575" y="5700475"/>
            <a:ext cx="149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1253" y="5700475"/>
            <a:ext cx="13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16" y="3736062"/>
            <a:ext cx="2857500" cy="1592214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1" name="TextBox 20"/>
          <p:cNvSpPr txBox="1"/>
          <p:nvPr/>
        </p:nvSpPr>
        <p:spPr>
          <a:xfrm>
            <a:off x="5338705" y="5700475"/>
            <a:ext cx="147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হ্রদ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61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6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0C116381-1932-40D9-8A21-C1AAE7C050C8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xmlns="" id="{947F1B2F-3675-4D51-9BA4-C9430E56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5" name="矩形 15">
              <a:extLst>
                <a:ext uri="{FF2B5EF4-FFF2-40B4-BE49-F238E27FC236}">
                  <a16:creationId xmlns:a16="http://schemas.microsoft.com/office/drawing/2014/main" xmlns="" id="{7C6DEF27-5572-4931-A272-7C1706B066D1}"/>
                </a:ext>
              </a:extLst>
            </p:cNvPr>
            <p:cNvSpPr/>
            <p:nvPr/>
          </p:nvSpPr>
          <p:spPr>
            <a:xfrm flipV="1">
              <a:off x="207447" y="179656"/>
              <a:ext cx="11766840" cy="6498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36131" y="309813"/>
            <a:ext cx="530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উৎস সমূহ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36" y="1051447"/>
            <a:ext cx="3776461" cy="219767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69" y="1051447"/>
            <a:ext cx="3919319" cy="227320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3" name="TextBox 12"/>
          <p:cNvSpPr txBox="1"/>
          <p:nvPr/>
        </p:nvSpPr>
        <p:spPr>
          <a:xfrm>
            <a:off x="1829036" y="3396221"/>
            <a:ext cx="234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0518" y="3400851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কুয়া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69" y="3877943"/>
            <a:ext cx="3919319" cy="227320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6" name="TextBox 15"/>
          <p:cNvSpPr txBox="1"/>
          <p:nvPr/>
        </p:nvSpPr>
        <p:spPr>
          <a:xfrm>
            <a:off x="1769704" y="6171205"/>
            <a:ext cx="234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নলকূপ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16" y="4102661"/>
            <a:ext cx="3940654" cy="2046109"/>
          </a:xfrm>
          <a:prstGeom prst="rect">
            <a:avLst/>
          </a:prstGeom>
          <a:ln w="5715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740517" y="6182724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নলকূপ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00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0C116381-1932-40D9-8A21-C1AAE7C050C8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xmlns="" id="{947F1B2F-3675-4D51-9BA4-C9430E56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5" name="矩形 15">
              <a:extLst>
                <a:ext uri="{FF2B5EF4-FFF2-40B4-BE49-F238E27FC236}">
                  <a16:creationId xmlns:a16="http://schemas.microsoft.com/office/drawing/2014/main" xmlns="" id="{7C6DEF27-5572-4931-A272-7C1706B066D1}"/>
                </a:ext>
              </a:extLst>
            </p:cNvPr>
            <p:cNvSpPr/>
            <p:nvPr/>
          </p:nvSpPr>
          <p:spPr>
            <a:xfrm flipV="1">
              <a:off x="207447" y="179656"/>
              <a:ext cx="11766840" cy="6498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4168" y="315505"/>
            <a:ext cx="3875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710" y="820333"/>
            <a:ext cx="552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খাতায় আঁক।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3546" y="5792037"/>
            <a:ext cx="941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ছকে পানির উৎস সমূহ আলাদা করে লেখ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1649" y="1505224"/>
            <a:ext cx="8538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উৎস সমূহ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কুয়া, খাল, পুকুর, বিল, সমুদ্র, পানির কল ও নলকূপ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81726" y="2628188"/>
            <a:ext cx="8277726" cy="2923875"/>
            <a:chOff x="2181726" y="2628188"/>
            <a:chExt cx="8277726" cy="2923875"/>
          </a:xfrm>
        </p:grpSpPr>
        <p:sp>
          <p:nvSpPr>
            <p:cNvPr id="16" name="TextBox 15"/>
            <p:cNvSpPr txBox="1"/>
            <p:nvPr/>
          </p:nvSpPr>
          <p:spPr>
            <a:xfrm>
              <a:off x="2181726" y="2628188"/>
              <a:ext cx="4138863" cy="584775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পানির প্রাকৃতিক উৎস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20589" y="2628188"/>
              <a:ext cx="4138863" cy="584775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পানির মানুষের তৈরি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উৎস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81726" y="3212963"/>
              <a:ext cx="4138863" cy="584775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0589" y="3212963"/>
              <a:ext cx="4138863" cy="584775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81726" y="3797738"/>
              <a:ext cx="4138863" cy="584775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0589" y="3797738"/>
              <a:ext cx="4138863" cy="584775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81726" y="4382513"/>
              <a:ext cx="4138863" cy="584775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20589" y="4382513"/>
              <a:ext cx="4138863" cy="584775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81726" y="4967288"/>
              <a:ext cx="4138863" cy="584775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20589" y="4967288"/>
              <a:ext cx="4138863" cy="584775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53916" y="3220985"/>
            <a:ext cx="41388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3916" y="3805760"/>
            <a:ext cx="41388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53916" y="4390535"/>
            <a:ext cx="41388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53916" y="4975310"/>
            <a:ext cx="41388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60695" y="3237027"/>
            <a:ext cx="41388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কুয়া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60695" y="3821802"/>
            <a:ext cx="41388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60695" y="4406577"/>
            <a:ext cx="41388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কল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60695" y="4991352"/>
            <a:ext cx="41388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নলকূপ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42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0C116381-1932-40D9-8A21-C1AAE7C050C8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xmlns="" id="{947F1B2F-3675-4D51-9BA4-C9430E56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grpSp>
          <p:nvGrpSpPr>
            <p:cNvPr id="4" name="组合 9">
              <a:extLst>
                <a:ext uri="{FF2B5EF4-FFF2-40B4-BE49-F238E27FC236}">
                  <a16:creationId xmlns:a16="http://schemas.microsoft.com/office/drawing/2014/main" xmlns="" id="{9F804735-7997-41E9-97EE-CF74EE6FCE32}"/>
                </a:ext>
              </a:extLst>
            </p:cNvPr>
            <p:cNvGrpSpPr/>
            <p:nvPr/>
          </p:nvGrpSpPr>
          <p:grpSpPr>
            <a:xfrm>
              <a:off x="207447" y="179656"/>
              <a:ext cx="11766840" cy="6498687"/>
              <a:chOff x="207447" y="179656"/>
              <a:chExt cx="11766840" cy="6498687"/>
            </a:xfrm>
          </p:grpSpPr>
          <p:sp>
            <p:nvSpPr>
              <p:cNvPr id="5" name="矩形 15">
                <a:extLst>
                  <a:ext uri="{FF2B5EF4-FFF2-40B4-BE49-F238E27FC236}">
                    <a16:creationId xmlns:a16="http://schemas.microsoft.com/office/drawing/2014/main" xmlns="" id="{7C6DEF27-5572-4931-A272-7C1706B066D1}"/>
                  </a:ext>
                </a:extLst>
              </p:cNvPr>
              <p:cNvSpPr/>
              <p:nvPr/>
            </p:nvSpPr>
            <p:spPr>
              <a:xfrm flipV="1">
                <a:off x="207447" y="179656"/>
                <a:ext cx="11766840" cy="64986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6" name="直接连接符 14">
                <a:extLst>
                  <a:ext uri="{FF2B5EF4-FFF2-40B4-BE49-F238E27FC236}">
                    <a16:creationId xmlns:a16="http://schemas.microsoft.com/office/drawing/2014/main" xmlns="" id="{8A625DB3-5DA6-454B-9C53-AE75AAFDAF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9638" y="2111259"/>
                <a:ext cx="5321300" cy="0"/>
              </a:xfrm>
              <a:prstGeom prst="line">
                <a:avLst/>
              </a:prstGeom>
              <a:ln>
                <a:solidFill>
                  <a:srgbClr val="53A1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207447" y="744956"/>
            <a:ext cx="5526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1310" y="2771343"/>
            <a:ext cx="863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পানির উৎস সমূহকে কত ভাগে ভাগ করা যায়?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8881" y="3852594"/>
            <a:ext cx="863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পানির প্রাকৃতিক উৎসের ৩ টি উদাহরণ দাও?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6677" y="4856050"/>
            <a:ext cx="863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পানির মানুষের তৈরি উৎসের ৩ টি উদাহরণ দাও?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227341" y="3027946"/>
            <a:ext cx="267843" cy="292769"/>
          </a:xfrm>
          <a:prstGeom prst="flowChartConnector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237314" y="4060152"/>
            <a:ext cx="267843" cy="292769"/>
          </a:xfrm>
          <a:prstGeom prst="flowChartConnector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548634" y="4060152"/>
            <a:ext cx="267843" cy="292769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1225921" y="5179753"/>
            <a:ext cx="267843" cy="292769"/>
          </a:xfrm>
          <a:prstGeom prst="flowChartConnector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537241" y="5179753"/>
            <a:ext cx="267843" cy="292769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1843078" y="5179752"/>
            <a:ext cx="267843" cy="292769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10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0C116381-1932-40D9-8A21-C1AAE7C050C8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xmlns="" id="{947F1B2F-3675-4D51-9BA4-C9430E56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5" name="矩形 15">
              <a:extLst>
                <a:ext uri="{FF2B5EF4-FFF2-40B4-BE49-F238E27FC236}">
                  <a16:creationId xmlns:a16="http://schemas.microsoft.com/office/drawing/2014/main" xmlns="" id="{7C6DEF27-5572-4931-A272-7C1706B066D1}"/>
                </a:ext>
              </a:extLst>
            </p:cNvPr>
            <p:cNvSpPr/>
            <p:nvPr/>
          </p:nvSpPr>
          <p:spPr>
            <a:xfrm flipV="1">
              <a:off x="207447" y="179656"/>
              <a:ext cx="11766840" cy="6498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34231" y="2216862"/>
            <a:ext cx="552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447" y="4300234"/>
            <a:ext cx="11766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চারপাশ থেকে পানির প্রাকৃতিক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 ও মানুষের তৈরি উৎসের একটি তালিকা তৈরি করে নিয়ে আসবে।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7363B53-B462-47D9-963D-AAD8A6C7E8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>
            <a:off x="550737" y="951951"/>
            <a:ext cx="3204375" cy="2236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89" y="265634"/>
            <a:ext cx="3948706" cy="36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0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3">
            <a:extLst>
              <a:ext uri="{FF2B5EF4-FFF2-40B4-BE49-F238E27FC236}">
                <a16:creationId xmlns:a16="http://schemas.microsoft.com/office/drawing/2014/main" xmlns="" id="{6A4B30A3-92C0-4EC6-AE32-1F35B1A94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463" y="628520"/>
            <a:ext cx="112911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5">
                    <a:lumMod val="50000"/>
                  </a:schemeClr>
                </a:solidFill>
                <a:latin typeface="Shorif Boisakhi Bijoy 2003" panose="02000600000000000000" pitchFamily="2" charset="0"/>
              </a:rPr>
              <a:t>mKj‡K</a:t>
            </a:r>
            <a:r>
              <a:rPr lang="en-US" sz="8000" dirty="0">
                <a:solidFill>
                  <a:schemeClr val="accent5">
                    <a:lumMod val="50000"/>
                  </a:schemeClr>
                </a:solidFill>
                <a:latin typeface="Shorif Boisakhi Bijoy 2003" panose="02000600000000000000" pitchFamily="2" charset="0"/>
              </a:rPr>
              <a:t> </a:t>
            </a:r>
            <a:r>
              <a:rPr lang="en-US" sz="8000" dirty="0" err="1">
                <a:solidFill>
                  <a:schemeClr val="accent5">
                    <a:lumMod val="50000"/>
                  </a:schemeClr>
                </a:solidFill>
                <a:latin typeface="Shorif Boisakhi Bijoy 2003" panose="02000600000000000000" pitchFamily="2" charset="0"/>
              </a:rPr>
              <a:t>Avš</a:t>
            </a:r>
            <a:r>
              <a:rPr lang="en-US" sz="8000" dirty="0">
                <a:solidFill>
                  <a:schemeClr val="accent5">
                    <a:lumMod val="50000"/>
                  </a:schemeClr>
                </a:solidFill>
                <a:latin typeface="Shorif Boisakhi Bijoy 2003" panose="02000600000000000000" pitchFamily="2" charset="0"/>
              </a:rPr>
              <a:t>—</a:t>
            </a:r>
            <a:r>
              <a:rPr lang="en-US" sz="8000" dirty="0" err="1">
                <a:solidFill>
                  <a:schemeClr val="accent5">
                    <a:lumMod val="50000"/>
                  </a:schemeClr>
                </a:solidFill>
                <a:latin typeface="Shorif Boisakhi Bijoy 2003" panose="02000600000000000000" pitchFamily="2" charset="0"/>
              </a:rPr>
              <a:t>wiK</a:t>
            </a:r>
            <a:r>
              <a:rPr lang="en-US" sz="8000" dirty="0">
                <a:solidFill>
                  <a:schemeClr val="accent5">
                    <a:lumMod val="50000"/>
                  </a:schemeClr>
                </a:solidFill>
                <a:latin typeface="Shorif Boisakhi Bijoy 2003" panose="02000600000000000000" pitchFamily="2" charset="0"/>
              </a:rPr>
              <a:t> </a:t>
            </a:r>
            <a:r>
              <a:rPr lang="en-US" sz="8000" dirty="0" err="1">
                <a:solidFill>
                  <a:schemeClr val="accent5">
                    <a:lumMod val="50000"/>
                  </a:schemeClr>
                </a:solidFill>
                <a:latin typeface="Shorif Boisakhi Bijoy 2003" panose="02000600000000000000" pitchFamily="2" charset="0"/>
              </a:rPr>
              <a:t>ab¨ev</a:t>
            </a:r>
            <a:r>
              <a:rPr lang="en-US" sz="8000" dirty="0">
                <a:solidFill>
                  <a:schemeClr val="accent5">
                    <a:lumMod val="50000"/>
                  </a:schemeClr>
                </a:solidFill>
                <a:latin typeface="Shorif Boisakhi Bijoy 2003" panose="02000600000000000000" pitchFamily="2" charset="0"/>
              </a:rPr>
              <a:t>`</a:t>
            </a:r>
            <a:r>
              <a:rPr lang="bn-IN" sz="8000" dirty="0" smtClean="0">
                <a:solidFill>
                  <a:schemeClr val="accent5">
                    <a:lumMod val="50000"/>
                  </a:schemeClr>
                </a:solidFill>
                <a:latin typeface="Shorif Boisakhi Bijoy 2003" panose="02000600000000000000" pitchFamily="2" charset="0"/>
              </a:rPr>
              <a:t> </a:t>
            </a:r>
          </a:p>
        </p:txBody>
      </p:sp>
      <p:cxnSp>
        <p:nvCxnSpPr>
          <p:cNvPr id="5" name="直接连接符 14">
            <a:extLst>
              <a:ext uri="{FF2B5EF4-FFF2-40B4-BE49-F238E27FC236}">
                <a16:creationId xmlns:a16="http://schemas.microsoft.com/office/drawing/2014/main" xmlns="" id="{8A625DB3-5DA6-454B-9C53-AE75AAFDAF99}"/>
              </a:ext>
            </a:extLst>
          </p:cNvPr>
          <p:cNvCxnSpPr>
            <a:cxnSpLocks/>
          </p:cNvCxnSpPr>
          <p:nvPr/>
        </p:nvCxnSpPr>
        <p:spPr>
          <a:xfrm>
            <a:off x="3492500" y="1190575"/>
            <a:ext cx="5321300" cy="0"/>
          </a:xfrm>
          <a:prstGeom prst="line">
            <a:avLst/>
          </a:prstGeom>
          <a:ln>
            <a:solidFill>
              <a:srgbClr val="53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92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0C116381-1932-40D9-8A21-C1AAE7C050C8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xmlns="" id="{947F1B2F-3675-4D51-9BA4-C9430E56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5" name="矩形 15">
              <a:extLst>
                <a:ext uri="{FF2B5EF4-FFF2-40B4-BE49-F238E27FC236}">
                  <a16:creationId xmlns:a16="http://schemas.microsoft.com/office/drawing/2014/main" xmlns="" id="{7C6DEF27-5572-4931-A272-7C1706B066D1}"/>
                </a:ext>
              </a:extLst>
            </p:cNvPr>
            <p:cNvSpPr/>
            <p:nvPr/>
          </p:nvSpPr>
          <p:spPr>
            <a:xfrm flipV="1">
              <a:off x="207447" y="179656"/>
              <a:ext cx="11766840" cy="6498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75502" y="430796"/>
            <a:ext cx="489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5">
                    <a:lumMod val="50000"/>
                  </a:schemeClr>
                </a:solidFill>
                <a:latin typeface="Li Shohid Salam ANSI V1" panose="02000600000000000000" pitchFamily="2" charset="0"/>
              </a:rPr>
              <a:t>cwiwPwZ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Li Mahfuj AK ANSI V1" panose="02000600000000000000" pitchFamily="2" charset="0"/>
              </a:rPr>
              <a:t> 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Li Mahfuj AK ANSI V1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8288" y="3446883"/>
            <a:ext cx="60640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শ্রেণিঃ৩য় 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৪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পৃথিবী......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সহপাঠীর সাথে আলোচনা কর। 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</a:t>
            </a:r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/04/2021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52899" y="4240154"/>
            <a:ext cx="6064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এইচ এম হাসান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ফুলখালী সঃপ্রাঃবিঃ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রাংগাবালী, পটুয়াখালী। </a:t>
            </a:r>
          </a:p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mhasan90@gmail.com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9F87D147-3391-4641-B66B-F92CC595F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58" y="1980658"/>
            <a:ext cx="1847850" cy="45189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29" y="1248053"/>
            <a:ext cx="2655851" cy="2655851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81" y="1248053"/>
            <a:ext cx="1845276" cy="2143054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570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0C116381-1932-40D9-8A21-C1AAE7C050C8}"/>
              </a:ext>
            </a:extLst>
          </p:cNvPr>
          <p:cNvGrpSpPr/>
          <p:nvPr/>
        </p:nvGrpSpPr>
        <p:grpSpPr>
          <a:xfrm>
            <a:off x="0" y="-171037"/>
            <a:ext cx="12190413" cy="6857107"/>
            <a:chOff x="0" y="1240"/>
            <a:chExt cx="12190413" cy="6857107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xmlns="" id="{947F1B2F-3675-4D51-9BA4-C9430E56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5" name="矩形 15">
              <a:extLst>
                <a:ext uri="{FF2B5EF4-FFF2-40B4-BE49-F238E27FC236}">
                  <a16:creationId xmlns:a16="http://schemas.microsoft.com/office/drawing/2014/main" xmlns="" id="{7C6DEF27-5572-4931-A272-7C1706B066D1}"/>
                </a:ext>
              </a:extLst>
            </p:cNvPr>
            <p:cNvSpPr/>
            <p:nvPr/>
          </p:nvSpPr>
          <p:spPr>
            <a:xfrm flipV="1">
              <a:off x="207447" y="179656"/>
              <a:ext cx="11766840" cy="6498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64357" y="238575"/>
            <a:ext cx="6653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6" y="1153523"/>
            <a:ext cx="2857500" cy="1600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62" y="1153523"/>
            <a:ext cx="2857500" cy="1600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69" y="1127614"/>
            <a:ext cx="2847975" cy="1600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69" y="3582562"/>
            <a:ext cx="2847975" cy="16573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63" y="3582562"/>
            <a:ext cx="2857500" cy="16573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7" y="3582562"/>
            <a:ext cx="2857500" cy="16573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5" name="TextBox 14"/>
          <p:cNvSpPr txBox="1"/>
          <p:nvPr/>
        </p:nvSpPr>
        <p:spPr>
          <a:xfrm>
            <a:off x="1314099" y="2906230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5548" y="2937516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5583" y="2914326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7625" y="5405353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নলকূপ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5548" y="5405353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76711" y="5401177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কুয়া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2505" y="5802272"/>
            <a:ext cx="12374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পানির বিভিন্ন উৎস অর্থাৎ আমরা যে সমস্ত মাধ্যম থেকে পানি পাই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7625" y="5865674"/>
            <a:ext cx="960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72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19" grpId="0"/>
      <p:bldP spid="20" grpId="0"/>
      <p:bldP spid="4" grpId="0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0C116381-1932-40D9-8A21-C1AAE7C050C8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xmlns="" id="{947F1B2F-3675-4D51-9BA4-C9430E56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grpSp>
          <p:nvGrpSpPr>
            <p:cNvPr id="4" name="组合 9">
              <a:extLst>
                <a:ext uri="{FF2B5EF4-FFF2-40B4-BE49-F238E27FC236}">
                  <a16:creationId xmlns:a16="http://schemas.microsoft.com/office/drawing/2014/main" xmlns="" id="{9F804735-7997-41E9-97EE-CF74EE6FCE32}"/>
                </a:ext>
              </a:extLst>
            </p:cNvPr>
            <p:cNvGrpSpPr/>
            <p:nvPr/>
          </p:nvGrpSpPr>
          <p:grpSpPr>
            <a:xfrm>
              <a:off x="207447" y="179656"/>
              <a:ext cx="11766840" cy="6498687"/>
              <a:chOff x="207447" y="179656"/>
              <a:chExt cx="11766840" cy="6498687"/>
            </a:xfrm>
          </p:grpSpPr>
          <p:sp>
            <p:nvSpPr>
              <p:cNvPr id="5" name="矩形 15">
                <a:extLst>
                  <a:ext uri="{FF2B5EF4-FFF2-40B4-BE49-F238E27FC236}">
                    <a16:creationId xmlns:a16="http://schemas.microsoft.com/office/drawing/2014/main" xmlns="" id="{7C6DEF27-5572-4931-A272-7C1706B066D1}"/>
                  </a:ext>
                </a:extLst>
              </p:cNvPr>
              <p:cNvSpPr/>
              <p:nvPr/>
            </p:nvSpPr>
            <p:spPr>
              <a:xfrm flipV="1">
                <a:off x="207447" y="179656"/>
                <a:ext cx="11766840" cy="64986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6" name="直接连接符 14">
                <a:extLst>
                  <a:ext uri="{FF2B5EF4-FFF2-40B4-BE49-F238E27FC236}">
                    <a16:creationId xmlns:a16="http://schemas.microsoft.com/office/drawing/2014/main" xmlns="" id="{8A625DB3-5DA6-454B-9C53-AE75AAFDAF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4928" y="667807"/>
                <a:ext cx="5321300" cy="0"/>
              </a:xfrm>
              <a:prstGeom prst="line">
                <a:avLst/>
              </a:prstGeom>
              <a:ln>
                <a:solidFill>
                  <a:srgbClr val="53A1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4">
                <a:extLst>
                  <a:ext uri="{FF2B5EF4-FFF2-40B4-BE49-F238E27FC236}">
                    <a16:creationId xmlns:a16="http://schemas.microsoft.com/office/drawing/2014/main" xmlns="" id="{8A625DB3-5DA6-454B-9C53-AE75AAFDAF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4928" y="833855"/>
                <a:ext cx="5321300" cy="0"/>
              </a:xfrm>
              <a:prstGeom prst="line">
                <a:avLst/>
              </a:prstGeom>
              <a:ln>
                <a:solidFill>
                  <a:srgbClr val="53A1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4">
                <a:extLst>
                  <a:ext uri="{FF2B5EF4-FFF2-40B4-BE49-F238E27FC236}">
                    <a16:creationId xmlns:a16="http://schemas.microsoft.com/office/drawing/2014/main" xmlns="" id="{8A625DB3-5DA6-454B-9C53-AE75AAFDAF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4928" y="999903"/>
                <a:ext cx="5321300" cy="0"/>
              </a:xfrm>
              <a:prstGeom prst="line">
                <a:avLst/>
              </a:prstGeom>
              <a:ln>
                <a:solidFill>
                  <a:srgbClr val="53A1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4">
                <a:extLst>
                  <a:ext uri="{FF2B5EF4-FFF2-40B4-BE49-F238E27FC236}">
                    <a16:creationId xmlns:a16="http://schemas.microsoft.com/office/drawing/2014/main" xmlns="" id="{8A625DB3-5DA6-454B-9C53-AE75AAFDAF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5053" y="4352702"/>
                <a:ext cx="3729970" cy="0"/>
              </a:xfrm>
              <a:prstGeom prst="line">
                <a:avLst/>
              </a:prstGeom>
              <a:ln w="952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456098" y="1194037"/>
            <a:ext cx="73711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3393" y="3355016"/>
            <a:ext cx="5526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উৎস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75" y="2609363"/>
            <a:ext cx="4817386" cy="26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0C116381-1932-40D9-8A21-C1AAE7C050C8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xmlns="" id="{947F1B2F-3675-4D51-9BA4-C9430E56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5" name="矩形 15">
              <a:extLst>
                <a:ext uri="{FF2B5EF4-FFF2-40B4-BE49-F238E27FC236}">
                  <a16:creationId xmlns:a16="http://schemas.microsoft.com/office/drawing/2014/main" xmlns="" id="{7C6DEF27-5572-4931-A272-7C1706B066D1}"/>
                </a:ext>
              </a:extLst>
            </p:cNvPr>
            <p:cNvSpPr/>
            <p:nvPr/>
          </p:nvSpPr>
          <p:spPr>
            <a:xfrm flipV="1">
              <a:off x="207447" y="179656"/>
              <a:ext cx="11766840" cy="6498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731586" y="1285745"/>
            <a:ext cx="5526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745" y="2572157"/>
            <a:ext cx="7635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৩.১.১ পানির উৎস সমূহ চিহ্নিত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56" y="3624023"/>
            <a:ext cx="4839891" cy="271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2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3">
            <a:extLst>
              <a:ext uri="{FF2B5EF4-FFF2-40B4-BE49-F238E27FC236}">
                <a16:creationId xmlns:a16="http://schemas.microsoft.com/office/drawing/2014/main" xmlns="" id="{6A4B30A3-92C0-4EC6-AE32-1F35B1A94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539" y="157839"/>
            <a:ext cx="11754677" cy="6493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527658"/>
            <a:ext cx="6662540" cy="3358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0138" y="663173"/>
            <a:ext cx="6641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ভালোভাবে লক্ষ্য করো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7592" y="663173"/>
            <a:ext cx="552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7467" y="5315643"/>
            <a:ext cx="552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1006" y="663173"/>
            <a:ext cx="7639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পৃথিবী কি দিয়ে ঢাকা?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7467" y="5315643"/>
            <a:ext cx="552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ও পানি দিয়ে ঢাকা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3657" y="679035"/>
            <a:ext cx="8953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মাটির অংশ বেশি না পানির অংশ বেশি?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8950" y="5315643"/>
            <a:ext cx="552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অংশ বেশি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16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4" grpId="0"/>
      <p:bldP spid="14" grpId="1"/>
      <p:bldP spid="15" grpId="0"/>
      <p:bldP spid="15" grpId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0C116381-1932-40D9-8A21-C1AAE7C050C8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xmlns="" id="{947F1B2F-3675-4D51-9BA4-C9430E56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grpSp>
          <p:nvGrpSpPr>
            <p:cNvPr id="4" name="组合 9">
              <a:extLst>
                <a:ext uri="{FF2B5EF4-FFF2-40B4-BE49-F238E27FC236}">
                  <a16:creationId xmlns:a16="http://schemas.microsoft.com/office/drawing/2014/main" xmlns="" id="{9F804735-7997-41E9-97EE-CF74EE6FCE32}"/>
                </a:ext>
              </a:extLst>
            </p:cNvPr>
            <p:cNvGrpSpPr/>
            <p:nvPr/>
          </p:nvGrpSpPr>
          <p:grpSpPr>
            <a:xfrm>
              <a:off x="207447" y="179656"/>
              <a:ext cx="11766840" cy="6498687"/>
              <a:chOff x="207447" y="179656"/>
              <a:chExt cx="11766840" cy="6498687"/>
            </a:xfrm>
          </p:grpSpPr>
          <p:sp>
            <p:nvSpPr>
              <p:cNvPr id="5" name="矩形 15">
                <a:extLst>
                  <a:ext uri="{FF2B5EF4-FFF2-40B4-BE49-F238E27FC236}">
                    <a16:creationId xmlns:a16="http://schemas.microsoft.com/office/drawing/2014/main" xmlns="" id="{7C6DEF27-5572-4931-A272-7C1706B066D1}"/>
                  </a:ext>
                </a:extLst>
              </p:cNvPr>
              <p:cNvSpPr/>
              <p:nvPr/>
            </p:nvSpPr>
            <p:spPr>
              <a:xfrm flipV="1">
                <a:off x="207447" y="179656"/>
                <a:ext cx="11766840" cy="64986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6" name="直接连接符 14">
                <a:extLst>
                  <a:ext uri="{FF2B5EF4-FFF2-40B4-BE49-F238E27FC236}">
                    <a16:creationId xmlns:a16="http://schemas.microsoft.com/office/drawing/2014/main" xmlns="" id="{8A625DB3-5DA6-454B-9C53-AE75AAFDAF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92500" y="1190575"/>
                <a:ext cx="5321300" cy="0"/>
              </a:xfrm>
              <a:prstGeom prst="line">
                <a:avLst/>
              </a:prstGeom>
              <a:ln>
                <a:solidFill>
                  <a:srgbClr val="53A1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/>
          <p:cNvSpPr txBox="1"/>
          <p:nvPr/>
        </p:nvSpPr>
        <p:spPr>
          <a:xfrm>
            <a:off x="1144768" y="341343"/>
            <a:ext cx="989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জানো পৃথিবীতে কতটুকু মাটি ও পানি আছে?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297" y="1188771"/>
            <a:ext cx="7243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মাটি ও পানির পরিমাণ দেখে নেই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ie 14"/>
          <p:cNvSpPr/>
          <p:nvPr/>
        </p:nvSpPr>
        <p:spPr>
          <a:xfrm>
            <a:off x="887896" y="1978496"/>
            <a:ext cx="3617843" cy="3617843"/>
          </a:xfrm>
          <a:prstGeom prst="pie">
            <a:avLst/>
          </a:prstGeom>
          <a:solidFill>
            <a:srgbClr val="2C9BD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5CA6"/>
              </a:solidFill>
            </a:endParaRPr>
          </a:p>
        </p:txBody>
      </p:sp>
      <p:sp>
        <p:nvSpPr>
          <p:cNvPr id="17" name="Pie 16"/>
          <p:cNvSpPr/>
          <p:nvPr/>
        </p:nvSpPr>
        <p:spPr>
          <a:xfrm rot="5798839">
            <a:off x="850444" y="1978543"/>
            <a:ext cx="3660141" cy="3660141"/>
          </a:xfrm>
          <a:prstGeom prst="pie">
            <a:avLst>
              <a:gd name="adj1" fmla="val 10399315"/>
              <a:gd name="adj2" fmla="val 15796111"/>
            </a:avLst>
          </a:prstGeom>
          <a:solidFill>
            <a:srgbClr val="8A6D4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82" y="2297017"/>
            <a:ext cx="5922501" cy="29854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63612" y="4138583"/>
            <a:ext cx="165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4299" y="2789921"/>
            <a:ext cx="165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680514" y="1978496"/>
            <a:ext cx="0" cy="361784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87896" y="3787417"/>
            <a:ext cx="3617843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44434" y="5273173"/>
            <a:ext cx="165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4944" y="5915420"/>
            <a:ext cx="831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৪ ভাগের ৩ ভাগ পানি এবং ১ ভাগ মাটি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38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  <p:bldP spid="17" grpId="0" animBg="1"/>
      <p:bldP spid="19" grpId="0"/>
      <p:bldP spid="20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0C116381-1932-40D9-8A21-C1AAE7C050C8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xmlns="" id="{947F1B2F-3675-4D51-9BA4-C9430E56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5" name="矩形 15">
              <a:extLst>
                <a:ext uri="{FF2B5EF4-FFF2-40B4-BE49-F238E27FC236}">
                  <a16:creationId xmlns:a16="http://schemas.microsoft.com/office/drawing/2014/main" xmlns="" id="{7C6DEF27-5572-4931-A272-7C1706B066D1}"/>
                </a:ext>
              </a:extLst>
            </p:cNvPr>
            <p:cNvSpPr/>
            <p:nvPr/>
          </p:nvSpPr>
          <p:spPr>
            <a:xfrm flipV="1">
              <a:off x="207447" y="179656"/>
              <a:ext cx="11766840" cy="6498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21617" y="2422741"/>
            <a:ext cx="414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 পানি পান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55" y="604463"/>
            <a:ext cx="2847975" cy="16002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310611" y="5813551"/>
            <a:ext cx="707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প্রাণী ও উদ্ভিদের পানির প্রয়োজন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6" y="3640542"/>
            <a:ext cx="2733675" cy="16764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8" y="3640542"/>
            <a:ext cx="2619375" cy="17430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3906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0C116381-1932-40D9-8A21-C1AAE7C050C8}"/>
              </a:ext>
            </a:extLst>
          </p:cNvPr>
          <p:cNvGrpSpPr/>
          <p:nvPr/>
        </p:nvGrpSpPr>
        <p:grpSpPr>
          <a:xfrm>
            <a:off x="0" y="-55031"/>
            <a:ext cx="12190413" cy="6857107"/>
            <a:chOff x="0" y="1240"/>
            <a:chExt cx="12190413" cy="6857107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xmlns="" id="{947F1B2F-3675-4D51-9BA4-C9430E56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5" name="矩形 15">
              <a:extLst>
                <a:ext uri="{FF2B5EF4-FFF2-40B4-BE49-F238E27FC236}">
                  <a16:creationId xmlns:a16="http://schemas.microsoft.com/office/drawing/2014/main" xmlns="" id="{7C6DEF27-5572-4931-A272-7C1706B066D1}"/>
                </a:ext>
              </a:extLst>
            </p:cNvPr>
            <p:cNvSpPr/>
            <p:nvPr/>
          </p:nvSpPr>
          <p:spPr>
            <a:xfrm flipV="1">
              <a:off x="207447" y="179656"/>
              <a:ext cx="11766840" cy="6498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7726" y="173039"/>
            <a:ext cx="1131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আমরা কোথা থেকে পাই?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5316" y="4908277"/>
            <a:ext cx="222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নলকূপ থেকে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39" y="3161467"/>
            <a:ext cx="2857500" cy="16573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05" y="945285"/>
            <a:ext cx="2857500" cy="1600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22" y="1038333"/>
            <a:ext cx="2857500" cy="150564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7" name="TextBox 16"/>
          <p:cNvSpPr txBox="1"/>
          <p:nvPr/>
        </p:nvSpPr>
        <p:spPr>
          <a:xfrm>
            <a:off x="1147861" y="2669918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86977" y="2642573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89" y="943781"/>
            <a:ext cx="2857500" cy="1600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45" y="3206158"/>
            <a:ext cx="2847975" cy="1600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47" y="3224156"/>
            <a:ext cx="2847975" cy="16573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25" name="TextBox 24"/>
          <p:cNvSpPr txBox="1"/>
          <p:nvPr/>
        </p:nvSpPr>
        <p:spPr>
          <a:xfrm>
            <a:off x="4724945" y="2642574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9813" y="4970966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14675" y="4974059"/>
            <a:ext cx="18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7447" y="5368886"/>
            <a:ext cx="11313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হলো পানির বিভিন্ন উৎস, যেখান থেকে আমরা পানি পেয়ে থাকি।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ছাড়াও পানির আরো বিভিন্ন উৎস আছে।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92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7" grpId="0"/>
      <p:bldP spid="19" grpId="0"/>
      <p:bldP spid="25" grpId="0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359</Words>
  <Application>Microsoft Office PowerPoint</Application>
  <PresentationFormat>Widescreen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Li Mahfuj AK ANSI V1</vt:lpstr>
      <vt:lpstr>Li Shohid Salam ANSI V1</vt:lpstr>
      <vt:lpstr>Li Shohid Salam ANSI V2</vt:lpstr>
      <vt:lpstr>NikoshBAN</vt:lpstr>
      <vt:lpstr>Shorif Boisakhi Bijoy 2003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69</cp:revision>
  <dcterms:created xsi:type="dcterms:W3CDTF">2021-03-28T12:49:32Z</dcterms:created>
  <dcterms:modified xsi:type="dcterms:W3CDTF">2021-04-04T16:46:49Z</dcterms:modified>
</cp:coreProperties>
</file>