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9" r:id="rId12"/>
    <p:sldId id="268" r:id="rId13"/>
    <p:sldId id="271" r:id="rId14"/>
    <p:sldId id="273" r:id="rId15"/>
    <p:sldId id="274" r:id="rId16"/>
    <p:sldId id="272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60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5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0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6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3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0886-A597-4C76-AFBF-426280A74D49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D0F9-8288-4FC4-9E71-2F76999BA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0" y="476250"/>
            <a:ext cx="10985862" cy="5650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303" y="476250"/>
            <a:ext cx="4931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শুভেচ্ছা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1680" y="222069"/>
            <a:ext cx="88696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৬.সরকারের </a:t>
            </a:r>
            <a:r>
              <a:rPr lang="en-US" sz="3200" dirty="0" err="1" smtClean="0">
                <a:solidFill>
                  <a:srgbClr val="002060"/>
                </a:solidFill>
              </a:rPr>
              <a:t>নিকট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জনগণের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দাবি</a:t>
            </a:r>
            <a:r>
              <a:rPr lang="en-US" sz="3200" dirty="0" smtClean="0">
                <a:solidFill>
                  <a:srgbClr val="002060"/>
                </a:solidFill>
              </a:rPr>
              <a:t>—</a:t>
            </a:r>
            <a:r>
              <a:rPr lang="en-US" sz="3200" dirty="0" err="1" smtClean="0">
                <a:solidFill>
                  <a:srgbClr val="002060"/>
                </a:solidFill>
              </a:rPr>
              <a:t>দাওয়া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উত্থাপন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1018903"/>
            <a:ext cx="11129554" cy="5029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8471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7053" y="365759"/>
            <a:ext cx="442830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৭. </a:t>
            </a:r>
            <a:r>
              <a:rPr lang="en-US" sz="3200" dirty="0" err="1" smtClean="0">
                <a:solidFill>
                  <a:srgbClr val="C00000"/>
                </a:solidFill>
              </a:rPr>
              <a:t>তথ্য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পরিবেশন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4" y="1123406"/>
            <a:ext cx="11142616" cy="49900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51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914" y="352697"/>
            <a:ext cx="933994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৮.পেশাগত ও </a:t>
            </a:r>
            <a:r>
              <a:rPr lang="en-US" sz="3200" dirty="0" err="1" smtClean="0">
                <a:solidFill>
                  <a:srgbClr val="FF0000"/>
                </a:solidFill>
              </a:rPr>
              <a:t>নৈতিক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মূল্যবোধের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ভারসাম্য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রক্ষা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149531"/>
            <a:ext cx="10959737" cy="48855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37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177" y="274319"/>
            <a:ext cx="856923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আমলাতন্ত্রে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জনবিচ্ছিন্নতা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লাল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ফিতার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দৌরাত্ম্য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4" y="1136468"/>
            <a:ext cx="5251268" cy="4937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21977" y="1136468"/>
            <a:ext cx="5747657" cy="480131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জনবিচ্ছিন্নতাঃ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বেসামরিক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আমলাগণ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জনপ্রতিনিধি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নন</a:t>
            </a:r>
            <a:r>
              <a:rPr lang="en-US" sz="2000" dirty="0" smtClean="0"/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জনগণের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নিকট</a:t>
            </a:r>
            <a:r>
              <a:rPr lang="en-US" sz="2000" dirty="0" smtClean="0"/>
              <a:t> </a:t>
            </a:r>
            <a:r>
              <a:rPr lang="en-US" sz="2000" dirty="0" err="1" smtClean="0"/>
              <a:t>জবাবদিহী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‘</a:t>
            </a:r>
            <a:r>
              <a:rPr lang="en-US" sz="2000" dirty="0" err="1" smtClean="0"/>
              <a:t>জনগণের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সেবক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।।’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জনগণের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প্রভু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জনবিচ্ছিন্ন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পড়েন</a:t>
            </a:r>
            <a:r>
              <a:rPr lang="en-US" sz="2000" dirty="0" smtClean="0"/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লালফিতার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দৌরাত্ম্য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Red </a:t>
            </a:r>
            <a:r>
              <a:rPr lang="en-US" sz="2000" dirty="0" err="1" smtClean="0"/>
              <a:t>Tapism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প্রত্যয়টি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সপ্তদশ</a:t>
            </a:r>
            <a:r>
              <a:rPr lang="en-US" sz="2000" dirty="0" smtClean="0"/>
              <a:t> </a:t>
            </a:r>
            <a:r>
              <a:rPr lang="en-US" sz="2000" dirty="0" err="1" smtClean="0"/>
              <a:t>শতাব্দীতে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ইংল্যান্ডে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প্রচলিত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নিয়ম-কানুনের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কড়াকড়ি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বাড়াবাড়ি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বোঝাতে</a:t>
            </a:r>
            <a:r>
              <a:rPr lang="en-US" sz="2000" dirty="0" smtClean="0"/>
              <a:t> ‘ ‘</a:t>
            </a:r>
            <a:r>
              <a:rPr lang="en-US" sz="2000" dirty="0" err="1" smtClean="0"/>
              <a:t>লালফিতার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দৌরাত্ম্য</a:t>
            </a:r>
            <a:r>
              <a:rPr lang="en-US" sz="2000" dirty="0" smtClean="0"/>
              <a:t>’ </a:t>
            </a:r>
            <a:r>
              <a:rPr lang="en-US" sz="2000" dirty="0" err="1" smtClean="0"/>
              <a:t>কথাটি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ব্যবহৃত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প্রয়োজনের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দ্রুত</a:t>
            </a:r>
            <a:r>
              <a:rPr lang="en-US" sz="2000" dirty="0" smtClean="0"/>
              <a:t> </a:t>
            </a:r>
            <a:r>
              <a:rPr lang="en-US" sz="2000" dirty="0" err="1" smtClean="0"/>
              <a:t>সিদ্ধান্ত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গ্রহণ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জনগণের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হয়রানি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বেড়ে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।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4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492" y="133299"/>
            <a:ext cx="448056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জনসেবা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0" y="905956"/>
            <a:ext cx="5199016" cy="5262978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95851" y="905955"/>
            <a:ext cx="5636624" cy="5157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অন্যের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কল্যাণে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আত্মত্যাগের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মহান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ব্রতই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জনসেবা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জনসেবার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উদার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বড়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চাই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মহামানবগণ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জনসেবার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উজ্জ্বল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দৃষ্টান্ত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রেখে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গেছেন</a:t>
            </a:r>
            <a:r>
              <a:rPr lang="en-US" sz="2400" dirty="0" smtClean="0">
                <a:solidFill>
                  <a:srgbClr val="FF0000"/>
                </a:solidFill>
              </a:rPr>
              <a:t>।।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রাজনীতিবিদ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আমলাগণ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জনগণের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কল্যাণে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কাজ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করলে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সেটাও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জনসেবা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3989" y="130629"/>
            <a:ext cx="4036422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Horizontal Scroll 4"/>
          <p:cNvSpPr/>
          <p:nvPr/>
        </p:nvSpPr>
        <p:spPr>
          <a:xfrm>
            <a:off x="940526" y="1021976"/>
            <a:ext cx="10411097" cy="5029200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১.আমলারা </a:t>
            </a:r>
            <a:r>
              <a:rPr lang="en-US" sz="2800" b="1" dirty="0" err="1" smtClean="0">
                <a:solidFill>
                  <a:schemeClr val="bg1"/>
                </a:solidFill>
              </a:rPr>
              <a:t>কীভাবে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আইন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প্রণয়নে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সাহায্য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 ২.সরকারি </a:t>
            </a:r>
            <a:r>
              <a:rPr lang="en-US" sz="2800" b="1" dirty="0" err="1" smtClean="0">
                <a:solidFill>
                  <a:schemeClr val="bg1"/>
                </a:solidFill>
              </a:rPr>
              <a:t>নীতি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প্রণয়নে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আমলাদের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ভূমিকা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কতটুকু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৩.একটি </a:t>
            </a:r>
            <a:r>
              <a:rPr lang="en-US" sz="2800" b="1" dirty="0" err="1" smtClean="0">
                <a:solidFill>
                  <a:schemeClr val="bg1"/>
                </a:solidFill>
              </a:rPr>
              <a:t>রাষ্ট্রে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আমলাদের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দৈনন্দিন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কাজ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কতটুকু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গুরুত্বপূর্ণ</a:t>
            </a:r>
            <a:r>
              <a:rPr lang="en-US" sz="2800" b="1" dirty="0" smtClean="0">
                <a:solidFill>
                  <a:schemeClr val="bg1"/>
                </a:solidFill>
              </a:rPr>
              <a:t> 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1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3360" y="248194"/>
            <a:ext cx="515982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দলীয়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757645" y="1169894"/>
            <a:ext cx="10724606" cy="4852084"/>
          </a:xfrm>
          <a:prstGeom prst="flowChartMagneticDisk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তোমরা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মনে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লালফিতার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দৌরাত্ম্যের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আমলারা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বিচ্ছিন্ন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পড়ছে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যদি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তবে</a:t>
            </a:r>
            <a:r>
              <a:rPr lang="en-US" sz="2800" b="1" dirty="0" smtClean="0"/>
              <a:t> এ </a:t>
            </a:r>
            <a:r>
              <a:rPr lang="en-US" sz="2800" b="1" dirty="0" err="1" smtClean="0"/>
              <a:t>ক্ষেত্রে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আমলাদের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করণীয়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? ক- ও খ- </a:t>
            </a:r>
            <a:r>
              <a:rPr lang="en-US" sz="2800" b="1" dirty="0" err="1" smtClean="0"/>
              <a:t>দল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সবাই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তোমাদের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সুপারিশমালা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খাতায়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দুই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দলের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দুই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এসে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উপস্থাপন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40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726" y="261257"/>
            <a:ext cx="506838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535578" y="1161067"/>
            <a:ext cx="11103428" cy="4769470"/>
          </a:xfrm>
          <a:prstGeom prst="flowChartMultidocument">
            <a:avLst/>
          </a:prstGeom>
          <a:solidFill>
            <a:srgbClr val="AAB60A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</a:rPr>
              <a:t>জনসেবা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বুঝ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দেশে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প্রচলিত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জনসেবা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প্রকৃত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অর্থে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কতটুকু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জনসেবা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তোমার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কাছে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মনে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</a:rPr>
              <a:t>একজন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জনসেবকের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গুণ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থাকা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উচি</a:t>
            </a:r>
            <a:r>
              <a:rPr lang="en-US" sz="3600" dirty="0" smtClean="0">
                <a:solidFill>
                  <a:srgbClr val="FF0000"/>
                </a:solidFill>
              </a:rPr>
              <a:t>ৎ ? </a:t>
            </a:r>
            <a:r>
              <a:rPr lang="en-US" sz="3600" dirty="0" err="1" smtClean="0">
                <a:solidFill>
                  <a:srgbClr val="FF0000"/>
                </a:solidFill>
              </a:rPr>
              <a:t>মতামত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দাও</a:t>
            </a:r>
            <a:r>
              <a:rPr lang="en-US" sz="3600" dirty="0" smtClean="0">
                <a:solidFill>
                  <a:srgbClr val="FF0000"/>
                </a:solidFill>
              </a:rPr>
              <a:t>।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3234"/>
            <a:ext cx="11495314" cy="59512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94" y="3896990"/>
            <a:ext cx="857250" cy="146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597824">
            <a:off x="2133861" y="1038036"/>
            <a:ext cx="1696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খোদা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193317" y="1038035"/>
            <a:ext cx="251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হাফেজ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6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192" y="629185"/>
            <a:ext cx="5047926" cy="769441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solidFill>
                  <a:srgbClr val="FFFF00"/>
                </a:solidFill>
              </a:rPr>
              <a:t>শিক্ষক 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2" y="1593669"/>
            <a:ext cx="5047926" cy="4494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0720" y="629185"/>
            <a:ext cx="6217920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rgbClr val="FF0000"/>
                </a:solidFill>
              </a:rPr>
              <a:t>নামঃ মোঃ ফরিদ উদ্দিন</a:t>
            </a:r>
          </a:p>
          <a:p>
            <a:pPr algn="ctr"/>
            <a:r>
              <a:rPr lang="as-IN" sz="2800" dirty="0">
                <a:solidFill>
                  <a:srgbClr val="FF0000"/>
                </a:solidFill>
              </a:rPr>
              <a:t>প্রভাষকঃ পৌরনীতি ও সুশাসন</a:t>
            </a:r>
          </a:p>
          <a:p>
            <a:pPr algn="ctr"/>
            <a:r>
              <a:rPr lang="as-IN" sz="2800" dirty="0">
                <a:solidFill>
                  <a:srgbClr val="FF0000"/>
                </a:solidFill>
              </a:rPr>
              <a:t>এস আর ডি শামছ উদ্দিন ভূঁইয়া স্কুল এন্ড কলেজ</a:t>
            </a:r>
          </a:p>
          <a:p>
            <a:pPr algn="ctr"/>
            <a:endParaRPr lang="as-IN" sz="2800" dirty="0">
              <a:solidFill>
                <a:srgbClr val="FF0000"/>
              </a:solidFill>
            </a:endParaRPr>
          </a:p>
          <a:p>
            <a:pPr algn="ctr"/>
            <a:r>
              <a:rPr lang="as-IN" sz="2800" dirty="0">
                <a:solidFill>
                  <a:srgbClr val="FF0000"/>
                </a:solidFill>
              </a:rPr>
              <a:t>শাহেদল, হোসেনপুর, কিশোরগঞ্জ।</a:t>
            </a:r>
          </a:p>
          <a:p>
            <a:pPr algn="ctr"/>
            <a:r>
              <a:rPr lang="as-IN" sz="2800" dirty="0">
                <a:solidFill>
                  <a:srgbClr val="FF0000"/>
                </a:solidFill>
              </a:rPr>
              <a:t>মোবাইলঃ 01682547689</a:t>
            </a:r>
          </a:p>
          <a:p>
            <a:pPr algn="ctr"/>
            <a:r>
              <a:rPr lang="as-IN" sz="2800" dirty="0">
                <a:solidFill>
                  <a:srgbClr val="FF0000"/>
                </a:solidFill>
              </a:rPr>
              <a:t>ইমেইলঃ </a:t>
            </a:r>
            <a:r>
              <a:rPr lang="en-US" sz="2800" dirty="0">
                <a:solidFill>
                  <a:srgbClr val="FF0000"/>
                </a:solidFill>
              </a:rPr>
              <a:t>uddinfarid1985@gmail.com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0720" y="4508153"/>
            <a:ext cx="6096000" cy="138499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as-IN" sz="2800" dirty="0"/>
              <a:t>শ্রেণিঃ একাদশ</a:t>
            </a:r>
          </a:p>
          <a:p>
            <a:pPr algn="ctr"/>
            <a:r>
              <a:rPr lang="as-IN" sz="2800" dirty="0"/>
              <a:t>বিষয়ঃ পৌরনীতি ও সুশাসন ১ম পত্র</a:t>
            </a:r>
          </a:p>
          <a:p>
            <a:pPr algn="ctr"/>
            <a:r>
              <a:rPr lang="as-IN" sz="2800" dirty="0"/>
              <a:t>অধ্যায়ঃ নবম</a:t>
            </a:r>
          </a:p>
        </p:txBody>
      </p:sp>
    </p:spTree>
    <p:extLst>
      <p:ext uri="{BB962C8B-B14F-4D97-AF65-F5344CB8AC3E}">
        <p14:creationId xmlns:p14="http://schemas.microsoft.com/office/powerpoint/2010/main" val="58771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chemeClr val="bg1"/>
                </a:solidFill>
              </a:rPr>
              <a:t>।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5" y="548640"/>
            <a:ext cx="11338560" cy="55778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069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Bevel 1"/>
          <p:cNvSpPr/>
          <p:nvPr/>
        </p:nvSpPr>
        <p:spPr>
          <a:xfrm>
            <a:off x="855616" y="483326"/>
            <a:ext cx="10783389" cy="5473337"/>
          </a:xfrm>
          <a:prstGeom prst="bevel">
            <a:avLst/>
          </a:prstGeom>
          <a:solidFill>
            <a:srgbClr val="C0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9600" b="1" dirty="0" err="1" smtClean="0">
                <a:solidFill>
                  <a:srgbClr val="FFFF00"/>
                </a:solidFill>
              </a:rPr>
              <a:t>আমলাদের</a:t>
            </a:r>
            <a:r>
              <a:rPr lang="en-US" sz="9600" b="1" dirty="0" smtClean="0">
                <a:solidFill>
                  <a:srgbClr val="FFFF00"/>
                </a:solidFill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</a:rPr>
              <a:t>কার্যাবলি</a:t>
            </a:r>
            <a:r>
              <a:rPr lang="en-US" sz="9600" b="1" dirty="0" smtClean="0">
                <a:solidFill>
                  <a:srgbClr val="FFFF00"/>
                </a:solidFill>
              </a:rPr>
              <a:t> 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9850" y="235132"/>
            <a:ext cx="499654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শিখন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ফল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29491" y="1188720"/>
            <a:ext cx="10496006" cy="4702629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১.আমলাদের </a:t>
            </a:r>
            <a:r>
              <a:rPr lang="en-US" sz="3200" dirty="0" err="1" smtClean="0"/>
              <a:t>কার্যাবলি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২.লালফিতার </a:t>
            </a:r>
            <a:r>
              <a:rPr lang="en-US" sz="3200" dirty="0" err="1" smtClean="0"/>
              <a:t>দৌরাত্ম্য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৩.জনসেবায় </a:t>
            </a:r>
            <a:r>
              <a:rPr lang="en-US" sz="3200" dirty="0" err="1" smtClean="0"/>
              <a:t>আমলাদের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করণীয়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22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7167" y="187625"/>
            <a:ext cx="376577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</a:rPr>
              <a:t>আমলাদের কার্যাবলি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008" y="953589"/>
            <a:ext cx="56300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১. </a:t>
            </a:r>
            <a:r>
              <a:rPr lang="en-US" sz="2800" dirty="0" err="1" smtClean="0"/>
              <a:t>আইন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1657997"/>
            <a:ext cx="10998926" cy="448154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90832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040" y="300446"/>
            <a:ext cx="51467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২.আইন </a:t>
            </a:r>
            <a:r>
              <a:rPr lang="en-US" sz="3200" dirty="0" err="1" smtClean="0">
                <a:solidFill>
                  <a:srgbClr val="0000FF"/>
                </a:solidFill>
              </a:rPr>
              <a:t>প্রণয়নে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সাহায্য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দান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979714"/>
            <a:ext cx="11181807" cy="513370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972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8594" y="222069"/>
            <a:ext cx="5381897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৩.সরকারী </a:t>
            </a:r>
            <a:r>
              <a:rPr lang="en-US" sz="2800" dirty="0" err="1" smtClean="0">
                <a:solidFill>
                  <a:srgbClr val="0000FF"/>
                </a:solidFill>
              </a:rPr>
              <a:t>নীতি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নির্ধারণে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সাহায্য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940527"/>
            <a:ext cx="11038114" cy="51467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1223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6283234"/>
            <a:ext cx="1158675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chemeClr val="bg1"/>
                </a:solidFill>
              </a:rPr>
              <a:t>জলের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দিকে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শুধু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তাকিয়ে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থাকলে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তুমি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কোনোদিন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সাগর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পাড়ি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পারবে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</a:rPr>
              <a:t>” –</a:t>
            </a:r>
            <a:r>
              <a:rPr lang="en-US" sz="2000" b="1" dirty="0" err="1" smtClean="0">
                <a:solidFill>
                  <a:srgbClr val="FFFF00"/>
                </a:solidFill>
              </a:rPr>
              <a:t>রবীন্দ্রনাথ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ঠাকুর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3908" y="222068"/>
            <a:ext cx="5212080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৪. </a:t>
            </a:r>
            <a:r>
              <a:rPr lang="en-US" sz="3200" dirty="0" err="1" smtClean="0"/>
              <a:t>বিচার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সংক্রান্ত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" y="1010844"/>
            <a:ext cx="11273245" cy="506838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05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616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8PV7N72</dc:creator>
  <cp:lastModifiedBy>8PV7N72</cp:lastModifiedBy>
  <cp:revision>32</cp:revision>
  <dcterms:created xsi:type="dcterms:W3CDTF">2021-04-01T11:35:07Z</dcterms:created>
  <dcterms:modified xsi:type="dcterms:W3CDTF">2021-04-04T05:54:40Z</dcterms:modified>
</cp:coreProperties>
</file>