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E0D6-104A-4BFF-A16D-68A5BF8249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5897A-2E21-4789-86C9-B32A77A38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28580-005F-48B7-AE82-7C7F96681C52}"/>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5" name="Footer Placeholder 4">
            <a:extLst>
              <a:ext uri="{FF2B5EF4-FFF2-40B4-BE49-F238E27FC236}">
                <a16:creationId xmlns:a16="http://schemas.microsoft.com/office/drawing/2014/main" id="{0CE16F76-9C83-4829-8E85-AEEEBE227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2AA9E-8372-47E2-867E-0808EF755104}"/>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24277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9983-549E-4E6E-AA98-31688E7219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D55144-3E15-4D35-8785-3E778C8ED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92A96-6B13-442A-B587-82AD494901F3}"/>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5" name="Footer Placeholder 4">
            <a:extLst>
              <a:ext uri="{FF2B5EF4-FFF2-40B4-BE49-F238E27FC236}">
                <a16:creationId xmlns:a16="http://schemas.microsoft.com/office/drawing/2014/main" id="{B7BC42A4-C8A8-4083-8D58-F3FB33B04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64209-9845-4B7F-B3B7-2D282D15F988}"/>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46644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202EBB-652E-4AC4-AF03-E16C2C9692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2F282-1F38-4918-A00C-E395B9F48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13A53-2593-4ADE-8781-A18DBB62A87F}"/>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5" name="Footer Placeholder 4">
            <a:extLst>
              <a:ext uri="{FF2B5EF4-FFF2-40B4-BE49-F238E27FC236}">
                <a16:creationId xmlns:a16="http://schemas.microsoft.com/office/drawing/2014/main" id="{A213CBD3-8DD2-4049-A310-E630C15A4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658AA-9BBE-49DC-86CF-C9CA6777BFC0}"/>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91487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0D6D-E9C3-4C6F-B0D6-CFED5E3CF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44B35-BF4C-4CBC-84B5-C9D5FD2EEF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830BC-380E-445B-8CDD-E902562673FB}"/>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5" name="Footer Placeholder 4">
            <a:extLst>
              <a:ext uri="{FF2B5EF4-FFF2-40B4-BE49-F238E27FC236}">
                <a16:creationId xmlns:a16="http://schemas.microsoft.com/office/drawing/2014/main" id="{CBEF6072-54A1-496B-ACD5-6B59067D4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4F87E-E490-4E7D-996A-EB5498617364}"/>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277143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0FBC-42F1-44B7-9E8E-A04F4DE4D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612D76-997B-4229-9E50-488BFFC0A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9C34AE-4D3E-41F3-A04E-8F821C1F985D}"/>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5" name="Footer Placeholder 4">
            <a:extLst>
              <a:ext uri="{FF2B5EF4-FFF2-40B4-BE49-F238E27FC236}">
                <a16:creationId xmlns:a16="http://schemas.microsoft.com/office/drawing/2014/main" id="{E3BC677C-3037-48AA-B59C-BD11665C6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27D70-4A64-420B-BA28-371DC6DE6F37}"/>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26016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6305-5237-4CC2-80B4-AFC2E4780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B0EE8-99D7-4E64-8AD3-1B1E4BBE7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AFA7C1-4796-4DAE-9675-CF0D727F6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C3687-AA4B-499D-850E-3D49EF49FE37}"/>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6" name="Footer Placeholder 5">
            <a:extLst>
              <a:ext uri="{FF2B5EF4-FFF2-40B4-BE49-F238E27FC236}">
                <a16:creationId xmlns:a16="http://schemas.microsoft.com/office/drawing/2014/main" id="{F4004A47-A9FE-435E-9108-972CA2BED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DBC54-CEFD-4C7E-A73A-19B920C14CC6}"/>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48093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4B35-5DD3-4006-BBD4-64025FA723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A1295-D938-463E-8159-BC7FA5D44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CCBCC8-301E-4C62-B053-9714A695BB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779D3-439E-45DD-A33B-F3D178F07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D41F6-11A4-4174-B943-FB8C6E31DE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AF963-9545-4657-97AC-A0390FC64EC7}"/>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8" name="Footer Placeholder 7">
            <a:extLst>
              <a:ext uri="{FF2B5EF4-FFF2-40B4-BE49-F238E27FC236}">
                <a16:creationId xmlns:a16="http://schemas.microsoft.com/office/drawing/2014/main" id="{AB55FBFA-1D8F-41F0-99BA-08AB1A5D13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CE95D-B7D4-4D33-A21E-EE1763956B62}"/>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261271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9DB9-353D-469F-8DBE-730D5AD54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690B3-51E5-4D09-91A3-20D9211F91ED}"/>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4" name="Footer Placeholder 3">
            <a:extLst>
              <a:ext uri="{FF2B5EF4-FFF2-40B4-BE49-F238E27FC236}">
                <a16:creationId xmlns:a16="http://schemas.microsoft.com/office/drawing/2014/main" id="{1BEBF7C3-DB35-46A9-8549-4E6E07ED2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D1DAC-3B4D-4F84-B47E-906E4D54BB11}"/>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156778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99452-899A-4F3D-B123-D2AE8498F77C}"/>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3" name="Footer Placeholder 2">
            <a:extLst>
              <a:ext uri="{FF2B5EF4-FFF2-40B4-BE49-F238E27FC236}">
                <a16:creationId xmlns:a16="http://schemas.microsoft.com/office/drawing/2014/main" id="{423D0C1B-66A0-47C4-8727-C6821A205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9B231-EF62-4813-96BF-8BBC4F9D88D9}"/>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163269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D03D-6499-470D-A5E0-85AD3C056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6E4DE-5C84-43B6-BB35-9AB82A3D2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7F8B9-C239-4DEE-B212-7629E9C53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B9FDB-0953-4691-B859-D292F0E66528}"/>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6" name="Footer Placeholder 5">
            <a:extLst>
              <a:ext uri="{FF2B5EF4-FFF2-40B4-BE49-F238E27FC236}">
                <a16:creationId xmlns:a16="http://schemas.microsoft.com/office/drawing/2014/main" id="{ACBE3FC3-4C0A-4E59-B4EE-8183FC0DD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6B507-0B31-4B20-B98E-AC2A486EC891}"/>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298054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FF8A-AF9A-4A54-B5D5-193F50B16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CE03B3-3FC9-4AD3-8E2A-19971AF61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A2253B-F882-43DD-82BF-1DCC432A0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5EC4F-9D9C-4B10-8C06-9DCF8C7F16AE}"/>
              </a:ext>
            </a:extLst>
          </p:cNvPr>
          <p:cNvSpPr>
            <a:spLocks noGrp="1"/>
          </p:cNvSpPr>
          <p:nvPr>
            <p:ph type="dt" sz="half" idx="10"/>
          </p:nvPr>
        </p:nvSpPr>
        <p:spPr/>
        <p:txBody>
          <a:bodyPr/>
          <a:lstStyle/>
          <a:p>
            <a:fld id="{DFB02F0E-C2F2-44B2-B266-4642E223FF12}" type="datetimeFigureOut">
              <a:rPr lang="en-US" smtClean="0"/>
              <a:t>4/4/2021</a:t>
            </a:fld>
            <a:endParaRPr lang="en-US"/>
          </a:p>
        </p:txBody>
      </p:sp>
      <p:sp>
        <p:nvSpPr>
          <p:cNvPr id="6" name="Footer Placeholder 5">
            <a:extLst>
              <a:ext uri="{FF2B5EF4-FFF2-40B4-BE49-F238E27FC236}">
                <a16:creationId xmlns:a16="http://schemas.microsoft.com/office/drawing/2014/main" id="{FBCB92B3-4631-4E83-8BCE-67D55B3EB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DC318-82E8-414B-8A4E-0C5789E6C6FE}"/>
              </a:ext>
            </a:extLst>
          </p:cNvPr>
          <p:cNvSpPr>
            <a:spLocks noGrp="1"/>
          </p:cNvSpPr>
          <p:nvPr>
            <p:ph type="sldNum" sz="quarter" idx="12"/>
          </p:nvPr>
        </p:nvSpPr>
        <p:spPr/>
        <p:txBody>
          <a:bodyPr/>
          <a:lstStyle/>
          <a:p>
            <a:fld id="{F942DA56-1514-4E7C-91B7-D9AFDFECDEE1}" type="slidenum">
              <a:rPr lang="en-US" smtClean="0"/>
              <a:t>‹#›</a:t>
            </a:fld>
            <a:endParaRPr lang="en-US"/>
          </a:p>
        </p:txBody>
      </p:sp>
    </p:spTree>
    <p:extLst>
      <p:ext uri="{BB962C8B-B14F-4D97-AF65-F5344CB8AC3E}">
        <p14:creationId xmlns:p14="http://schemas.microsoft.com/office/powerpoint/2010/main" val="177953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285C5-42E5-42D3-9D8B-77E4E7414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84C067-A473-4F78-B4E7-A08BBD61F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5238B-F20F-45C3-802A-2CD695545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02F0E-C2F2-44B2-B266-4642E223FF12}" type="datetimeFigureOut">
              <a:rPr lang="en-US" smtClean="0"/>
              <a:t>4/4/2021</a:t>
            </a:fld>
            <a:endParaRPr lang="en-US"/>
          </a:p>
        </p:txBody>
      </p:sp>
      <p:sp>
        <p:nvSpPr>
          <p:cNvPr id="5" name="Footer Placeholder 4">
            <a:extLst>
              <a:ext uri="{FF2B5EF4-FFF2-40B4-BE49-F238E27FC236}">
                <a16:creationId xmlns:a16="http://schemas.microsoft.com/office/drawing/2014/main" id="{90E5380F-3E78-43FD-9891-6C0FD2C5F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D3B844-26A0-432B-B6CC-E2ACA9BD9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2DA56-1514-4E7C-91B7-D9AFDFECDEE1}" type="slidenum">
              <a:rPr lang="en-US" smtClean="0"/>
              <a:t>‹#›</a:t>
            </a:fld>
            <a:endParaRPr lang="en-US"/>
          </a:p>
        </p:txBody>
      </p:sp>
    </p:spTree>
    <p:extLst>
      <p:ext uri="{BB962C8B-B14F-4D97-AF65-F5344CB8AC3E}">
        <p14:creationId xmlns:p14="http://schemas.microsoft.com/office/powerpoint/2010/main" val="421271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s://pixabay.com/en/grass-flowers-flowers-of-the-field-3283194/"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hyperlink" Target="https://pixabay.com/en/grass-flowers-flowers-of-the-field-328319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12.jf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hyperlink" Target="https://pixabay.com/en/grass-flowers-flowers-of-the-field-32831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s://pixabay.com/en/grass-flowers-flowers-of-the-field-3283194/"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pixabay.com/en/grass-flowers-flowers-of-the-field-3283194/" TargetMode="External"/><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pixabay.com/en/grass-flowers-flowers-of-the-field-328319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pixabay.com/en/grass-flowers-flowers-of-the-field-32831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565944-E572-438B-B21F-9813C10AA8EA}"/>
              </a:ext>
            </a:extLst>
          </p:cNvPr>
          <p:cNvSpPr>
            <a:spLocks noGrp="1"/>
          </p:cNvSpPr>
          <p:nvPr>
            <p:ph type="subTitle" idx="1"/>
          </p:nvPr>
        </p:nvSpPr>
        <p:spPr>
          <a:xfrm>
            <a:off x="1524000" y="2875722"/>
            <a:ext cx="9143999" cy="2607365"/>
          </a:xfrm>
        </p:spPr>
        <p:txBody>
          <a:bodyPr/>
          <a:lstStyle/>
          <a:p>
            <a:endParaRPr lang="en-US" dirty="0"/>
          </a:p>
        </p:txBody>
      </p:sp>
      <p:sp>
        <p:nvSpPr>
          <p:cNvPr id="6" name="Rectangle 5">
            <a:extLst>
              <a:ext uri="{FF2B5EF4-FFF2-40B4-BE49-F238E27FC236}">
                <a16:creationId xmlns:a16="http://schemas.microsoft.com/office/drawing/2014/main" id="{1569F6BA-195B-4568-BDAC-9D6179080FB2}"/>
              </a:ext>
            </a:extLst>
          </p:cNvPr>
          <p:cNvSpPr/>
          <p:nvPr/>
        </p:nvSpPr>
        <p:spPr>
          <a:xfrm>
            <a:off x="2233274" y="323332"/>
            <a:ext cx="7725450" cy="188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অন-লাইন ক্লাসে সবাইকে স্বাগতম  </a:t>
            </a:r>
            <a:endParaRPr lang="en-US" sz="54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AAAFA6AA-5D7C-4F4A-B5FE-54EDF4852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722" y="2075315"/>
            <a:ext cx="9144000" cy="4581525"/>
          </a:xfrm>
          <a:prstGeom prst="rect">
            <a:avLst/>
          </a:prstGeom>
        </p:spPr>
      </p:pic>
      <p:pic>
        <p:nvPicPr>
          <p:cNvPr id="9" name="Picture 8">
            <a:extLst>
              <a:ext uri="{FF2B5EF4-FFF2-40B4-BE49-F238E27FC236}">
                <a16:creationId xmlns:a16="http://schemas.microsoft.com/office/drawing/2014/main" id="{B99B8377-E554-4D43-B316-B4400EA03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718" y="226843"/>
            <a:ext cx="2096111" cy="2079137"/>
          </a:xfrm>
          <a:prstGeom prst="bevel">
            <a:avLst/>
          </a:prstGeom>
          <a:pattFill prst="diagBrick">
            <a:fgClr>
              <a:schemeClr val="accent1"/>
            </a:fgClr>
            <a:bgClr>
              <a:schemeClr val="bg1"/>
            </a:bgClr>
          </a:pattFill>
          <a:ln>
            <a:noFill/>
          </a:ln>
          <a:effectLst>
            <a:softEdge rad="112500"/>
          </a:effectLst>
        </p:spPr>
      </p:pic>
      <p:pic>
        <p:nvPicPr>
          <p:cNvPr id="10" name="Picture 9">
            <a:extLst>
              <a:ext uri="{FF2B5EF4-FFF2-40B4-BE49-F238E27FC236}">
                <a16:creationId xmlns:a16="http://schemas.microsoft.com/office/drawing/2014/main" id="{B621A477-397D-4610-BADD-DC5EF6E8E8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a:off x="0" y="-77988"/>
            <a:ext cx="12192000" cy="1194361"/>
          </a:xfrm>
          <a:prstGeom prst="rect">
            <a:avLst/>
          </a:prstGeom>
        </p:spPr>
      </p:pic>
      <p:pic>
        <p:nvPicPr>
          <p:cNvPr id="11" name="Picture 10">
            <a:extLst>
              <a:ext uri="{FF2B5EF4-FFF2-40B4-BE49-F238E27FC236}">
                <a16:creationId xmlns:a16="http://schemas.microsoft.com/office/drawing/2014/main" id="{4D17E667-DDAC-4DDC-9684-F11D12A89C3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403" y="5857267"/>
            <a:ext cx="12192000" cy="1194361"/>
          </a:xfrm>
          <a:prstGeom prst="rect">
            <a:avLst/>
          </a:prstGeom>
        </p:spPr>
      </p:pic>
      <p:pic>
        <p:nvPicPr>
          <p:cNvPr id="12" name="Picture 11">
            <a:extLst>
              <a:ext uri="{FF2B5EF4-FFF2-40B4-BE49-F238E27FC236}">
                <a16:creationId xmlns:a16="http://schemas.microsoft.com/office/drawing/2014/main" id="{F8458166-53EE-4FDB-A0DE-78D5F98EE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8611" y="2491409"/>
            <a:ext cx="1663792" cy="3792085"/>
          </a:xfrm>
          <a:prstGeom prst="star32">
            <a:avLst/>
          </a:prstGeom>
        </p:spPr>
      </p:pic>
      <p:pic>
        <p:nvPicPr>
          <p:cNvPr id="13" name="Picture 12">
            <a:extLst>
              <a:ext uri="{FF2B5EF4-FFF2-40B4-BE49-F238E27FC236}">
                <a16:creationId xmlns:a16="http://schemas.microsoft.com/office/drawing/2014/main" id="{D6A23BE2-DD45-43FD-A102-F8F111F1E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959" y="1701971"/>
            <a:ext cx="1663792" cy="4581524"/>
          </a:xfrm>
          <a:prstGeom prst="star32">
            <a:avLst/>
          </a:prstGeom>
        </p:spPr>
      </p:pic>
    </p:spTree>
    <p:extLst>
      <p:ext uri="{BB962C8B-B14F-4D97-AF65-F5344CB8AC3E}">
        <p14:creationId xmlns:p14="http://schemas.microsoft.com/office/powerpoint/2010/main" val="1687444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30EE-A81C-484A-BF2B-7D8388B11075}"/>
              </a:ext>
            </a:extLst>
          </p:cNvPr>
          <p:cNvSpPr>
            <a:spLocks noGrp="1"/>
          </p:cNvSpPr>
          <p:nvPr>
            <p:ph type="title"/>
          </p:nvPr>
        </p:nvSpPr>
        <p:spPr/>
        <p:txBody>
          <a:bodyPr>
            <a:normAutofit/>
          </a:bodyPr>
          <a:lstStyle/>
          <a:p>
            <a:pPr algn="ctr"/>
            <a:r>
              <a:rPr lang="bn-IN" sz="7200" dirty="0">
                <a:latin typeface="NikoshBAN" panose="02000000000000000000" pitchFamily="2" charset="0"/>
                <a:cs typeface="NikoshBAN" panose="02000000000000000000" pitchFamily="2" charset="0"/>
              </a:rPr>
              <a:t>সাওমের রোকন  </a:t>
            </a:r>
            <a:endParaRPr lang="en-US" sz="7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FD8C022-9A1B-4C08-B842-D2687A7FEA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104493"/>
            <a:ext cx="12192000" cy="1194361"/>
          </a:xfrm>
          <a:prstGeom prst="rect">
            <a:avLst/>
          </a:prstGeom>
        </p:spPr>
      </p:pic>
      <p:pic>
        <p:nvPicPr>
          <p:cNvPr id="5" name="Content Placeholder 4">
            <a:extLst>
              <a:ext uri="{FF2B5EF4-FFF2-40B4-BE49-F238E27FC236}">
                <a16:creationId xmlns:a16="http://schemas.microsoft.com/office/drawing/2014/main" id="{BE5FDC25-8B70-4F46-9DE1-4629DA4BF9E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62264" y="3270071"/>
            <a:ext cx="866775" cy="3117477"/>
          </a:xfrm>
          <a:prstGeom prst="star32">
            <a:avLst/>
          </a:prstGeom>
        </p:spPr>
      </p:pic>
      <p:pic>
        <p:nvPicPr>
          <p:cNvPr id="6" name="Picture 5">
            <a:extLst>
              <a:ext uri="{FF2B5EF4-FFF2-40B4-BE49-F238E27FC236}">
                <a16:creationId xmlns:a16="http://schemas.microsoft.com/office/drawing/2014/main" id="{ED67E8D3-4C31-4F94-8DF8-6D531A911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pic>
        <p:nvPicPr>
          <p:cNvPr id="7" name="Picture 6">
            <a:extLst>
              <a:ext uri="{FF2B5EF4-FFF2-40B4-BE49-F238E27FC236}">
                <a16:creationId xmlns:a16="http://schemas.microsoft.com/office/drawing/2014/main" id="{FFC2625C-E519-4F22-9152-ECF04916D4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935603"/>
            <a:ext cx="12192000" cy="1922397"/>
          </a:xfrm>
          <a:prstGeom prst="rect">
            <a:avLst/>
          </a:prstGeom>
        </p:spPr>
      </p:pic>
      <p:sp>
        <p:nvSpPr>
          <p:cNvPr id="3" name="Rectangle 2">
            <a:extLst>
              <a:ext uri="{FF2B5EF4-FFF2-40B4-BE49-F238E27FC236}">
                <a16:creationId xmlns:a16="http://schemas.microsoft.com/office/drawing/2014/main" id="{11D70A7A-D008-4FE5-B3DC-127C5B0D530D}"/>
              </a:ext>
            </a:extLst>
          </p:cNvPr>
          <p:cNvSpPr/>
          <p:nvPr/>
        </p:nvSpPr>
        <p:spPr>
          <a:xfrm>
            <a:off x="2504660" y="1815548"/>
            <a:ext cx="7394713" cy="3843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সাওমের রোকন হল ১টি যথা –সাওম ভংগ হয় এমন কাজ পরিহার করা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5825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E1510-F345-4EDA-AD2F-2863859AF0B8}"/>
              </a:ext>
            </a:extLst>
          </p:cNvPr>
          <p:cNvSpPr/>
          <p:nvPr/>
        </p:nvSpPr>
        <p:spPr>
          <a:xfrm>
            <a:off x="3273286" y="809107"/>
            <a:ext cx="4982817" cy="66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FF00"/>
                </a:solidFill>
                <a:latin typeface="NikoshBAN" panose="02000000000000000000" pitchFamily="2" charset="0"/>
                <a:cs typeface="NikoshBAN" panose="02000000000000000000" pitchFamily="2" charset="0"/>
              </a:rPr>
              <a:t>সাওমের শর্ত </a:t>
            </a:r>
            <a:endParaRPr lang="en-US" sz="4000" b="1" dirty="0">
              <a:solidFill>
                <a:srgbClr val="FFFF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1DF5576-A7D6-4AC8-8CAB-310BA14B66E7}"/>
              </a:ext>
            </a:extLst>
          </p:cNvPr>
          <p:cNvSpPr txBox="1"/>
          <p:nvPr/>
        </p:nvSpPr>
        <p:spPr>
          <a:xfrm>
            <a:off x="980660" y="2001078"/>
            <a:ext cx="5115339" cy="3785652"/>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সাওমের শর্ত তিনপ্রকার </a:t>
            </a:r>
          </a:p>
          <a:p>
            <a:r>
              <a:rPr lang="bn-IN" sz="4000" dirty="0">
                <a:solidFill>
                  <a:srgbClr val="FF0000"/>
                </a:solidFill>
                <a:latin typeface="NikoshBAN" panose="02000000000000000000" pitchFamily="2" charset="0"/>
                <a:cs typeface="NikoshBAN" panose="02000000000000000000" pitchFamily="2" charset="0"/>
              </a:rPr>
              <a:t>১।সাওম ফরজ হওয়া শর্ত</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এই প্রকার শর্ত ৩টি</a:t>
            </a:r>
          </a:p>
          <a:p>
            <a:r>
              <a:rPr lang="bn-IN" sz="4000" dirty="0">
                <a:latin typeface="NikoshBAN" panose="02000000000000000000" pitchFamily="2" charset="0"/>
                <a:cs typeface="NikoshBAN" panose="02000000000000000000" pitchFamily="2" charset="0"/>
              </a:rPr>
              <a:t> (ক)মুসলমান হওয়া </a:t>
            </a:r>
          </a:p>
          <a:p>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খ) জ্ঞানবান হওয়া </a:t>
            </a:r>
          </a:p>
          <a:p>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গ) বালেগ হওয়া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4AA6BDD-CD9A-421F-9974-6B47799D64D2}"/>
              </a:ext>
            </a:extLst>
          </p:cNvPr>
          <p:cNvSpPr txBox="1"/>
          <p:nvPr/>
        </p:nvSpPr>
        <p:spPr>
          <a:xfrm>
            <a:off x="6361043" y="1740311"/>
            <a:ext cx="4850296" cy="2308324"/>
          </a:xfrm>
          <a:prstGeom prst="rect">
            <a:avLst/>
          </a:prstGeom>
          <a:noFill/>
        </p:spPr>
        <p:txBody>
          <a:bodyPr wrap="square" rtlCol="0">
            <a:spAutoFit/>
          </a:bodyPr>
          <a:lstStyle/>
          <a:p>
            <a:r>
              <a:rPr lang="bn-IN" sz="3600" b="1" dirty="0">
                <a:solidFill>
                  <a:srgbClr val="FF0000"/>
                </a:solidFill>
                <a:latin typeface="NikoshBAN" panose="02000000000000000000" pitchFamily="2" charset="0"/>
                <a:cs typeface="NikoshBAN" panose="02000000000000000000" pitchFamily="2" charset="0"/>
              </a:rPr>
              <a:t>২।সাওম আদায় ফরজ হওয়া শর্তঃ</a:t>
            </a:r>
            <a:r>
              <a:rPr lang="bn-IN" sz="3600" b="1" dirty="0">
                <a:latin typeface="NikoshBAN" panose="02000000000000000000" pitchFamily="2" charset="0"/>
                <a:cs typeface="NikoshBAN" panose="02000000000000000000" pitchFamily="2" charset="0"/>
              </a:rPr>
              <a:t>এই প্রকার শর্ত ২ টি </a:t>
            </a:r>
            <a:r>
              <a:rPr lang="en-US" sz="3600" b="1" dirty="0">
                <a:latin typeface="NikoshBAN" panose="02000000000000000000" pitchFamily="2" charset="0"/>
                <a:cs typeface="NikoshBAN" panose="02000000000000000000" pitchFamily="2" charset="0"/>
              </a:rPr>
              <a:t>--</a:t>
            </a:r>
          </a:p>
          <a:p>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ক)সুস্থ হওয়া</a:t>
            </a:r>
            <a:endParaRPr lang="en-US" sz="3600" b="1" dirty="0">
              <a:latin typeface="NikoshBAN" panose="02000000000000000000" pitchFamily="2" charset="0"/>
              <a:cs typeface="NikoshBAN" panose="02000000000000000000" pitchFamily="2" charset="0"/>
            </a:endParaRPr>
          </a:p>
          <a:p>
            <a:r>
              <a:rPr lang="bn-IN" sz="3600" b="1"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খ) মুকিম হওয়া </a:t>
            </a:r>
            <a:endParaRPr lang="en-US"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F889122-461D-4643-B087-B92AD0598AD0}"/>
              </a:ext>
            </a:extLst>
          </p:cNvPr>
          <p:cNvSpPr txBox="1"/>
          <p:nvPr/>
        </p:nvSpPr>
        <p:spPr>
          <a:xfrm>
            <a:off x="6361043" y="4187687"/>
            <a:ext cx="4969565" cy="2123658"/>
          </a:xfrm>
          <a:prstGeom prst="rect">
            <a:avLst/>
          </a:prstGeom>
          <a:noFill/>
        </p:spPr>
        <p:txBody>
          <a:bodyPr wrap="square" rtlCol="0">
            <a:spAutoFit/>
          </a:bodyPr>
          <a:lstStyle/>
          <a:p>
            <a:r>
              <a:rPr lang="bn-IN" sz="3600" dirty="0">
                <a:solidFill>
                  <a:srgbClr val="FF0000"/>
                </a:solidFill>
                <a:latin typeface="NikoshBAN" panose="02000000000000000000" pitchFamily="2" charset="0"/>
                <a:cs typeface="NikoshBAN" panose="02000000000000000000" pitchFamily="2" charset="0"/>
              </a:rPr>
              <a:t>৩।সাওম আদায় শুদ্ধ হওয়া শর্ত</a:t>
            </a:r>
            <a:r>
              <a:rPr lang="en-US" sz="3600" dirty="0">
                <a:solidFill>
                  <a:srgbClr val="FF0000"/>
                </a:solidFill>
                <a:latin typeface="NikoshBAN" panose="02000000000000000000" pitchFamily="2" charset="0"/>
                <a:cs typeface="NikoshBAN" panose="02000000000000000000" pitchFamily="2" charset="0"/>
              </a:rPr>
              <a:t>:</a:t>
            </a:r>
            <a:r>
              <a:rPr lang="bn-IN" sz="3600" dirty="0">
                <a:solidFill>
                  <a:srgbClr val="FF0000"/>
                </a:solidFill>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এই প্রকার শর্ত ২টি </a:t>
            </a:r>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ক)হায়েজ ও নিফাস হতে পবিত্র হওয়া </a:t>
            </a:r>
          </a:p>
          <a:p>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খ) নিয়ত করা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D9FBB178-5C64-4F13-8D15-252B6D55F1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198784"/>
            <a:ext cx="12192000" cy="1288651"/>
          </a:xfrm>
          <a:prstGeom prst="rect">
            <a:avLst/>
          </a:prstGeom>
        </p:spPr>
      </p:pic>
      <p:pic>
        <p:nvPicPr>
          <p:cNvPr id="7" name="Picture 6">
            <a:extLst>
              <a:ext uri="{FF2B5EF4-FFF2-40B4-BE49-F238E27FC236}">
                <a16:creationId xmlns:a16="http://schemas.microsoft.com/office/drawing/2014/main" id="{BF2FEBAE-E7D8-458F-AB8B-DF7C221341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024" y="5380384"/>
            <a:ext cx="12192000" cy="1528142"/>
          </a:xfrm>
          <a:prstGeom prst="rect">
            <a:avLst/>
          </a:prstGeom>
        </p:spPr>
      </p:pic>
      <p:pic>
        <p:nvPicPr>
          <p:cNvPr id="8" name="Content Placeholder 4">
            <a:extLst>
              <a:ext uri="{FF2B5EF4-FFF2-40B4-BE49-F238E27FC236}">
                <a16:creationId xmlns:a16="http://schemas.microsoft.com/office/drawing/2014/main" id="{11874671-092A-40C7-BD17-FCAAC15E1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264" y="2760827"/>
            <a:ext cx="1029736" cy="3626722"/>
          </a:xfrm>
          <a:prstGeom prst="star32">
            <a:avLst/>
          </a:prstGeom>
        </p:spPr>
      </p:pic>
      <p:pic>
        <p:nvPicPr>
          <p:cNvPr id="9" name="Content Placeholder 4">
            <a:extLst>
              <a:ext uri="{FF2B5EF4-FFF2-40B4-BE49-F238E27FC236}">
                <a16:creationId xmlns:a16="http://schemas.microsoft.com/office/drawing/2014/main" id="{510555A6-3A8C-40BB-AB8F-1A64E4DB0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59" y="2760826"/>
            <a:ext cx="866775" cy="3785652"/>
          </a:xfrm>
          <a:prstGeom prst="star32">
            <a:avLst/>
          </a:prstGeom>
        </p:spPr>
      </p:pic>
    </p:spTree>
    <p:extLst>
      <p:ext uri="{BB962C8B-B14F-4D97-AF65-F5344CB8AC3E}">
        <p14:creationId xmlns:p14="http://schemas.microsoft.com/office/powerpoint/2010/main" val="3680786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gtEl>
                                        <p:attrNameLst>
                                          <p:attrName>ppt_x</p:attrName>
                                          <p:attrName>ppt_y</p:attrName>
                                        </p:attrNameLst>
                                      </p:cBhvr>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gtEl>
                                        <p:attrNameLst>
                                          <p:attrName>ppt_x</p:attrName>
                                          <p:attrName>ppt_y</p:attrName>
                                        </p:attrNameLst>
                                      </p:cBhvr>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B5414-9D9F-4F0A-AF2B-676ABD0FFA3B}"/>
              </a:ext>
            </a:extLst>
          </p:cNvPr>
          <p:cNvSpPr/>
          <p:nvPr/>
        </p:nvSpPr>
        <p:spPr>
          <a:xfrm>
            <a:off x="1437861" y="569843"/>
            <a:ext cx="9316277" cy="98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C00000"/>
                </a:solidFill>
                <a:latin typeface="NikoshBAN" panose="02000000000000000000" pitchFamily="2" charset="0"/>
                <a:cs typeface="NikoshBAN" panose="02000000000000000000" pitchFamily="2" charset="0"/>
              </a:rPr>
              <a:t>সাওমের প্রকারভেদ </a:t>
            </a:r>
            <a:endParaRPr lang="en-US" sz="3600" dirty="0">
              <a:solidFill>
                <a:srgbClr val="C00000"/>
              </a:solidFill>
              <a:latin typeface="NikoshBAN" panose="02000000000000000000" pitchFamily="2" charset="0"/>
              <a:cs typeface="NikoshBAN" panose="02000000000000000000" pitchFamily="2" charset="0"/>
            </a:endParaRPr>
          </a:p>
        </p:txBody>
      </p:sp>
      <p:pic>
        <p:nvPicPr>
          <p:cNvPr id="3" name="Content Placeholder 4">
            <a:extLst>
              <a:ext uri="{FF2B5EF4-FFF2-40B4-BE49-F238E27FC236}">
                <a16:creationId xmlns:a16="http://schemas.microsoft.com/office/drawing/2014/main" id="{B86D5249-4168-4C63-8B9C-4B89F5F3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2264" y="3270071"/>
            <a:ext cx="866775" cy="3117477"/>
          </a:xfrm>
          <a:prstGeom prst="star32">
            <a:avLst/>
          </a:prstGeom>
        </p:spPr>
      </p:pic>
      <p:pic>
        <p:nvPicPr>
          <p:cNvPr id="4" name="Content Placeholder 4">
            <a:extLst>
              <a:ext uri="{FF2B5EF4-FFF2-40B4-BE49-F238E27FC236}">
                <a16:creationId xmlns:a16="http://schemas.microsoft.com/office/drawing/2014/main" id="{C04A0819-DEFD-47D0-8C79-848549761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1" y="3038158"/>
            <a:ext cx="866775" cy="3117477"/>
          </a:xfrm>
          <a:prstGeom prst="star32">
            <a:avLst/>
          </a:prstGeom>
        </p:spPr>
      </p:pic>
      <p:sp>
        <p:nvSpPr>
          <p:cNvPr id="5" name="Rectangle 4">
            <a:extLst>
              <a:ext uri="{FF2B5EF4-FFF2-40B4-BE49-F238E27FC236}">
                <a16:creationId xmlns:a16="http://schemas.microsoft.com/office/drawing/2014/main" id="{50C50FEF-564D-4815-8F91-CDF27AA5E366}"/>
              </a:ext>
            </a:extLst>
          </p:cNvPr>
          <p:cNvSpPr/>
          <p:nvPr/>
        </p:nvSpPr>
        <p:spPr>
          <a:xfrm>
            <a:off x="1656523" y="1954696"/>
            <a:ext cx="9316277" cy="4717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সাওম মোট ৬ প্রকার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১।ফরজ সাওম যথা –রমজানের রোজা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২।ওয়াজিব রোজা যথা-মানতের রোজা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৩।সুন্নত সাওম যথা-আশুরার রোজা</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৪।মুস্তাহাব সাওম যথা-আইয়্যামে বিজের রোজা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৫।মাকরুহ রোজা যথা –আশুরায় ১ টি রোজা পালন করা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৬।হারাম রোজা যথা-ইদের দিন রোজারাখা । </a:t>
            </a:r>
          </a:p>
          <a:p>
            <a:endPar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9C28438-72B8-4E77-8F3E-F538ED8DB0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91948" y="-56283"/>
            <a:ext cx="12192000" cy="1490572"/>
          </a:xfrm>
          <a:prstGeom prst="rect">
            <a:avLst/>
          </a:prstGeom>
        </p:spPr>
      </p:pic>
      <p:pic>
        <p:nvPicPr>
          <p:cNvPr id="7" name="Picture 6">
            <a:extLst>
              <a:ext uri="{FF2B5EF4-FFF2-40B4-BE49-F238E27FC236}">
                <a16:creationId xmlns:a16="http://schemas.microsoft.com/office/drawing/2014/main" id="{81CEA8DF-D147-4770-86BE-10F8B07FF5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894" y="4903304"/>
            <a:ext cx="12375893" cy="2289571"/>
          </a:xfrm>
          <a:prstGeom prst="rect">
            <a:avLst/>
          </a:prstGeom>
        </p:spPr>
      </p:pic>
    </p:spTree>
    <p:extLst>
      <p:ext uri="{BB962C8B-B14F-4D97-AF65-F5344CB8AC3E}">
        <p14:creationId xmlns:p14="http://schemas.microsoft.com/office/powerpoint/2010/main" val="719088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path" presetSubtype="0" accel="50000" decel="50000" fill="hold" grpId="0" nodeType="clickEffect">
                                  <p:stCondLst>
                                    <p:cond delay="0"/>
                                  </p:stCondLst>
                                  <p:iterate type="lt">
                                    <p:tmPct val="0"/>
                                  </p:iterate>
                                  <p:childTnLst>
                                    <p:animMotion origin="layout" path="M 0 0 L 0.125 -0.084 L 0.25 0 L 0.125 0.084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1"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A9802-B01B-44A0-AE07-A52179972EBD}"/>
              </a:ext>
            </a:extLst>
          </p:cNvPr>
          <p:cNvSpPr/>
          <p:nvPr/>
        </p:nvSpPr>
        <p:spPr>
          <a:xfrm>
            <a:off x="4194313" y="781878"/>
            <a:ext cx="3803374" cy="728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latin typeface="NikoshBAN" panose="02000000000000000000" pitchFamily="2" charset="0"/>
                <a:cs typeface="NikoshBAN" panose="02000000000000000000" pitchFamily="2" charset="0"/>
              </a:rPr>
              <a:t>একক কাজ </a:t>
            </a:r>
            <a:endParaRPr lang="en-US" sz="8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63F91FB-F6F7-4EC8-BD68-80A80A62D0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132521" y="-239373"/>
            <a:ext cx="12192000" cy="1935650"/>
          </a:xfrm>
          <a:prstGeom prst="rect">
            <a:avLst/>
          </a:prstGeom>
        </p:spPr>
      </p:pic>
      <p:pic>
        <p:nvPicPr>
          <p:cNvPr id="4" name="Picture 3">
            <a:extLst>
              <a:ext uri="{FF2B5EF4-FFF2-40B4-BE49-F238E27FC236}">
                <a16:creationId xmlns:a16="http://schemas.microsoft.com/office/drawing/2014/main" id="{2C87A4FC-F803-4D77-8FC3-13A047CC96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181601"/>
            <a:ext cx="12192000" cy="1676400"/>
          </a:xfrm>
          <a:prstGeom prst="rect">
            <a:avLst/>
          </a:prstGeom>
        </p:spPr>
      </p:pic>
      <p:sp>
        <p:nvSpPr>
          <p:cNvPr id="5" name="TextBox 4">
            <a:extLst>
              <a:ext uri="{FF2B5EF4-FFF2-40B4-BE49-F238E27FC236}">
                <a16:creationId xmlns:a16="http://schemas.microsoft.com/office/drawing/2014/main" id="{4C9D1907-C2B7-4D8A-A82F-53CE5C64184A}"/>
              </a:ext>
            </a:extLst>
          </p:cNvPr>
          <p:cNvSpPr txBox="1"/>
          <p:nvPr/>
        </p:nvSpPr>
        <p:spPr>
          <a:xfrm>
            <a:off x="2014330" y="2663687"/>
            <a:ext cx="7421217" cy="2308324"/>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১। কোন আয়াতের মাধ্যমে রোজা ফরজ করা হয়েছে ?</a:t>
            </a:r>
          </a:p>
          <a:p>
            <a:r>
              <a:rPr lang="bn-IN" sz="4800" dirty="0">
                <a:latin typeface="NikoshBAN" panose="02000000000000000000" pitchFamily="2" charset="0"/>
                <a:cs typeface="NikoshBAN" panose="02000000000000000000" pitchFamily="2" charset="0"/>
              </a:rPr>
              <a:t>২।সাওম কত প্রকার ? </a:t>
            </a:r>
            <a:endParaRPr lang="en-US" sz="48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AF43F2C3-C42D-4EF3-9AD2-CF5E33ECCF44}"/>
              </a:ext>
            </a:extLst>
          </p:cNvPr>
          <p:cNvPicPr>
            <a:picLocks noChangeAspect="1"/>
          </p:cNvPicPr>
          <p:nvPr/>
        </p:nvPicPr>
        <p:blipFill>
          <a:blip r:embed="rId4"/>
          <a:stretch>
            <a:fillRect/>
          </a:stretch>
        </p:blipFill>
        <p:spPr>
          <a:xfrm>
            <a:off x="1" y="2060178"/>
            <a:ext cx="1510748" cy="4168344"/>
          </a:xfrm>
          <a:prstGeom prst="rect">
            <a:avLst/>
          </a:prstGeom>
        </p:spPr>
      </p:pic>
      <p:pic>
        <p:nvPicPr>
          <p:cNvPr id="7" name="Content Placeholder 4">
            <a:extLst>
              <a:ext uri="{FF2B5EF4-FFF2-40B4-BE49-F238E27FC236}">
                <a16:creationId xmlns:a16="http://schemas.microsoft.com/office/drawing/2014/main" id="{5D9E8DAB-F58B-4CFF-B6BA-7A8C52F61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958" y="2219205"/>
            <a:ext cx="1626082" cy="4168343"/>
          </a:xfrm>
          <a:prstGeom prst="star32">
            <a:avLst/>
          </a:prstGeom>
        </p:spPr>
      </p:pic>
    </p:spTree>
    <p:extLst>
      <p:ext uri="{BB962C8B-B14F-4D97-AF65-F5344CB8AC3E}">
        <p14:creationId xmlns:p14="http://schemas.microsoft.com/office/powerpoint/2010/main" val="22616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BBE27D-D789-4B56-9C49-11B945F488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104493"/>
            <a:ext cx="12192000" cy="1194361"/>
          </a:xfrm>
          <a:prstGeom prst="rect">
            <a:avLst/>
          </a:prstGeom>
        </p:spPr>
      </p:pic>
      <p:pic>
        <p:nvPicPr>
          <p:cNvPr id="3" name="Picture 2">
            <a:extLst>
              <a:ext uri="{FF2B5EF4-FFF2-40B4-BE49-F238E27FC236}">
                <a16:creationId xmlns:a16="http://schemas.microsoft.com/office/drawing/2014/main" id="{18F4D5D2-AF9B-4237-95BA-0F56C83F1B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663639"/>
            <a:ext cx="12192000" cy="1194361"/>
          </a:xfrm>
          <a:prstGeom prst="rect">
            <a:avLst/>
          </a:prstGeom>
        </p:spPr>
      </p:pic>
      <p:sp>
        <p:nvSpPr>
          <p:cNvPr id="4" name="Rectangle 3">
            <a:extLst>
              <a:ext uri="{FF2B5EF4-FFF2-40B4-BE49-F238E27FC236}">
                <a16:creationId xmlns:a16="http://schemas.microsoft.com/office/drawing/2014/main" id="{F4792403-021B-466B-B493-F5946EC57C48}"/>
              </a:ext>
            </a:extLst>
          </p:cNvPr>
          <p:cNvSpPr/>
          <p:nvPr/>
        </p:nvSpPr>
        <p:spPr>
          <a:xfrm>
            <a:off x="3180522" y="755374"/>
            <a:ext cx="4426226" cy="78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atin typeface="NikoshBAN" panose="02000000000000000000" pitchFamily="2" charset="0"/>
                <a:cs typeface="NikoshBAN" panose="02000000000000000000" pitchFamily="2" charset="0"/>
              </a:rPr>
              <a:t>বাড়ির কাজ </a:t>
            </a:r>
            <a:endParaRPr lang="en-US" sz="48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8E128B0-32CB-4214-A47C-BDBCC4D75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260" y="1325632"/>
            <a:ext cx="3137453" cy="4338006"/>
          </a:xfrm>
          <a:prstGeom prst="rect">
            <a:avLst/>
          </a:prstGeom>
        </p:spPr>
      </p:pic>
      <p:pic>
        <p:nvPicPr>
          <p:cNvPr id="7" name="Content Placeholder 4">
            <a:extLst>
              <a:ext uri="{FF2B5EF4-FFF2-40B4-BE49-F238E27FC236}">
                <a16:creationId xmlns:a16="http://schemas.microsoft.com/office/drawing/2014/main" id="{BF5F8CFE-0A28-475D-8EB1-28033ED4D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8281" y="1802297"/>
            <a:ext cx="866775" cy="4585252"/>
          </a:xfrm>
          <a:prstGeom prst="star32">
            <a:avLst/>
          </a:prstGeom>
        </p:spPr>
      </p:pic>
      <p:pic>
        <p:nvPicPr>
          <p:cNvPr id="8" name="Content Placeholder 4">
            <a:extLst>
              <a:ext uri="{FF2B5EF4-FFF2-40B4-BE49-F238E27FC236}">
                <a16:creationId xmlns:a16="http://schemas.microsoft.com/office/drawing/2014/main" id="{ADA2E148-6003-4FC4-AFE0-07FC43295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252" y="967410"/>
            <a:ext cx="3365017" cy="4696230"/>
          </a:xfrm>
          <a:prstGeom prst="star32">
            <a:avLst/>
          </a:prstGeom>
        </p:spPr>
      </p:pic>
      <p:sp>
        <p:nvSpPr>
          <p:cNvPr id="9" name="Rectangle 8">
            <a:extLst>
              <a:ext uri="{FF2B5EF4-FFF2-40B4-BE49-F238E27FC236}">
                <a16:creationId xmlns:a16="http://schemas.microsoft.com/office/drawing/2014/main" id="{9543D5CE-A3ED-4BD7-B4FA-316B2AD37FC9}"/>
              </a:ext>
            </a:extLst>
          </p:cNvPr>
          <p:cNvSpPr/>
          <p:nvPr/>
        </p:nvSpPr>
        <p:spPr>
          <a:xfrm>
            <a:off x="1815549" y="1949737"/>
            <a:ext cx="6012551" cy="3871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rgbClr val="FFC000"/>
                </a:solidFill>
                <a:latin typeface="NikoshBAN" panose="02000000000000000000" pitchFamily="2" charset="0"/>
                <a:cs typeface="NikoshBAN" panose="02000000000000000000" pitchFamily="2" charset="0"/>
              </a:rPr>
              <a:t>সাওমের শর্ত গুলো লিখে আনবে  </a:t>
            </a:r>
            <a:endParaRPr lang="en-US" sz="66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9617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B11D482-19FF-4EAE-AC17-6C8EE0749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7700" y="4054958"/>
            <a:ext cx="2072722" cy="3117477"/>
          </a:xfrm>
          <a:prstGeom prst="star32">
            <a:avLst/>
          </a:prstGeom>
        </p:spPr>
      </p:pic>
      <p:pic>
        <p:nvPicPr>
          <p:cNvPr id="3" name="Content Placeholder 4">
            <a:extLst>
              <a:ext uri="{FF2B5EF4-FFF2-40B4-BE49-F238E27FC236}">
                <a16:creationId xmlns:a16="http://schemas.microsoft.com/office/drawing/2014/main" id="{6564AE15-1014-4310-AC01-B59F00CF9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2366" y="3740523"/>
            <a:ext cx="3763617" cy="3117477"/>
          </a:xfrm>
          <a:prstGeom prst="star32">
            <a:avLst/>
          </a:prstGeom>
        </p:spPr>
      </p:pic>
      <p:pic>
        <p:nvPicPr>
          <p:cNvPr id="4" name="Content Placeholder 4">
            <a:extLst>
              <a:ext uri="{FF2B5EF4-FFF2-40B4-BE49-F238E27FC236}">
                <a16:creationId xmlns:a16="http://schemas.microsoft.com/office/drawing/2014/main" id="{6EACEF8D-7F94-4757-BED0-CDFB9F4BD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836" y="3243640"/>
            <a:ext cx="5115339" cy="4111240"/>
          </a:xfrm>
          <a:prstGeom prst="star32">
            <a:avLst/>
          </a:prstGeom>
        </p:spPr>
      </p:pic>
      <p:pic>
        <p:nvPicPr>
          <p:cNvPr id="5" name="Content Placeholder 4">
            <a:extLst>
              <a:ext uri="{FF2B5EF4-FFF2-40B4-BE49-F238E27FC236}">
                <a16:creationId xmlns:a16="http://schemas.microsoft.com/office/drawing/2014/main" id="{277903E0-111C-49CA-BF60-71E16C222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38" y="3740522"/>
            <a:ext cx="4097613" cy="3117477"/>
          </a:xfrm>
          <a:prstGeom prst="star32">
            <a:avLst/>
          </a:prstGeom>
        </p:spPr>
      </p:pic>
      <p:pic>
        <p:nvPicPr>
          <p:cNvPr id="6" name="Picture 5">
            <a:extLst>
              <a:ext uri="{FF2B5EF4-FFF2-40B4-BE49-F238E27FC236}">
                <a16:creationId xmlns:a16="http://schemas.microsoft.com/office/drawing/2014/main" id="{E4B885C2-4CCF-4AD9-BB9A-63F886C2EC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91948" y="-56283"/>
            <a:ext cx="12192000" cy="1490572"/>
          </a:xfrm>
          <a:prstGeom prst="rect">
            <a:avLst/>
          </a:prstGeom>
        </p:spPr>
      </p:pic>
      <p:pic>
        <p:nvPicPr>
          <p:cNvPr id="7" name="Picture 6">
            <a:extLst>
              <a:ext uri="{FF2B5EF4-FFF2-40B4-BE49-F238E27FC236}">
                <a16:creationId xmlns:a16="http://schemas.microsoft.com/office/drawing/2014/main" id="{6F39B06F-408B-42B9-9CAB-142A91A0F3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0830" y="5787878"/>
            <a:ext cx="12192000" cy="1490572"/>
          </a:xfrm>
          <a:prstGeom prst="rect">
            <a:avLst/>
          </a:prstGeom>
        </p:spPr>
      </p:pic>
      <p:sp>
        <p:nvSpPr>
          <p:cNvPr id="8" name="TextBox 7">
            <a:extLst>
              <a:ext uri="{FF2B5EF4-FFF2-40B4-BE49-F238E27FC236}">
                <a16:creationId xmlns:a16="http://schemas.microsoft.com/office/drawing/2014/main" id="{D2599835-15AB-4A2F-BC00-78D0CFE73709}"/>
              </a:ext>
            </a:extLst>
          </p:cNvPr>
          <p:cNvSpPr txBox="1"/>
          <p:nvPr/>
        </p:nvSpPr>
        <p:spPr>
          <a:xfrm>
            <a:off x="1060174" y="1104080"/>
            <a:ext cx="10785709" cy="2215991"/>
          </a:xfrm>
          <a:prstGeom prst="rect">
            <a:avLst/>
          </a:prstGeom>
          <a:noFill/>
        </p:spPr>
        <p:txBody>
          <a:bodyPr wrap="square" rtlCol="0">
            <a:spAutoFit/>
          </a:bodyPr>
          <a:lstStyle/>
          <a:p>
            <a:r>
              <a:rPr lang="bn-IN" sz="13800" dirty="0">
                <a:latin typeface="NikoshBAN" panose="02000000000000000000" pitchFamily="2" charset="0"/>
                <a:cs typeface="NikoshBAN" panose="02000000000000000000" pitchFamily="2" charset="0"/>
              </a:rPr>
              <a:t>সবাইকে ধন্যবাদ </a:t>
            </a:r>
            <a:endParaRPr lang="en-US"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9712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1C9F-4D9F-4519-9A02-0FCD8164BC56}"/>
              </a:ext>
            </a:extLst>
          </p:cNvPr>
          <p:cNvSpPr>
            <a:spLocks noGrp="1"/>
          </p:cNvSpPr>
          <p:nvPr>
            <p:ph type="title"/>
          </p:nvPr>
        </p:nvSpPr>
        <p:spPr>
          <a:xfrm>
            <a:off x="838200" y="954157"/>
            <a:ext cx="10515600" cy="1232451"/>
          </a:xfrm>
        </p:spPr>
        <p:txBody>
          <a:bodyPr>
            <a:normAutofit/>
          </a:bodyPr>
          <a:lstStyle/>
          <a:p>
            <a:pPr algn="ctr"/>
            <a:r>
              <a:rPr lang="bn-IN" sz="6600" dirty="0">
                <a:latin typeface="NikoshBAN" panose="02000000000000000000" pitchFamily="2" charset="0"/>
                <a:cs typeface="NikoshBAN" panose="02000000000000000000" pitchFamily="2" charset="0"/>
              </a:rPr>
              <a:t>শিক্ষক পরিচিতি </a:t>
            </a:r>
            <a:endParaRPr lang="en-US" sz="6600"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5EF2E665-3C02-4C18-92B1-0C7F549433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5225" y="3429000"/>
            <a:ext cx="866775" cy="2203174"/>
          </a:xfrm>
          <a:prstGeom prst="star32">
            <a:avLst/>
          </a:prstGeom>
        </p:spPr>
      </p:pic>
      <p:pic>
        <p:nvPicPr>
          <p:cNvPr id="5" name="Picture 4">
            <a:extLst>
              <a:ext uri="{FF2B5EF4-FFF2-40B4-BE49-F238E27FC236}">
                <a16:creationId xmlns:a16="http://schemas.microsoft.com/office/drawing/2014/main" id="{D626288B-9B9C-4728-A7A2-DB623484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sp>
        <p:nvSpPr>
          <p:cNvPr id="6" name="TextBox 5">
            <a:extLst>
              <a:ext uri="{FF2B5EF4-FFF2-40B4-BE49-F238E27FC236}">
                <a16:creationId xmlns:a16="http://schemas.microsoft.com/office/drawing/2014/main" id="{40B92A89-E096-40BD-B634-859E90C538EC}"/>
              </a:ext>
            </a:extLst>
          </p:cNvPr>
          <p:cNvSpPr txBox="1"/>
          <p:nvPr/>
        </p:nvSpPr>
        <p:spPr>
          <a:xfrm>
            <a:off x="1921565" y="2464904"/>
            <a:ext cx="6347792" cy="2554545"/>
          </a:xfrm>
          <a:prstGeom prst="rect">
            <a:avLst/>
          </a:prstGeom>
          <a:noFill/>
        </p:spPr>
        <p:txBody>
          <a:bodyPr wrap="square" rtlCol="0">
            <a:spAutoFit/>
          </a:bodyPr>
          <a:lstStyle/>
          <a:p>
            <a:pPr algn="ctr"/>
            <a:r>
              <a:rPr lang="bn-IN" sz="4000" dirty="0">
                <a:solidFill>
                  <a:srgbClr val="00B050"/>
                </a:solidFill>
                <a:latin typeface="NikoshBAN" panose="02000000000000000000" pitchFamily="2" charset="0"/>
                <a:cs typeface="NikoshBAN" panose="02000000000000000000" pitchFamily="2" charset="0"/>
              </a:rPr>
              <a:t>মোঃ মুরশিদুর রহমান </a:t>
            </a:r>
          </a:p>
          <a:p>
            <a:pPr algn="ctr"/>
            <a:r>
              <a:rPr lang="bn-IN" sz="4000" dirty="0">
                <a:solidFill>
                  <a:srgbClr val="00B050"/>
                </a:solidFill>
                <a:latin typeface="NikoshBAN" panose="02000000000000000000" pitchFamily="2" charset="0"/>
                <a:cs typeface="NikoshBAN" panose="02000000000000000000" pitchFamily="2" charset="0"/>
              </a:rPr>
              <a:t>ইবতেদায়ি ক্বারি </a:t>
            </a:r>
          </a:p>
          <a:p>
            <a:pPr algn="ctr"/>
            <a:r>
              <a:rPr lang="bn-IN" sz="4000" dirty="0">
                <a:solidFill>
                  <a:srgbClr val="00B050"/>
                </a:solidFill>
                <a:latin typeface="NikoshBAN" panose="02000000000000000000" pitchFamily="2" charset="0"/>
                <a:cs typeface="NikoshBAN" panose="02000000000000000000" pitchFamily="2" charset="0"/>
              </a:rPr>
              <a:t>খিলবাইছা রাহঃফাজিল(ডিগ্রি )মাদরাসা</a:t>
            </a:r>
          </a:p>
          <a:p>
            <a:pPr algn="ctr"/>
            <a:r>
              <a:rPr lang="bn-IN" sz="4000" dirty="0">
                <a:solidFill>
                  <a:srgbClr val="00B050"/>
                </a:solidFill>
                <a:latin typeface="NikoshBAN" panose="02000000000000000000" pitchFamily="2" charset="0"/>
                <a:cs typeface="NikoshBAN" panose="02000000000000000000" pitchFamily="2" charset="0"/>
              </a:rPr>
              <a:t> সদর লক্ষ্মীপুর </a:t>
            </a:r>
            <a:r>
              <a:rPr lang="bn-IN" sz="4000" dirty="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B30331AD-A054-48D6-805C-39BBE5457363}"/>
              </a:ext>
            </a:extLst>
          </p:cNvPr>
          <p:cNvSpPr/>
          <p:nvPr/>
        </p:nvSpPr>
        <p:spPr>
          <a:xfrm>
            <a:off x="8825948" y="2610678"/>
            <a:ext cx="1444487" cy="2203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A6CE01-55E5-43E9-9CFC-C5458237A503}"/>
              </a:ext>
            </a:extLst>
          </p:cNvPr>
          <p:cNvPicPr>
            <a:picLocks noChangeAspect="1"/>
          </p:cNvPicPr>
          <p:nvPr/>
        </p:nvPicPr>
        <p:blipFill rotWithShape="1">
          <a:blip r:embed="rId3">
            <a:extLst>
              <a:ext uri="{28A0092B-C50C-407E-A947-70E740481C1C}">
                <a14:useLocalDpi xmlns:a14="http://schemas.microsoft.com/office/drawing/2010/main" val="0"/>
              </a:ext>
            </a:extLst>
          </a:blip>
          <a:srcRect t="24501" b="7454"/>
          <a:stretch/>
        </p:blipFill>
        <p:spPr>
          <a:xfrm>
            <a:off x="8167568" y="2186608"/>
            <a:ext cx="3338961" cy="3153169"/>
          </a:xfrm>
          <a:prstGeom prst="rect">
            <a:avLst/>
          </a:prstGeom>
        </p:spPr>
      </p:pic>
      <p:pic>
        <p:nvPicPr>
          <p:cNvPr id="9" name="Picture 8">
            <a:extLst>
              <a:ext uri="{FF2B5EF4-FFF2-40B4-BE49-F238E27FC236}">
                <a16:creationId xmlns:a16="http://schemas.microsoft.com/office/drawing/2014/main" id="{50A5D124-E2F8-4A4A-ABBF-5BA8DAB850C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a:off x="0" y="-77988"/>
            <a:ext cx="12192000" cy="1194361"/>
          </a:xfrm>
          <a:prstGeom prst="rect">
            <a:avLst/>
          </a:prstGeom>
        </p:spPr>
      </p:pic>
      <p:pic>
        <p:nvPicPr>
          <p:cNvPr id="10" name="Picture 9">
            <a:extLst>
              <a:ext uri="{FF2B5EF4-FFF2-40B4-BE49-F238E27FC236}">
                <a16:creationId xmlns:a16="http://schemas.microsoft.com/office/drawing/2014/main" id="{D660DBC8-B3AD-4019-AF9E-4C0480C910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5115339"/>
            <a:ext cx="12192000" cy="1697095"/>
          </a:xfrm>
          <a:prstGeom prst="rect">
            <a:avLst/>
          </a:prstGeom>
        </p:spPr>
      </p:pic>
    </p:spTree>
    <p:extLst>
      <p:ext uri="{BB962C8B-B14F-4D97-AF65-F5344CB8AC3E}">
        <p14:creationId xmlns:p14="http://schemas.microsoft.com/office/powerpoint/2010/main" val="20884570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set>
                                      <p:cBhvr>
                                        <p:cTn id="15" dur="455" fill="hold">
                                          <p:stCondLst>
                                            <p:cond delay="0"/>
                                          </p:stCondLst>
                                        </p:cTn>
                                        <p:tgtEl>
                                          <p:spTgt spid="6"/>
                                        </p:tgtEl>
                                        <p:attrNameLst>
                                          <p:attrName>style.rotation</p:attrName>
                                        </p:attrNameLst>
                                      </p:cBhvr>
                                      <p:to>
                                        <p:strVal val="-45.0"/>
                                      </p:to>
                                    </p:set>
                                    <p:anim calcmode="lin" valueType="num">
                                      <p:cBhvr>
                                        <p:cTn id="1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21A2-86F9-4A32-8437-1F5CDE3EEC97}"/>
              </a:ext>
            </a:extLst>
          </p:cNvPr>
          <p:cNvSpPr>
            <a:spLocks noGrp="1"/>
          </p:cNvSpPr>
          <p:nvPr>
            <p:ph type="title"/>
          </p:nvPr>
        </p:nvSpPr>
        <p:spPr>
          <a:xfrm>
            <a:off x="838200" y="681037"/>
            <a:ext cx="10515600" cy="1009651"/>
          </a:xfrm>
        </p:spPr>
        <p:txBody>
          <a:bodyPr/>
          <a:lstStyle/>
          <a:p>
            <a:pPr algn="ctr"/>
            <a:r>
              <a:rPr lang="bn-IN" dirty="0"/>
              <a:t>পাঠ পরিচিতি </a:t>
            </a:r>
            <a:endParaRPr lang="en-US" dirty="0"/>
          </a:p>
        </p:txBody>
      </p:sp>
      <p:pic>
        <p:nvPicPr>
          <p:cNvPr id="4" name="Picture 3">
            <a:extLst>
              <a:ext uri="{FF2B5EF4-FFF2-40B4-BE49-F238E27FC236}">
                <a16:creationId xmlns:a16="http://schemas.microsoft.com/office/drawing/2014/main" id="{64737E40-B9AC-4FCB-9A92-5C5EDECF8E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77988"/>
            <a:ext cx="12192000" cy="1194361"/>
          </a:xfrm>
          <a:prstGeom prst="rect">
            <a:avLst/>
          </a:prstGeom>
        </p:spPr>
      </p:pic>
      <p:pic>
        <p:nvPicPr>
          <p:cNvPr id="5" name="Content Placeholder 4">
            <a:extLst>
              <a:ext uri="{FF2B5EF4-FFF2-40B4-BE49-F238E27FC236}">
                <a16:creationId xmlns:a16="http://schemas.microsoft.com/office/drawing/2014/main" id="{8ECE33EE-BF8E-4814-B82F-1B218A15CA2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827312"/>
            <a:ext cx="11993217" cy="1952625"/>
          </a:xfrm>
          <a:prstGeom prst="rect">
            <a:avLst/>
          </a:prstGeom>
        </p:spPr>
      </p:pic>
      <p:sp>
        <p:nvSpPr>
          <p:cNvPr id="6" name="Rectangle: Rounded Corners 5">
            <a:extLst>
              <a:ext uri="{FF2B5EF4-FFF2-40B4-BE49-F238E27FC236}">
                <a16:creationId xmlns:a16="http://schemas.microsoft.com/office/drawing/2014/main" id="{D9088097-EC6C-4940-B861-213C5B978EDE}"/>
              </a:ext>
            </a:extLst>
          </p:cNvPr>
          <p:cNvSpPr/>
          <p:nvPr/>
        </p:nvSpPr>
        <p:spPr>
          <a:xfrm>
            <a:off x="1589616" y="1690688"/>
            <a:ext cx="4571725" cy="3795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FFC000"/>
                </a:solidFill>
                <a:latin typeface="NikoshBAN" panose="02000000000000000000" pitchFamily="2" charset="0"/>
                <a:cs typeface="NikoshBAN" panose="02000000000000000000" pitchFamily="2" charset="0"/>
              </a:rPr>
              <a:t>শ্রেনিঃসপ্তম </a:t>
            </a:r>
          </a:p>
          <a:p>
            <a:pPr algn="ctr"/>
            <a:r>
              <a:rPr lang="bn-IN" sz="2800" b="1" dirty="0">
                <a:solidFill>
                  <a:srgbClr val="FFC000"/>
                </a:solidFill>
                <a:latin typeface="NikoshBAN" panose="02000000000000000000" pitchFamily="2" charset="0"/>
                <a:cs typeface="NikoshBAN" panose="02000000000000000000" pitchFamily="2" charset="0"/>
              </a:rPr>
              <a:t>বিষয়ঃ কুরআন মাজিদ ও তাজভিদ </a:t>
            </a:r>
          </a:p>
          <a:p>
            <a:pPr algn="ctr"/>
            <a:r>
              <a:rPr lang="bn-IN" sz="2800" b="1" dirty="0">
                <a:solidFill>
                  <a:srgbClr val="FFC000"/>
                </a:solidFill>
                <a:latin typeface="NikoshBAN" panose="02000000000000000000" pitchFamily="2" charset="0"/>
                <a:cs typeface="NikoshBAN" panose="02000000000000000000" pitchFamily="2" charset="0"/>
              </a:rPr>
              <a:t>দ্বিতীয় পরিচ্ছেদ </a:t>
            </a:r>
          </a:p>
          <a:p>
            <a:pPr algn="ctr"/>
            <a:r>
              <a:rPr lang="bn-IN" sz="2800" b="1" dirty="0">
                <a:solidFill>
                  <a:srgbClr val="FFC000"/>
                </a:solidFill>
                <a:latin typeface="NikoshBAN" panose="02000000000000000000" pitchFamily="2" charset="0"/>
                <a:cs typeface="NikoshBAN" panose="02000000000000000000" pitchFamily="2" charset="0"/>
              </a:rPr>
              <a:t>পৃষ্ঠা নং ৪৮ </a:t>
            </a:r>
          </a:p>
          <a:p>
            <a:pPr algn="ctr"/>
            <a:r>
              <a:rPr lang="bn-IN" sz="2800" b="1" dirty="0">
                <a:solidFill>
                  <a:srgbClr val="FFC000"/>
                </a:solidFill>
                <a:latin typeface="NikoshBAN" panose="02000000000000000000" pitchFamily="2" charset="0"/>
                <a:cs typeface="NikoshBAN" panose="02000000000000000000" pitchFamily="2" charset="0"/>
              </a:rPr>
              <a:t>আলোচ্য বিষয় রোজা </a:t>
            </a:r>
            <a:endParaRPr lang="en-US" sz="2800" b="1" dirty="0">
              <a:solidFill>
                <a:srgbClr val="FFC000"/>
              </a:solidFill>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AF5D9605-0413-4891-AEEE-579EE44EB3CB}"/>
              </a:ext>
            </a:extLst>
          </p:cNvPr>
          <p:cNvSpPr/>
          <p:nvPr/>
        </p:nvSpPr>
        <p:spPr>
          <a:xfrm>
            <a:off x="6784193" y="2514696"/>
            <a:ext cx="3062172" cy="2971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04F2EA-E9C0-4C85-880F-79DD7CB4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70071"/>
            <a:ext cx="1968592" cy="2971703"/>
          </a:xfrm>
          <a:prstGeom prst="star32">
            <a:avLst/>
          </a:prstGeom>
        </p:spPr>
      </p:pic>
      <p:pic>
        <p:nvPicPr>
          <p:cNvPr id="9" name="Picture 8">
            <a:extLst>
              <a:ext uri="{FF2B5EF4-FFF2-40B4-BE49-F238E27FC236}">
                <a16:creationId xmlns:a16="http://schemas.microsoft.com/office/drawing/2014/main" id="{7BB5B114-A68B-475B-8845-17100894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217" y="2958645"/>
            <a:ext cx="1663792" cy="2971703"/>
          </a:xfrm>
          <a:prstGeom prst="star32">
            <a:avLst/>
          </a:prstGeom>
        </p:spPr>
      </p:pic>
      <p:pic>
        <p:nvPicPr>
          <p:cNvPr id="11" name="Picture 10">
            <a:extLst>
              <a:ext uri="{FF2B5EF4-FFF2-40B4-BE49-F238E27FC236}">
                <a16:creationId xmlns:a16="http://schemas.microsoft.com/office/drawing/2014/main" id="{390B13F1-C357-4AD4-8408-0CFA8A783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193" y="1974366"/>
            <a:ext cx="3062172" cy="3816174"/>
          </a:xfrm>
          <a:prstGeom prst="rect">
            <a:avLst/>
          </a:prstGeom>
        </p:spPr>
      </p:pic>
    </p:spTree>
    <p:extLst>
      <p:ext uri="{BB962C8B-B14F-4D97-AF65-F5344CB8AC3E}">
        <p14:creationId xmlns:p14="http://schemas.microsoft.com/office/powerpoint/2010/main" val="522441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A935-682F-41A7-982D-1C29AABEDADF}"/>
              </a:ext>
            </a:extLst>
          </p:cNvPr>
          <p:cNvSpPr>
            <a:spLocks noGrp="1"/>
          </p:cNvSpPr>
          <p:nvPr>
            <p:ph type="title"/>
          </p:nvPr>
        </p:nvSpPr>
        <p:spPr/>
        <p:txBody>
          <a:bodyPr/>
          <a:lstStyle/>
          <a:p>
            <a:pPr algn="ctr"/>
            <a:r>
              <a:rPr lang="bn-IN" sz="8000" dirty="0">
                <a:latin typeface="NikoshBAN" panose="02000000000000000000" pitchFamily="2" charset="0"/>
                <a:cs typeface="NikoshBAN" panose="02000000000000000000" pitchFamily="2" charset="0"/>
              </a:rPr>
              <a:t>শিখনফল</a:t>
            </a:r>
            <a:r>
              <a:rPr lang="bn-IN" dirty="0"/>
              <a:t> </a:t>
            </a:r>
            <a:endParaRPr lang="en-US" dirty="0"/>
          </a:p>
        </p:txBody>
      </p:sp>
      <p:pic>
        <p:nvPicPr>
          <p:cNvPr id="4" name="Picture 3">
            <a:extLst>
              <a:ext uri="{FF2B5EF4-FFF2-40B4-BE49-F238E27FC236}">
                <a16:creationId xmlns:a16="http://schemas.microsoft.com/office/drawing/2014/main" id="{C04143EB-69D9-4D80-9B89-1E35E24CED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99391" y="-289883"/>
            <a:ext cx="12192000" cy="1857143"/>
          </a:xfrm>
          <a:prstGeom prst="rect">
            <a:avLst/>
          </a:prstGeom>
        </p:spPr>
      </p:pic>
      <p:pic>
        <p:nvPicPr>
          <p:cNvPr id="5" name="Content Placeholder 4">
            <a:extLst>
              <a:ext uri="{FF2B5EF4-FFF2-40B4-BE49-F238E27FC236}">
                <a16:creationId xmlns:a16="http://schemas.microsoft.com/office/drawing/2014/main" id="{22B78BCA-9447-4CF2-90C0-8940B74153A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35759" y="3753081"/>
            <a:ext cx="866775" cy="2170641"/>
          </a:xfrm>
          <a:prstGeom prst="star32">
            <a:avLst/>
          </a:prstGeom>
        </p:spPr>
      </p:pic>
      <p:pic>
        <p:nvPicPr>
          <p:cNvPr id="6" name="Picture 5">
            <a:extLst>
              <a:ext uri="{FF2B5EF4-FFF2-40B4-BE49-F238E27FC236}">
                <a16:creationId xmlns:a16="http://schemas.microsoft.com/office/drawing/2014/main" id="{2800F389-B2AD-4D7C-8A99-F450FE34B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pic>
        <p:nvPicPr>
          <p:cNvPr id="7" name="Picture 6">
            <a:extLst>
              <a:ext uri="{FF2B5EF4-FFF2-40B4-BE49-F238E27FC236}">
                <a16:creationId xmlns:a16="http://schemas.microsoft.com/office/drawing/2014/main" id="{E30535FE-5CD3-418F-9404-9435F15B3B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391" y="5000857"/>
            <a:ext cx="12192000" cy="1857143"/>
          </a:xfrm>
          <a:prstGeom prst="rect">
            <a:avLst/>
          </a:prstGeom>
        </p:spPr>
      </p:pic>
      <p:sp>
        <p:nvSpPr>
          <p:cNvPr id="8" name="TextBox 7">
            <a:extLst>
              <a:ext uri="{FF2B5EF4-FFF2-40B4-BE49-F238E27FC236}">
                <a16:creationId xmlns:a16="http://schemas.microsoft.com/office/drawing/2014/main" id="{4CFBAF2B-6A0D-44C1-8B50-490746908DB9}"/>
              </a:ext>
            </a:extLst>
          </p:cNvPr>
          <p:cNvSpPr txBox="1"/>
          <p:nvPr/>
        </p:nvSpPr>
        <p:spPr>
          <a:xfrm>
            <a:off x="1908313" y="2385391"/>
            <a:ext cx="8335617" cy="2862322"/>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১।সাওমের পরিচয় দিতে পারবে । </a:t>
            </a:r>
          </a:p>
          <a:p>
            <a:r>
              <a:rPr lang="bn-IN" sz="3600" dirty="0">
                <a:latin typeface="NikoshBAN" panose="02000000000000000000" pitchFamily="2" charset="0"/>
                <a:cs typeface="NikoshBAN" panose="02000000000000000000" pitchFamily="2" charset="0"/>
              </a:rPr>
              <a:t>২।সুরা বাকারার ১৮৩ ,১৮৪ নং আয়াতের অনুবাদ করতে পারবে। </a:t>
            </a:r>
          </a:p>
          <a:p>
            <a:r>
              <a:rPr lang="bn-IN" sz="3600" dirty="0">
                <a:latin typeface="NikoshBAN" panose="02000000000000000000" pitchFamily="2" charset="0"/>
                <a:cs typeface="NikoshBAN" panose="02000000000000000000" pitchFamily="2" charset="0"/>
              </a:rPr>
              <a:t>৩।সাওমের রোকন ও শর্ত গুলো ব্যাখ্যা করতে পারবে। </a:t>
            </a:r>
          </a:p>
          <a:p>
            <a:r>
              <a:rPr lang="bn-IN" sz="3600" dirty="0">
                <a:latin typeface="NikoshBAN" panose="02000000000000000000" pitchFamily="2" charset="0"/>
                <a:cs typeface="NikoshBAN" panose="02000000000000000000" pitchFamily="2" charset="0"/>
              </a:rPr>
              <a:t>৪।সাওমের প্রকারভেদ বর্ননা করতে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856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30EE-A81C-484A-BF2B-7D8388B11075}"/>
              </a:ext>
            </a:extLst>
          </p:cNvPr>
          <p:cNvSpPr>
            <a:spLocks noGrp="1"/>
          </p:cNvSpPr>
          <p:nvPr>
            <p:ph type="title"/>
          </p:nvPr>
        </p:nvSpPr>
        <p:spPr>
          <a:xfrm>
            <a:off x="838200" y="294596"/>
            <a:ext cx="10515600" cy="1325563"/>
          </a:xfrm>
        </p:spPr>
        <p:txBody>
          <a:bodyPr>
            <a:normAutofit/>
          </a:bodyPr>
          <a:lstStyle/>
          <a:p>
            <a:pPr algn="ctr"/>
            <a:r>
              <a:rPr lang="bn-IN" sz="8000" dirty="0">
                <a:latin typeface="NikoshBAN" panose="02000000000000000000" pitchFamily="2" charset="0"/>
                <a:cs typeface="NikoshBAN" panose="02000000000000000000" pitchFamily="2" charset="0"/>
              </a:rPr>
              <a:t>পূর্ব জ্ঞান যাচাই </a:t>
            </a:r>
            <a:endParaRPr lang="en-US" sz="8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FD8C022-9A1B-4C08-B842-D2687A7FEA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2" y="19043"/>
            <a:ext cx="12192001" cy="1194361"/>
          </a:xfrm>
          <a:prstGeom prst="rect">
            <a:avLst/>
          </a:prstGeom>
        </p:spPr>
      </p:pic>
      <p:pic>
        <p:nvPicPr>
          <p:cNvPr id="5" name="Content Placeholder 4">
            <a:extLst>
              <a:ext uri="{FF2B5EF4-FFF2-40B4-BE49-F238E27FC236}">
                <a16:creationId xmlns:a16="http://schemas.microsoft.com/office/drawing/2014/main" id="{CD15CBDB-9CEF-4934-9378-3E52F194516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42995" y="2968487"/>
            <a:ext cx="866775" cy="3273287"/>
          </a:xfrm>
          <a:prstGeom prst="star32">
            <a:avLst/>
          </a:prstGeom>
        </p:spPr>
      </p:pic>
      <p:pic>
        <p:nvPicPr>
          <p:cNvPr id="6" name="Picture 5">
            <a:extLst>
              <a:ext uri="{FF2B5EF4-FFF2-40B4-BE49-F238E27FC236}">
                <a16:creationId xmlns:a16="http://schemas.microsoft.com/office/drawing/2014/main" id="{16465E3F-72A8-43B6-9088-CC7254229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pic>
        <p:nvPicPr>
          <p:cNvPr id="1026" name="Picture 2" descr="রোজাদারের নাক থেকে রক্ত বের হলে করণীয়">
            <a:extLst>
              <a:ext uri="{FF2B5EF4-FFF2-40B4-BE49-F238E27FC236}">
                <a16:creationId xmlns:a16="http://schemas.microsoft.com/office/drawing/2014/main" id="{2A5216E9-4910-452B-948A-759325BFE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460" y="1411172"/>
            <a:ext cx="2905125" cy="2049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ইফতার: রোজাদারের আনন্দঘন একটি মুহুর্ত">
            <a:extLst>
              <a:ext uri="{FF2B5EF4-FFF2-40B4-BE49-F238E27FC236}">
                <a16:creationId xmlns:a16="http://schemas.microsoft.com/office/drawing/2014/main" id="{31A810C8-CA79-4F72-B280-A39E0817F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962" y="1999448"/>
            <a:ext cx="3226075" cy="2859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রোজাদারের মুখের গন্ধ আল্লাহর কাছে মেশ্ক আম্বরের চেয়েও প্রিয়'">
            <a:extLst>
              <a:ext uri="{FF2B5EF4-FFF2-40B4-BE49-F238E27FC236}">
                <a16:creationId xmlns:a16="http://schemas.microsoft.com/office/drawing/2014/main" id="{96FF2BA4-EA3D-4F50-9CE2-72D8B7CFB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3265" y="1710308"/>
            <a:ext cx="2857500" cy="30339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সেহরি ও ইফতার: রোজাদারদের জন্য বিশেষ নেয়ামত">
            <a:extLst>
              <a:ext uri="{FF2B5EF4-FFF2-40B4-BE49-F238E27FC236}">
                <a16:creationId xmlns:a16="http://schemas.microsoft.com/office/drawing/2014/main" id="{BB91D18A-5D5A-4976-9159-971CB536ED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829" y="3658528"/>
            <a:ext cx="2857500" cy="19814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246638E-6122-4B6D-8BC4-18A6717127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525" y="5738574"/>
            <a:ext cx="12192001" cy="1750120"/>
          </a:xfrm>
          <a:prstGeom prst="rect">
            <a:avLst/>
          </a:prstGeom>
        </p:spPr>
      </p:pic>
    </p:spTree>
    <p:extLst>
      <p:ext uri="{BB962C8B-B14F-4D97-AF65-F5344CB8AC3E}">
        <p14:creationId xmlns:p14="http://schemas.microsoft.com/office/powerpoint/2010/main" val="300221424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3FED-746D-4C8B-B847-ABE23D49DF4A}"/>
              </a:ext>
            </a:extLst>
          </p:cNvPr>
          <p:cNvSpPr>
            <a:spLocks noGrp="1"/>
          </p:cNvSpPr>
          <p:nvPr>
            <p:ph type="title"/>
          </p:nvPr>
        </p:nvSpPr>
        <p:spPr>
          <a:xfrm>
            <a:off x="848138" y="365125"/>
            <a:ext cx="10505661" cy="1325563"/>
          </a:xfrm>
        </p:spPr>
        <p:txBody>
          <a:bodyPr>
            <a:normAutofit fontScale="90000"/>
          </a:bodyPr>
          <a:lstStyle/>
          <a:p>
            <a:pPr algn="ctr"/>
            <a:r>
              <a:rPr lang="bn-IN" dirty="0"/>
              <a:t>  </a:t>
            </a:r>
            <a:r>
              <a:rPr lang="bn-IN" sz="8000" dirty="0">
                <a:latin typeface="NikoshBAN" panose="02000000000000000000" pitchFamily="2" charset="0"/>
                <a:cs typeface="NikoshBAN" panose="02000000000000000000" pitchFamily="2" charset="0"/>
              </a:rPr>
              <a:t>নিরবপাঠ</a:t>
            </a:r>
            <a:r>
              <a:rPr lang="en-US" sz="8000" dirty="0">
                <a:latin typeface="NikoshBAN" panose="02000000000000000000" pitchFamily="2" charset="0"/>
                <a:cs typeface="NikoshBAN" panose="02000000000000000000" pitchFamily="2" charset="0"/>
              </a:rPr>
              <a:t> </a:t>
            </a:r>
            <a:r>
              <a:rPr lang="bn-IN" sz="8000" dirty="0">
                <a:latin typeface="NikoshBAN" panose="02000000000000000000" pitchFamily="2" charset="0"/>
                <a:cs typeface="NikoshBAN" panose="02000000000000000000" pitchFamily="2" charset="0"/>
              </a:rPr>
              <a:t>(পাঠ্য বইয়ের পৃষ্ঠা৪৮ </a:t>
            </a:r>
            <a:r>
              <a:rPr lang="bn-IN" sz="8800"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BDF0BF32-1C44-4677-AF5D-002EA991B7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2021" y="2769704"/>
            <a:ext cx="866775" cy="3723171"/>
          </a:xfrm>
          <a:prstGeom prst="star32">
            <a:avLst/>
          </a:prstGeom>
        </p:spPr>
      </p:pic>
      <p:pic>
        <p:nvPicPr>
          <p:cNvPr id="5" name="Picture 4">
            <a:extLst>
              <a:ext uri="{FF2B5EF4-FFF2-40B4-BE49-F238E27FC236}">
                <a16:creationId xmlns:a16="http://schemas.microsoft.com/office/drawing/2014/main" id="{636F1ED2-EAB9-4450-B152-44D4A1637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8" y="3260035"/>
            <a:ext cx="1663792" cy="2971703"/>
          </a:xfrm>
          <a:prstGeom prst="star32">
            <a:avLst/>
          </a:prstGeom>
        </p:spPr>
      </p:pic>
      <p:pic>
        <p:nvPicPr>
          <p:cNvPr id="6" name="Picture 5">
            <a:extLst>
              <a:ext uri="{FF2B5EF4-FFF2-40B4-BE49-F238E27FC236}">
                <a16:creationId xmlns:a16="http://schemas.microsoft.com/office/drawing/2014/main" id="{A0E958A8-AF95-4BEC-8FBA-C3D4F02BAD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 y="5147693"/>
            <a:ext cx="12192001" cy="1750120"/>
          </a:xfrm>
          <a:prstGeom prst="rect">
            <a:avLst/>
          </a:prstGeom>
        </p:spPr>
      </p:pic>
      <p:pic>
        <p:nvPicPr>
          <p:cNvPr id="7" name="Picture 6">
            <a:extLst>
              <a:ext uri="{FF2B5EF4-FFF2-40B4-BE49-F238E27FC236}">
                <a16:creationId xmlns:a16="http://schemas.microsoft.com/office/drawing/2014/main" id="{9128C89B-3128-4902-B383-51184F71D4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5" y="45057"/>
            <a:ext cx="12192001" cy="1227151"/>
          </a:xfrm>
          <a:prstGeom prst="rect">
            <a:avLst/>
          </a:prstGeom>
        </p:spPr>
      </p:pic>
      <p:sp>
        <p:nvSpPr>
          <p:cNvPr id="3" name="Rectangle 2">
            <a:extLst>
              <a:ext uri="{FF2B5EF4-FFF2-40B4-BE49-F238E27FC236}">
                <a16:creationId xmlns:a16="http://schemas.microsoft.com/office/drawing/2014/main" id="{93AFDBFE-E5BC-4F64-95CF-D6F785D68572}"/>
              </a:ext>
            </a:extLst>
          </p:cNvPr>
          <p:cNvSpPr/>
          <p:nvPr/>
        </p:nvSpPr>
        <p:spPr>
          <a:xfrm>
            <a:off x="2040835" y="2037133"/>
            <a:ext cx="9037984" cy="3843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সাওম ইসলামের একটি গুরুত্বপূর্ণ ইবাদত। এতে দেহ মনরোগব্যাধিও কুফরির আক্রমণহতে মুক্তি লাভ করে।তাইতো প্রতিবছর ১ মাস সাওম পালন করা এই উম্মতের উপর ফরজ করে দেওয়া হয়েছে ।যেমন ইরশাদ হচ্ছে --- </a:t>
            </a:r>
            <a:endParaRPr lang="ar-SA" sz="3200" dirty="0">
              <a:solidFill>
                <a:schemeClr val="tx1"/>
              </a:solidFill>
              <a:latin typeface="NikoshBAN" panose="02000000000000000000" pitchFamily="2" charset="0"/>
            </a:endParaRPr>
          </a:p>
          <a:p>
            <a:r>
              <a:rPr lang="ar-SA" sz="3200" dirty="0">
                <a:solidFill>
                  <a:schemeClr val="tx1"/>
                </a:solidFill>
                <a:latin typeface="NikoshBAN" panose="02000000000000000000" pitchFamily="2" charset="0"/>
              </a:rPr>
              <a:t>يايهااللزين امنواكتب عليكم الصيام كماكتب علي الزين من قبلكم لعلكم تتقون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6844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30EE-A81C-484A-BF2B-7D8388B11075}"/>
              </a:ext>
            </a:extLst>
          </p:cNvPr>
          <p:cNvSpPr>
            <a:spLocks noGrp="1"/>
          </p:cNvSpPr>
          <p:nvPr>
            <p:ph type="title"/>
          </p:nvPr>
        </p:nvSpPr>
        <p:spPr>
          <a:xfrm>
            <a:off x="838200" y="365125"/>
            <a:ext cx="10515600" cy="1325563"/>
          </a:xfrm>
        </p:spPr>
        <p:txBody>
          <a:bodyPr>
            <a:normAutofit fontScale="90000"/>
          </a:bodyPr>
          <a:lstStyle/>
          <a:p>
            <a:r>
              <a:rPr lang="bn-IN" dirty="0"/>
              <a:t>           </a:t>
            </a:r>
            <a:r>
              <a:rPr lang="bn-IN" sz="10700" dirty="0">
                <a:latin typeface="NikoshBAN" panose="02000000000000000000" pitchFamily="2" charset="0"/>
                <a:cs typeface="NikoshBAN" panose="02000000000000000000" pitchFamily="2" charset="0"/>
              </a:rPr>
              <a:t>সাওম </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FD8C022-9A1B-4C08-B842-D2687A7FEA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119269" y="16251"/>
            <a:ext cx="12192000" cy="1375892"/>
          </a:xfrm>
          <a:prstGeom prst="rect">
            <a:avLst/>
          </a:prstGeom>
        </p:spPr>
      </p:pic>
      <p:pic>
        <p:nvPicPr>
          <p:cNvPr id="5" name="Content Placeholder 4">
            <a:extLst>
              <a:ext uri="{FF2B5EF4-FFF2-40B4-BE49-F238E27FC236}">
                <a16:creationId xmlns:a16="http://schemas.microsoft.com/office/drawing/2014/main" id="{3551C4A4-17F9-4914-830F-2FA3D1F1B7D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07722" y="3270070"/>
            <a:ext cx="1612853" cy="2971703"/>
          </a:xfrm>
          <a:prstGeom prst="star32">
            <a:avLst/>
          </a:prstGeom>
        </p:spPr>
      </p:pic>
      <p:pic>
        <p:nvPicPr>
          <p:cNvPr id="6" name="Picture 5">
            <a:extLst>
              <a:ext uri="{FF2B5EF4-FFF2-40B4-BE49-F238E27FC236}">
                <a16:creationId xmlns:a16="http://schemas.microsoft.com/office/drawing/2014/main" id="{33513928-4B9F-402A-8776-BDD659BC2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sp>
        <p:nvSpPr>
          <p:cNvPr id="7" name="TextBox 6">
            <a:extLst>
              <a:ext uri="{FF2B5EF4-FFF2-40B4-BE49-F238E27FC236}">
                <a16:creationId xmlns:a16="http://schemas.microsoft.com/office/drawing/2014/main" id="{1180B3E6-DE14-456E-8CF1-FBCFA964C321}"/>
              </a:ext>
            </a:extLst>
          </p:cNvPr>
          <p:cNvSpPr txBox="1"/>
          <p:nvPr/>
        </p:nvSpPr>
        <p:spPr>
          <a:xfrm>
            <a:off x="1908314" y="1934816"/>
            <a:ext cx="8454886" cy="2554545"/>
          </a:xfrm>
          <a:prstGeom prst="rect">
            <a:avLst/>
          </a:prstGeom>
          <a:noFill/>
        </p:spPr>
        <p:txBody>
          <a:bodyPr wrap="square" rtlCol="0">
            <a:spAutoFit/>
          </a:bodyPr>
          <a:lstStyle/>
          <a:p>
            <a:r>
              <a:rPr lang="ar-SA" sz="4000" b="1" dirty="0"/>
              <a:t>ايامامعدودات فمن كان منكم مريضااوعلى سفر فعدةمن ايام اخر وعلى الزين يطيقونه فدية طعام مسكين فمن تطوع  خيرا فهو خيرله وان تصوم خيرلكم ان كنتم تعلمون </a:t>
            </a:r>
            <a:endParaRPr lang="en-US" sz="4000" b="1" dirty="0"/>
          </a:p>
        </p:txBody>
      </p:sp>
      <p:pic>
        <p:nvPicPr>
          <p:cNvPr id="8" name="Picture 7">
            <a:extLst>
              <a:ext uri="{FF2B5EF4-FFF2-40B4-BE49-F238E27FC236}">
                <a16:creationId xmlns:a16="http://schemas.microsoft.com/office/drawing/2014/main" id="{F933D8BF-F03C-4299-ABE6-581AFE3E3C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757" y="4489361"/>
            <a:ext cx="12192000" cy="2604037"/>
          </a:xfrm>
          <a:prstGeom prst="rect">
            <a:avLst/>
          </a:prstGeom>
        </p:spPr>
      </p:pic>
    </p:spTree>
    <p:extLst>
      <p:ext uri="{BB962C8B-B14F-4D97-AF65-F5344CB8AC3E}">
        <p14:creationId xmlns:p14="http://schemas.microsoft.com/office/powerpoint/2010/main" val="1237085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30EE-A81C-484A-BF2B-7D8388B11075}"/>
              </a:ext>
            </a:extLst>
          </p:cNvPr>
          <p:cNvSpPr>
            <a:spLocks noGrp="1"/>
          </p:cNvSpPr>
          <p:nvPr>
            <p:ph type="title"/>
          </p:nvPr>
        </p:nvSpPr>
        <p:spPr>
          <a:xfrm>
            <a:off x="918679" y="215863"/>
            <a:ext cx="10515600" cy="1325563"/>
          </a:xfrm>
        </p:spPr>
        <p:txBody>
          <a:bodyPr>
            <a:normAutofit/>
          </a:bodyPr>
          <a:lstStyle/>
          <a:p>
            <a:pPr algn="ctr"/>
            <a:r>
              <a:rPr lang="bn-IN" sz="6600" dirty="0">
                <a:latin typeface="NikoshBAN" panose="02000000000000000000" pitchFamily="2" charset="0"/>
                <a:cs typeface="NikoshBAN" panose="02000000000000000000" pitchFamily="2" charset="0"/>
              </a:rPr>
              <a:t>আয়াতের অনুবাদ </a:t>
            </a:r>
            <a:endParaRPr lang="en-US" sz="6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FD8C022-9A1B-4C08-B842-D2687A7FEA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59224"/>
            <a:ext cx="12192000" cy="1194361"/>
          </a:xfrm>
          <a:prstGeom prst="rect">
            <a:avLst/>
          </a:prstGeom>
        </p:spPr>
      </p:pic>
      <p:pic>
        <p:nvPicPr>
          <p:cNvPr id="5" name="Content Placeholder 4">
            <a:extLst>
              <a:ext uri="{FF2B5EF4-FFF2-40B4-BE49-F238E27FC236}">
                <a16:creationId xmlns:a16="http://schemas.microsoft.com/office/drawing/2014/main" id="{06205488-A96A-426E-A27B-A671956DF0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45712" y="3735214"/>
            <a:ext cx="866775" cy="2757661"/>
          </a:xfrm>
          <a:prstGeom prst="star32">
            <a:avLst/>
          </a:prstGeom>
        </p:spPr>
      </p:pic>
      <p:pic>
        <p:nvPicPr>
          <p:cNvPr id="6" name="Picture 5">
            <a:extLst>
              <a:ext uri="{FF2B5EF4-FFF2-40B4-BE49-F238E27FC236}">
                <a16:creationId xmlns:a16="http://schemas.microsoft.com/office/drawing/2014/main" id="{9EC1B10B-C69A-4452-A376-54514E144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pic>
        <p:nvPicPr>
          <p:cNvPr id="7" name="Picture 6">
            <a:extLst>
              <a:ext uri="{FF2B5EF4-FFF2-40B4-BE49-F238E27FC236}">
                <a16:creationId xmlns:a16="http://schemas.microsoft.com/office/drawing/2014/main" id="{D2D1D2E1-E107-4C20-8A4D-F0E8B6F4B6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 y="5147693"/>
            <a:ext cx="12192001" cy="1750120"/>
          </a:xfrm>
          <a:prstGeom prst="rect">
            <a:avLst/>
          </a:prstGeom>
        </p:spPr>
      </p:pic>
      <p:sp>
        <p:nvSpPr>
          <p:cNvPr id="3" name="TextBox 2">
            <a:extLst>
              <a:ext uri="{FF2B5EF4-FFF2-40B4-BE49-F238E27FC236}">
                <a16:creationId xmlns:a16="http://schemas.microsoft.com/office/drawing/2014/main" id="{1146B934-0676-4F99-A5EB-1F0D952BF239}"/>
              </a:ext>
            </a:extLst>
          </p:cNvPr>
          <p:cNvSpPr txBox="1"/>
          <p:nvPr/>
        </p:nvSpPr>
        <p:spPr>
          <a:xfrm>
            <a:off x="2120349" y="2160104"/>
            <a:ext cx="8719930" cy="3046988"/>
          </a:xfrm>
          <a:prstGeom prst="rect">
            <a:avLst/>
          </a:prstGeom>
          <a:noFill/>
        </p:spPr>
        <p:txBody>
          <a:bodyPr wrap="square" rtlCol="0">
            <a:spAutoFit/>
          </a:bodyPr>
          <a:lstStyle/>
          <a:p>
            <a:r>
              <a:rPr lang="bn-IN" sz="4800" dirty="0">
                <a:solidFill>
                  <a:srgbClr val="FF0000"/>
                </a:solidFill>
                <a:latin typeface="NikoshBAN" panose="02000000000000000000" pitchFamily="2" charset="0"/>
                <a:cs typeface="NikoshBAN" panose="02000000000000000000" pitchFamily="2" charset="0"/>
              </a:rPr>
              <a:t>হে মুমিনগন তোমাদের জন্য সিয়ামের বিধান দেওয়া হলো,যেমন বিধান তোমাদের পূর্ববর্তীগনকে দেওয়া হয়েছিল ,যাতে তোমরা মুত্তাকি হতে পার। </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5024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8F13-6B89-439E-91DA-0EE60309C836}"/>
              </a:ext>
            </a:extLst>
          </p:cNvPr>
          <p:cNvSpPr>
            <a:spLocks noGrp="1"/>
          </p:cNvSpPr>
          <p:nvPr>
            <p:ph type="title"/>
          </p:nvPr>
        </p:nvSpPr>
        <p:spPr>
          <a:xfrm>
            <a:off x="838200" y="1245704"/>
            <a:ext cx="10515600" cy="621122"/>
          </a:xfrm>
        </p:spPr>
        <p:txBody>
          <a:bodyPr>
            <a:normAutofit fontScale="90000"/>
          </a:bodyPr>
          <a:lstStyle/>
          <a:p>
            <a:pPr algn="ctr"/>
            <a:r>
              <a:rPr lang="bn-IN" sz="7200" dirty="0">
                <a:latin typeface="NikoshBAN" panose="02000000000000000000" pitchFamily="2" charset="0"/>
                <a:cs typeface="NikoshBAN" panose="02000000000000000000" pitchFamily="2" charset="0"/>
              </a:rPr>
              <a:t>আয়াতের অনুবাদ </a:t>
            </a:r>
            <a:endParaRPr lang="en-US" sz="7200"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E30A4439-9FA3-4DA0-B832-C8676B7C4D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0412" y="4551154"/>
            <a:ext cx="866775" cy="1247775"/>
          </a:xfrm>
          <a:prstGeom prst="star32">
            <a:avLst/>
          </a:prstGeom>
        </p:spPr>
      </p:pic>
      <p:pic>
        <p:nvPicPr>
          <p:cNvPr id="5" name="Picture 4">
            <a:extLst>
              <a:ext uri="{FF2B5EF4-FFF2-40B4-BE49-F238E27FC236}">
                <a16:creationId xmlns:a16="http://schemas.microsoft.com/office/drawing/2014/main" id="{04676E74-7526-4FE6-9AC4-98D3A8729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sp>
        <p:nvSpPr>
          <p:cNvPr id="3" name="TextBox 2">
            <a:extLst>
              <a:ext uri="{FF2B5EF4-FFF2-40B4-BE49-F238E27FC236}">
                <a16:creationId xmlns:a16="http://schemas.microsoft.com/office/drawing/2014/main" id="{B786623A-661C-4089-B8F5-6CEFBF92D5AD}"/>
              </a:ext>
            </a:extLst>
          </p:cNvPr>
          <p:cNvSpPr txBox="1"/>
          <p:nvPr/>
        </p:nvSpPr>
        <p:spPr>
          <a:xfrm>
            <a:off x="1286083" y="2263041"/>
            <a:ext cx="9661454" cy="4401205"/>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সিয়াম নির্দিষ্ট কয়েক দিনের।তোমাদের মধ্যে কেউ পীড়িত হলে বা সফরে থাকলে অন্য সময় এই সংখ্যা পূরন করে নিতে হবে। এটা যাদেরকে সাতিশয় কষ্ট দেয় তাদের কর্তব্য এটার জন্য ফিদিয়া হিসবে একজন অভাব গ্রস্থকে খাদ্য দান করা ।যদিকেউ স্বতঃস্ফুর্তভাবে সৎ কাজ করে তবে এটা তার পক্ষে অধিক কল্যাণকর আর সিয়াম পালন করাই তোমাদের জন্য কল্যাণকর যদি তোমরা জানতে ।সুরা বাকারা ১৮৩ ,১৮৪ </a:t>
            </a:r>
            <a:endParaRPr lang="en-US" sz="4000" dirty="0">
              <a:solidFill>
                <a:srgbClr val="FF000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BB6110D8-3361-4F97-A901-00EC860900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0" y="19045"/>
            <a:ext cx="12192000" cy="1194361"/>
          </a:xfrm>
          <a:prstGeom prst="rect">
            <a:avLst/>
          </a:prstGeom>
        </p:spPr>
      </p:pic>
      <p:pic>
        <p:nvPicPr>
          <p:cNvPr id="7" name="Picture 6">
            <a:extLst>
              <a:ext uri="{FF2B5EF4-FFF2-40B4-BE49-F238E27FC236}">
                <a16:creationId xmlns:a16="http://schemas.microsoft.com/office/drawing/2014/main" id="{F23A9F0B-1499-4F84-9766-1868A2BB90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612296"/>
            <a:ext cx="12192000" cy="1194361"/>
          </a:xfrm>
          <a:prstGeom prst="rect">
            <a:avLst/>
          </a:prstGeom>
        </p:spPr>
      </p:pic>
    </p:spTree>
    <p:extLst>
      <p:ext uri="{BB962C8B-B14F-4D97-AF65-F5344CB8AC3E}">
        <p14:creationId xmlns:p14="http://schemas.microsoft.com/office/powerpoint/2010/main" val="1261478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430</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PowerPoint Presentation</vt:lpstr>
      <vt:lpstr>শিক্ষক পরিচিতি </vt:lpstr>
      <vt:lpstr>পাঠ পরিচিতি </vt:lpstr>
      <vt:lpstr>শিখনফল </vt:lpstr>
      <vt:lpstr>পূর্ব জ্ঞান যাচাই </vt:lpstr>
      <vt:lpstr>  নিরবপাঠ (পাঠ্য বইয়ের পৃষ্ঠা৪৮ ) </vt:lpstr>
      <vt:lpstr>           সাওম </vt:lpstr>
      <vt:lpstr>আয়াতের অনুবাদ </vt:lpstr>
      <vt:lpstr>আয়াতের অনুবাদ </vt:lpstr>
      <vt:lpstr>সাওমের রোকন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61</cp:revision>
  <dcterms:created xsi:type="dcterms:W3CDTF">2021-04-02T15:27:16Z</dcterms:created>
  <dcterms:modified xsi:type="dcterms:W3CDTF">2021-04-04T02:04:53Z</dcterms:modified>
</cp:coreProperties>
</file>