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65" r:id="rId2"/>
    <p:sldId id="258" r:id="rId3"/>
    <p:sldId id="282" r:id="rId4"/>
    <p:sldId id="292" r:id="rId5"/>
    <p:sldId id="293" r:id="rId6"/>
    <p:sldId id="294" r:id="rId7"/>
    <p:sldId id="283" r:id="rId8"/>
    <p:sldId id="284" r:id="rId9"/>
    <p:sldId id="295" r:id="rId10"/>
    <p:sldId id="296" r:id="rId11"/>
    <p:sldId id="286" r:id="rId12"/>
    <p:sldId id="287" r:id="rId13"/>
    <p:sldId id="291" r:id="rId14"/>
    <p:sldId id="277" r:id="rId15"/>
    <p:sldId id="288" r:id="rId16"/>
    <p:sldId id="289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F5050"/>
    <a:srgbClr val="00FFFF"/>
    <a:srgbClr val="FF99CC"/>
    <a:srgbClr val="FFFF99"/>
    <a:srgbClr val="33CC33"/>
    <a:srgbClr val="3399FF"/>
    <a:srgbClr val="99CC00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33" autoAdjust="0"/>
    <p:restoredTop sz="94660"/>
  </p:normalViewPr>
  <p:slideViewPr>
    <p:cSldViewPr>
      <p:cViewPr varScale="1">
        <p:scale>
          <a:sx n="70" d="100"/>
          <a:sy n="70" d="100"/>
        </p:scale>
        <p:origin x="11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456D2-F689-411E-99FD-BE30F267F232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CAF6C-117A-4FCB-9B65-AA2EBB307A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2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CAF6C-117A-4FCB-9B65-AA2EBB307A9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9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-1"/>
            <a:ext cx="5010149" cy="7010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4267199" cy="7010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3912" y="838200"/>
            <a:ext cx="4532010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গণিত ক্লাশে</a:t>
            </a:r>
          </a:p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 সবাইকে</a:t>
            </a:r>
          </a:p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646767"/>
            <a:ext cx="2328862" cy="1548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527047"/>
            <a:ext cx="3105151" cy="1765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14400" y="2409825"/>
            <a:ext cx="1219200" cy="5847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১নংঘর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3574" y="2409825"/>
            <a:ext cx="1219200" cy="5847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নংঘর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450" y="3810000"/>
            <a:ext cx="7467600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 নং ঘর ও ২ নং ঘরের আয়তনের অনুপাত কত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2046356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39025" y="2061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1112" y="5105400"/>
            <a:ext cx="2743200" cy="769441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x: y =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271" y="1799390"/>
            <a:ext cx="2569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CFF33"/>
                </a:solidFill>
                <a:latin typeface="NikoshBAN" pitchFamily="2" charset="0"/>
                <a:cs typeface="NikoshBAN" pitchFamily="2" charset="0"/>
              </a:rPr>
              <a:t>আয়তন ১১২ ঘন মিঃ </a:t>
            </a:r>
            <a:endParaRPr lang="en-US" sz="2800" dirty="0">
              <a:solidFill>
                <a:srgbClr val="CCFF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8489" y="1886605"/>
            <a:ext cx="2569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99"/>
                </a:solidFill>
                <a:latin typeface="NikoshBAN" pitchFamily="2" charset="0"/>
                <a:cs typeface="NikoshBAN" pitchFamily="2" charset="0"/>
              </a:rPr>
              <a:t>আয়তন ২২৪ ঘন মিঃ </a:t>
            </a:r>
            <a:endParaRPr lang="en-US" sz="2800" dirty="0">
              <a:solidFill>
                <a:srgbClr val="FFFF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271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2" grpId="0" animBg="1"/>
      <p:bldP spid="5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3143250" cy="2324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0" r="22826"/>
          <a:stretch/>
        </p:blipFill>
        <p:spPr>
          <a:xfrm>
            <a:off x="5029200" y="457200"/>
            <a:ext cx="3587198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90600" y="3124200"/>
            <a:ext cx="1905000" cy="584775"/>
          </a:xfrm>
          <a:prstGeom prst="rect">
            <a:avLst/>
          </a:prstGeom>
          <a:solidFill>
            <a:schemeClr val="bg1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আপেল ৫ টি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3124200"/>
            <a:ext cx="2514600" cy="523220"/>
          </a:xfrm>
          <a:prstGeom prst="rect">
            <a:avLst/>
          </a:prstGeom>
          <a:solidFill>
            <a:schemeClr val="bg1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কমলা ১০ টি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2510879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400" y="2581959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85950" y="3885813"/>
            <a:ext cx="3962400" cy="1015663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a: b 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=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9750" y="5092631"/>
            <a:ext cx="3829050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তাহলে লেখা 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x: y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a: b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43100" y="5936159"/>
            <a:ext cx="3009900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এটাই সমানুপাত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421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152400"/>
            <a:ext cx="4648200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সমানুপাত কাকে বলে 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057400"/>
            <a:ext cx="8077200" cy="424731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যদি চারটি রাশি এরূপ হয় যে, প্রথম ও দ্বিতীয় রাশির অনুপাত তৃতীয় ও চতুর্থ রাশির অনুপাতের সমান হয়, তবে ঐ চারটি রাশি নিয়ে সমানুপাত উৎপন্ন হয়।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1059359"/>
            <a:ext cx="1371600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507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609600"/>
            <a:ext cx="7086600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এসো আমরা নিচের সমস্যাটি সমাধান করি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633" y="1674844"/>
            <a:ext cx="7772400" cy="517064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পিতা ও পুত্রের বর্তমান বয়সের অনুপাত </a:t>
            </a:r>
            <a:r>
              <a:rPr lang="en-US" sz="6600" dirty="0" smtClean="0">
                <a:latin typeface="Times New Roman" pitchFamily="18" charset="0"/>
                <a:cs typeface="NikoshBAN" pitchFamily="2" charset="0"/>
              </a:rPr>
              <a:t>7 : 2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বছর পরে তাদের বয়সের অনুপাত 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8 : 3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হবে। তাদের 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বর্তমান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বয়স কত 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79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0"/>
            <a:ext cx="1738952" cy="2123658"/>
          </a:xfrm>
          <a:prstGeom prst="rect">
            <a:avLst/>
          </a:prstGeom>
          <a:solidFill>
            <a:schemeClr val="bg1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250" y="3200400"/>
            <a:ext cx="8191500" cy="34163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lvl="0" algn="just"/>
            <a:r>
              <a:rPr lang="bn-BD" sz="5400" dirty="0">
                <a:latin typeface="NikoshBAN" pitchFamily="2" charset="0"/>
                <a:cs typeface="NikoshBAN" pitchFamily="2" charset="0"/>
              </a:rPr>
              <a:t>পিতা ও পুত্রের বর্তমান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বয়সের সমষ্টি 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70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বছর।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তাদের বয়সের অনুপাত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বছর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পূর্বে ছিল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5 : 2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বছর  পরে তাদের বয়সের অনুপাত কত হবে ? </a:t>
            </a:r>
            <a:endParaRPr lang="en-US" sz="5400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0" y="0"/>
            <a:ext cx="3691280" cy="2165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52" y="36394"/>
            <a:ext cx="3649640" cy="2129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53394"/>
            <a:ext cx="3048000" cy="110799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u="sng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609166"/>
            <a:ext cx="7858125" cy="769441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অনুপাত কাকে বলে 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726383"/>
            <a:ext cx="7848600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ভিন্ন জাতীয় এককের অনুপাত হতে পারে কী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7295" y="3808203"/>
            <a:ext cx="7848600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 সমানুপাত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কাকে বলে 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887749"/>
            <a:ext cx="7848600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৪। সমানুপাতের একক কেমন হওয়া উচিত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47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85800"/>
            <a:ext cx="4495800" cy="120032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514600"/>
            <a:ext cx="8458200" cy="415498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একটি বৃত্তক্ষেত্রের  </a:t>
            </a:r>
            <a:r>
              <a:rPr lang="bn-BD" sz="6600" dirty="0" smtClean="0">
                <a:latin typeface="Times New Roman" pitchFamily="18" charset="0"/>
                <a:cs typeface="NikoshBAN" pitchFamily="2" charset="0"/>
              </a:rPr>
              <a:t>ক্ষেত্রফল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একটি বর্গক্ষেত্রের ক্ষেত্রফলের সমান হলে, পরিসীমার অনুপাত নির্ণয় কর।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78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9725" y="5334000"/>
            <a:ext cx="60960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7958666" cy="4476750"/>
          </a:xfrm>
          <a:prstGeom prst="ellipse">
            <a:avLst/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567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275" y="407847"/>
            <a:ext cx="3733800" cy="1569660"/>
          </a:xfrm>
          <a:prstGeom prst="rect">
            <a:avLst/>
          </a:prstGeom>
          <a:solidFill>
            <a:schemeClr val="bg1"/>
          </a:solidFill>
          <a:ln/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809" y="2767971"/>
            <a:ext cx="4572000" cy="34778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চিত্ত</a:t>
            </a:r>
            <a:r>
              <a:rPr lang="en-US" sz="3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রঞ্জন</a:t>
            </a:r>
            <a:r>
              <a:rPr lang="en-US" sz="3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বিশ্বাস</a:t>
            </a:r>
            <a:endParaRPr lang="bn-BD" sz="36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bn-BD" sz="32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শিক্ষক (গণিত )</a:t>
            </a:r>
            <a:r>
              <a:rPr lang="en-US" sz="32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2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বেলনগর</a:t>
            </a:r>
            <a:r>
              <a:rPr lang="en-US" sz="32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3600" b="1" dirty="0" smtClean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মাগুরা</a:t>
            </a:r>
            <a:r>
              <a:rPr lang="en-US" sz="40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0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মাগুরা</a:t>
            </a:r>
            <a:r>
              <a:rPr lang="en-US" sz="40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 smtClean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</a:t>
            </a:r>
            <a:r>
              <a:rPr lang="en-US" sz="32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৭১৭৮১৯৪২০</a:t>
            </a:r>
            <a:endParaRPr lang="en-US" sz="3200" b="1" dirty="0" smtClean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20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0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 </a:t>
            </a:r>
            <a:r>
              <a:rPr lang="en-US" sz="20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:chittaranjon1981@gmail.com</a:t>
            </a:r>
            <a:r>
              <a:rPr lang="en-US" sz="48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2751486"/>
            <a:ext cx="4267200" cy="35394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 নবম</a:t>
            </a:r>
          </a:p>
          <a:p>
            <a:r>
              <a:rPr lang="bn-BD" sz="48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গণিত </a:t>
            </a:r>
            <a:endParaRPr lang="en-US" sz="4800" b="1" dirty="0" smtClean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একাদশ (</a:t>
            </a:r>
            <a:r>
              <a:rPr lang="bn-BD" sz="3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</a:t>
            </a:r>
            <a:r>
              <a:rPr lang="en-US" sz="3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 </a:t>
            </a:r>
            <a:endParaRPr lang="en-US" sz="3600" b="1" dirty="0" smtClean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 পাঠঃ</a:t>
            </a:r>
            <a:r>
              <a:rPr lang="bn-BD" sz="32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বীজগনিতীয় অনুপাত ও   </a:t>
            </a:r>
          </a:p>
          <a:p>
            <a:r>
              <a:rPr lang="bn-BD" sz="28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সমানুপাত</a:t>
            </a:r>
            <a:endParaRPr lang="bn-BD" sz="4000" b="1" dirty="0" smtClean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2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</a:t>
            </a:r>
            <a:r>
              <a:rPr lang="bn-BD" sz="32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2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 ২০১</a:t>
            </a:r>
            <a:r>
              <a:rPr lang="en-US" sz="32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BD" sz="32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9" y="0"/>
            <a:ext cx="2264391" cy="2285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3124200" cy="1200329"/>
          </a:xfrm>
          <a:prstGeom prst="rect">
            <a:avLst/>
          </a:prstGeom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  <a:scene3d>
            <a:camera prst="obliqueBottomLef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109318"/>
            <a:ext cx="8572500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বীজগণিতীয় অনুপাত ব্যাখ্যা করতে পারবে।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1" y="3878759"/>
            <a:ext cx="8572500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বীজগণিতীয়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সমানুপাত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ব্যাখ্যা করতে পারবে।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648200"/>
            <a:ext cx="8572500" cy="14465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 বাস্তব সমস্যা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সমাধানে অনুপাত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সমানুপাত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ব্যবহার করতে পারবে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511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561976"/>
            <a:ext cx="3924300" cy="2619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561975"/>
            <a:ext cx="3429000" cy="257175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81150" y="3228051"/>
            <a:ext cx="1619250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ফুট বল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5975" y="3310706"/>
            <a:ext cx="213360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ক্রিকেট বল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152900"/>
            <a:ext cx="3124200" cy="76944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ব্যাসার্ধ ১২ সেমি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4106673"/>
            <a:ext cx="259080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ব্যাসার্ধ </a:t>
            </a:r>
            <a:r>
              <a:rPr lang="bn-BD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সেমি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2500" y="5562600"/>
            <a:ext cx="7239000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ফুটবলের ব্যাসার্ধ, ক্রিকেট বলের ব্যাসার্ধের  কত গুণ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533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2209800" cy="1475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42900"/>
            <a:ext cx="2057400" cy="1543050"/>
          </a:xfrm>
          <a:prstGeom prst="ellipse">
            <a:avLst/>
          </a:prstGeom>
          <a:ln w="63500" cap="rnd">
            <a:solidFill>
              <a:srgbClr val="00FFFF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ight Arrow 5"/>
          <p:cNvSpPr/>
          <p:nvPr/>
        </p:nvSpPr>
        <p:spPr>
          <a:xfrm>
            <a:off x="2438400" y="1114424"/>
            <a:ext cx="1066800" cy="333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305550" y="794212"/>
            <a:ext cx="1543050" cy="423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62375" y="409891"/>
            <a:ext cx="752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48600" y="342900"/>
            <a:ext cx="752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50145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ব্যাসার্ধ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0850" y="329594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ব্যাসার্ধ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4400" y="3657600"/>
                <a:ext cx="7239000" cy="13876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ফুটবলের ব্যাসার্ধ,</a:t>
                </a:r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a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এবং ক্রিকেট বলের ব্যাসার্ধ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bn-BD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হলে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কী ধরণের অনুপাত বলা হয় ?  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657600"/>
                <a:ext cx="7239000" cy="1387624"/>
              </a:xfrm>
              <a:prstGeom prst="rect">
                <a:avLst/>
              </a:prstGeom>
              <a:blipFill rotWithShape="0">
                <a:blip r:embed="rId4"/>
                <a:stretch>
                  <a:fillRect l="-2525" t="-8772" r="-3367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Callout 4"/>
          <p:cNvSpPr/>
          <p:nvPr/>
        </p:nvSpPr>
        <p:spPr>
          <a:xfrm>
            <a:off x="180975" y="2492251"/>
            <a:ext cx="2257425" cy="1125599"/>
          </a:xfrm>
          <a:prstGeom prst="wedgeEllipseCallout">
            <a:avLst>
              <a:gd name="adj1" fmla="val 118244"/>
              <a:gd name="adj2" fmla="val -129089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বীজগণিতীয় প্রতীক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6905625" y="2450851"/>
            <a:ext cx="2257425" cy="1125599"/>
          </a:xfrm>
          <a:prstGeom prst="wedgeEllipseCallout">
            <a:avLst>
              <a:gd name="adj1" fmla="val 1788"/>
              <a:gd name="adj2" fmla="val -137551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বীজগণিতীয় প্রতীক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04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  <p:bldP spid="12" grpId="0" animBg="1"/>
      <p:bldP spid="5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838200"/>
            <a:ext cx="5029200" cy="132343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19400"/>
            <a:ext cx="8305800" cy="9233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বীজগনিতীয় অনুপাত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ও   সমানুপাত</a:t>
            </a:r>
            <a:endParaRPr lang="bn-BD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78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55" r="13888"/>
          <a:stretch/>
        </p:blipFill>
        <p:spPr>
          <a:xfrm>
            <a:off x="314326" y="609600"/>
            <a:ext cx="4756704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31" y="685800"/>
            <a:ext cx="3710732" cy="2514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762000" y="3461266"/>
            <a:ext cx="3886200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ধান  ( ৮০০ কেজি )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0790" y="3442216"/>
            <a:ext cx="2690813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গম (১০ কেজি )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562600"/>
            <a:ext cx="5943600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ধান ও গমের অনুপাত কত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404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55" r="13888"/>
          <a:stretch/>
        </p:blipFill>
        <p:spPr>
          <a:xfrm>
            <a:off x="275551" y="449252"/>
            <a:ext cx="4756704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1219200" y="3124200"/>
            <a:ext cx="3276600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ধান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৮০০ কেজি 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96" y="600075"/>
            <a:ext cx="3174207" cy="2060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019800" y="3124200"/>
            <a:ext cx="2133600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৫ টি কলা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5029200"/>
            <a:ext cx="7620000" cy="129266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ধান ও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কলার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অনুপাত কত 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02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600325"/>
            <a:ext cx="2133600" cy="769441"/>
          </a:xfrm>
          <a:prstGeom prst="rect">
            <a:avLst/>
          </a:prstGeom>
          <a:solidFill>
            <a:schemeClr val="bg1"/>
          </a:solidFill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914400"/>
            <a:ext cx="6096000" cy="110799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অনুপাত কাকে বলে ?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962400"/>
            <a:ext cx="8382000" cy="280076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একই এককে সমজাতীয় দুইটি রাশির পরিমাণের একটি অপরটির কত গুণ বা কত অংশ তা একটি ভগ্নাংশ দ্বারা প্রকাশ করা যায়। এই ভগ্নাংশটিকে রাশি দুইটির অনুপাত বলে।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86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3946</TotalTime>
  <Words>398</Words>
  <Application>Microsoft Office PowerPoint</Application>
  <PresentationFormat>On-screen Show (4:3)</PresentationFormat>
  <Paragraphs>76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</vt:lpstr>
      <vt:lpstr>Cambria Math</vt:lpstr>
      <vt:lpstr>Franklin Gothic Book</vt:lpstr>
      <vt:lpstr>Franklin Gothic Medium</vt:lpstr>
      <vt:lpstr>NikoshBAN</vt:lpstr>
      <vt:lpstr>Times New Roman</vt:lpstr>
      <vt:lpstr>Vrinda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HP</cp:lastModifiedBy>
  <cp:revision>583</cp:revision>
  <dcterms:created xsi:type="dcterms:W3CDTF">2006-08-16T00:00:00Z</dcterms:created>
  <dcterms:modified xsi:type="dcterms:W3CDTF">2020-10-09T04:50:18Z</dcterms:modified>
</cp:coreProperties>
</file>