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6" r:id="rId16"/>
    <p:sldId id="271" r:id="rId17"/>
    <p:sldId id="272" r:id="rId18"/>
    <p:sldId id="273" r:id="rId19"/>
    <p:sldId id="274" r:id="rId20"/>
    <p:sldId id="283" r:id="rId21"/>
    <p:sldId id="284" r:id="rId22"/>
    <p:sldId id="275" r:id="rId23"/>
    <p:sldId id="276" r:id="rId24"/>
    <p:sldId id="285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A88C"/>
    <a:srgbClr val="708598"/>
    <a:srgbClr val="D1EBC8"/>
    <a:srgbClr val="A5D7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C3BA5-62A7-4C0B-B528-B82725D22E85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390F0-C163-4013-B72F-ADC9D07D6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15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390F0-C163-4013-B72F-ADC9D07D69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47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F4ED0-F1A4-4B16-A0E8-5CE12EA89A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11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F4ED0-F1A4-4B16-A0E8-5CE12EA89A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6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F4ED0-F1A4-4B16-A0E8-5CE12EA89A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F4ED0-F1A4-4B16-A0E8-5CE12EA89A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21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1CE90-A463-482C-BF7E-50EE73404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CE8DE5-F25C-47C9-BB33-D00AD6C99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BFAA0-8D1A-44AA-A4CF-813279658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4E92-A2A9-46B4-BF79-9B4765F08BA7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A0FAE-0BD2-4B1B-B055-27BAD430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0E5CC-05E0-41CE-B347-3C8116729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4F23-F683-423E-954D-4011D4E8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4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3D17-9A51-4DD8-B30D-4F7F9EE02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EE47EE-0169-49AB-993D-D6489B592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C79DA-4436-4BCB-8CCF-C3338D6D5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4E92-A2A9-46B4-BF79-9B4765F08BA7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11AF0-471F-405D-B829-89D8521D9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4923D-6469-4765-A15D-7A639F402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4F23-F683-423E-954D-4011D4E8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B45513-C213-4803-804C-FB01A4F43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D31FEF-6A4F-4079-AC72-0D55902CD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9D78C-5B0F-49FF-9F98-FFFA4D75D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4E92-A2A9-46B4-BF79-9B4765F08BA7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DB11B-301A-4BD0-BC6D-5304F5202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445D6-22EC-4FF1-A3FF-A58788D8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4F23-F683-423E-954D-4011D4E8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7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4A430-65DA-4261-990C-1FFFFBF67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D18D7-2DF8-4F51-982C-94D6B9A50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6F365-FF41-41CF-AC49-E3CB39E65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4E92-A2A9-46B4-BF79-9B4765F08BA7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8EA19-3256-43D6-A738-1DFEC8779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9F7CF-650E-40EC-80C0-C55AE9093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4F23-F683-423E-954D-4011D4E8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7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5A61E-29F4-4003-AC1C-8AED46872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C0982-712A-4724-B4B7-69A1136BF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71A5B-3065-4CAA-B829-8A0FF015F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4E92-A2A9-46B4-BF79-9B4765F08BA7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6B93E-328D-4D90-A9D0-BEC03124A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F3032-0611-4494-921D-046D34D7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4F23-F683-423E-954D-4011D4E8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3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09ABC-CB49-4C80-8032-4A183C898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4D898-FEA5-4142-BAE8-FA8F28FF3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BEFF33-3079-42B6-89EE-6637ED56A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2EE1A-1E41-4D13-A0E6-939E70BF1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4E92-A2A9-46B4-BF79-9B4765F08BA7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758697-3860-41A0-93D6-5FA1E094B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4D38B-5011-45C4-9624-B1B419DCE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4F23-F683-423E-954D-4011D4E8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5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202C4-C576-4FB5-BDA2-41CBE0421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EB3C3-1100-4232-B4EB-CEFB7189D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9AC4E1-B425-4809-8A74-C9D95652E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72D0D7-90DC-4C45-B985-DBB1CBA5E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6C375E-B711-4EDE-955D-609EEF708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025D11-C6AE-4873-8B3E-0D8EB832C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4E92-A2A9-46B4-BF79-9B4765F08BA7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EAA1B2-6A12-470F-B46D-9C5FB5A1D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0BFEC5-0264-46E2-907E-57467793E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4F23-F683-423E-954D-4011D4E8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21071-9063-4564-A9FA-8B80D8926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08B709-7CDD-4BDC-82C0-CEDE423C1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4E92-A2A9-46B4-BF79-9B4765F08BA7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AA7AC6-CFD2-4171-9312-76AA5B6E9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5D6B0C-78BF-416E-8696-064530244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4F23-F683-423E-954D-4011D4E8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7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B70DED-8C36-4EF9-A01E-C5062C640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4E92-A2A9-46B4-BF79-9B4765F08BA7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C34B9E-39E3-47C4-A209-607741EF2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30D01-82F0-4F3D-ABDF-B2F591683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4F23-F683-423E-954D-4011D4E8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0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12D0-DEA5-4AC4-8174-CAE89C9D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857CF-00E0-4D86-9912-8CD94E678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12050-020F-42E0-A006-A6B44EEA1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23596-C2D3-432D-B111-CA8E37DF9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4E92-A2A9-46B4-BF79-9B4765F08BA7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DC52E-6FC1-42B1-A782-DA5B3638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45392-2705-4DD2-94DA-101A48EB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4F23-F683-423E-954D-4011D4E8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4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9FDF4-E8D8-4E90-9E9E-0BA54B78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53325A-E780-42F1-8FBC-DD2376211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F1AD9-F3B1-4CBB-802D-D37AC0645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94787-5CFE-40CA-B66A-757174E23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4E92-A2A9-46B4-BF79-9B4765F08BA7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F45E6-422F-490C-9936-973AD4766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A6B6E-3B84-4D19-857B-52D638F74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4F23-F683-423E-954D-4011D4E8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9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E16CC0-DA2E-4424-A156-A7DD47C2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D13A8-D743-44DD-A4F2-264D5D2A4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6A60D-3C17-4845-8AB2-E4107626A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F4E92-A2A9-46B4-BF79-9B4765F08BA7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5765-2659-4B5B-BDE4-F43C3FF311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790EA-2D26-4D46-A973-C3C09241F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34F23-F683-423E-954D-4011D4E8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5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fif"/><Relationship Id="rId13" Type="http://schemas.openxmlformats.org/officeDocument/2006/relationships/image" Target="../media/image22.jpg"/><Relationship Id="rId3" Type="http://schemas.openxmlformats.org/officeDocument/2006/relationships/image" Target="../media/image12.jpg"/><Relationship Id="rId7" Type="http://schemas.openxmlformats.org/officeDocument/2006/relationships/image" Target="../media/image16.jfif"/><Relationship Id="rId12" Type="http://schemas.openxmlformats.org/officeDocument/2006/relationships/image" Target="../media/image2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fif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B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6B2F41-432D-4ED8-8A7D-ED9DC8C1C33A}"/>
              </a:ext>
            </a:extLst>
          </p:cNvPr>
          <p:cNvSpPr/>
          <p:nvPr/>
        </p:nvSpPr>
        <p:spPr>
          <a:xfrm>
            <a:off x="1132449" y="218939"/>
            <a:ext cx="9927102" cy="11315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643D6A-B70A-47FA-B9FC-34A5BB745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292" y="1690906"/>
            <a:ext cx="8907415" cy="45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5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F49575-ADE2-4800-881E-6B636CA6FA74}"/>
              </a:ext>
            </a:extLst>
          </p:cNvPr>
          <p:cNvSpPr txBox="1"/>
          <p:nvPr/>
        </p:nvSpPr>
        <p:spPr>
          <a:xfrm>
            <a:off x="7587970" y="5541012"/>
            <a:ext cx="214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পানি 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42785E-5902-4BE6-B934-F023DD401CC7}"/>
              </a:ext>
            </a:extLst>
          </p:cNvPr>
          <p:cNvSpPr txBox="1"/>
          <p:nvPr/>
        </p:nvSpPr>
        <p:spPr>
          <a:xfrm>
            <a:off x="1927653" y="5541013"/>
            <a:ext cx="1606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C0692-9171-468C-9E5E-E45F06FF7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0" y="552365"/>
            <a:ext cx="4353189" cy="24459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7A7F69-87D7-4E68-B376-6FEC98DF7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749" y="3076072"/>
            <a:ext cx="2847975" cy="1600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3D41E8-FE1E-4922-A81C-59DF8A5BF3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2" t="-7610" r="-4178"/>
          <a:stretch/>
        </p:blipFill>
        <p:spPr>
          <a:xfrm>
            <a:off x="554090" y="2954296"/>
            <a:ext cx="1606062" cy="1721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2C642B-E24A-42A1-A1A0-67A491CAB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624" y="1148020"/>
            <a:ext cx="5894368" cy="3368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70857F-E5BD-4271-A661-8004778AD797}"/>
              </a:ext>
            </a:extLst>
          </p:cNvPr>
          <p:cNvSpPr txBox="1"/>
          <p:nvPr/>
        </p:nvSpPr>
        <p:spPr>
          <a:xfrm>
            <a:off x="3821971" y="5541012"/>
            <a:ext cx="3178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প্রাকৃতিক উপাদান 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8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42785E-5902-4BE6-B934-F023DD401CC7}"/>
              </a:ext>
            </a:extLst>
          </p:cNvPr>
          <p:cNvSpPr txBox="1"/>
          <p:nvPr/>
        </p:nvSpPr>
        <p:spPr>
          <a:xfrm>
            <a:off x="3861582" y="5168220"/>
            <a:ext cx="3798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ঘরবাড়ি ও দালানকোঠা  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F331B9-5BA7-4EC4-9A4F-F03C2408C92F}"/>
              </a:ext>
            </a:extLst>
          </p:cNvPr>
          <p:cNvSpPr txBox="1"/>
          <p:nvPr/>
        </p:nvSpPr>
        <p:spPr>
          <a:xfrm>
            <a:off x="4023360" y="5168219"/>
            <a:ext cx="3474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উপাদান   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A429D0-1418-497C-8BE2-AB0CB9DE5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44" y="655530"/>
            <a:ext cx="5473777" cy="386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D281F7-9964-4E52-899D-B90F48E81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131" y="655530"/>
            <a:ext cx="5851791" cy="386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1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42785E-5902-4BE6-B934-F023DD401CC7}"/>
              </a:ext>
            </a:extLst>
          </p:cNvPr>
          <p:cNvSpPr txBox="1"/>
          <p:nvPr/>
        </p:nvSpPr>
        <p:spPr>
          <a:xfrm>
            <a:off x="4192174" y="5065344"/>
            <a:ext cx="2646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টেবিল-চেয়ার  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C93775-DFAF-44C3-839C-86C3C2E4853C}"/>
              </a:ext>
            </a:extLst>
          </p:cNvPr>
          <p:cNvSpPr txBox="1"/>
          <p:nvPr/>
        </p:nvSpPr>
        <p:spPr>
          <a:xfrm>
            <a:off x="3778003" y="5092225"/>
            <a:ext cx="3474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উপাদান   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240AC6-D294-4581-8DAD-3BAFB979F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44">
            <a:off x="1808603" y="684786"/>
            <a:ext cx="1694795" cy="16947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F35883-B7FC-47EA-A12B-1948261CCF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1"/>
          <a:stretch/>
        </p:blipFill>
        <p:spPr>
          <a:xfrm rot="432613">
            <a:off x="1111893" y="2337551"/>
            <a:ext cx="2324100" cy="18103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50DD59-279C-45CC-8524-B9E8B2406A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6" b="5101"/>
          <a:stretch/>
        </p:blipFill>
        <p:spPr>
          <a:xfrm>
            <a:off x="4139712" y="2471880"/>
            <a:ext cx="2569236" cy="18147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BA1D94-FBD1-40CA-A0E3-646923F6A2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4" y="508050"/>
            <a:ext cx="1353225" cy="19896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AC861F-8641-4DA5-92B9-73E563E929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6"/>
          <a:stretch/>
        </p:blipFill>
        <p:spPr>
          <a:xfrm>
            <a:off x="7137835" y="2445416"/>
            <a:ext cx="4058130" cy="24528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4F2F68-F336-4AA9-B47D-5780C37DE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74" y="684785"/>
            <a:ext cx="1694795" cy="169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7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DDDA47-B190-4206-8EF6-E1B8A40570DE}"/>
              </a:ext>
            </a:extLst>
          </p:cNvPr>
          <p:cNvSpPr txBox="1"/>
          <p:nvPr/>
        </p:nvSpPr>
        <p:spPr>
          <a:xfrm>
            <a:off x="4546151" y="5432153"/>
            <a:ext cx="2565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কাপড়-চোপড়     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9DCC8-C444-4FA6-81C5-AC10BC210698}"/>
              </a:ext>
            </a:extLst>
          </p:cNvPr>
          <p:cNvSpPr txBox="1"/>
          <p:nvPr/>
        </p:nvSpPr>
        <p:spPr>
          <a:xfrm>
            <a:off x="4404527" y="5432154"/>
            <a:ext cx="3474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উপাদান   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88087D-C327-4880-8830-5BE3D88FE5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62"/>
          <a:stretch/>
        </p:blipFill>
        <p:spPr>
          <a:xfrm>
            <a:off x="7879246" y="527939"/>
            <a:ext cx="4016289" cy="42686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06130D-7551-467D-AD95-865CB06F98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8"/>
          <a:stretch/>
        </p:blipFill>
        <p:spPr>
          <a:xfrm>
            <a:off x="3778066" y="527939"/>
            <a:ext cx="4352869" cy="42686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849B18-2F2D-4CAE-8F3C-62BAB19CC0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9" t="1811" r="20241"/>
          <a:stretch/>
        </p:blipFill>
        <p:spPr>
          <a:xfrm>
            <a:off x="303347" y="527939"/>
            <a:ext cx="3474719" cy="530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3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42785E-5902-4BE6-B934-F023DD401CC7}"/>
              </a:ext>
            </a:extLst>
          </p:cNvPr>
          <p:cNvSpPr txBox="1"/>
          <p:nvPr/>
        </p:nvSpPr>
        <p:spPr>
          <a:xfrm>
            <a:off x="4459454" y="5577281"/>
            <a:ext cx="2433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রাস্তা-ঘাট ও বাস      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3B27AC-06CE-4B23-8C2D-41CA6F553B4F}"/>
              </a:ext>
            </a:extLst>
          </p:cNvPr>
          <p:cNvSpPr txBox="1"/>
          <p:nvPr/>
        </p:nvSpPr>
        <p:spPr>
          <a:xfrm>
            <a:off x="3938949" y="5577281"/>
            <a:ext cx="3474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উপাদান   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69AD2F-2D0D-4C4F-8A28-D17B64CEF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14" y="851514"/>
            <a:ext cx="5945757" cy="41698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A7510F-F4B4-4B4F-A193-6C661849EC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30664"/>
          <a:stretch/>
        </p:blipFill>
        <p:spPr>
          <a:xfrm>
            <a:off x="6457071" y="851514"/>
            <a:ext cx="5223615" cy="416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3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42785E-5902-4BE6-B934-F023DD401CC7}"/>
              </a:ext>
            </a:extLst>
          </p:cNvPr>
          <p:cNvSpPr txBox="1"/>
          <p:nvPr/>
        </p:nvSpPr>
        <p:spPr>
          <a:xfrm>
            <a:off x="2569921" y="6082098"/>
            <a:ext cx="84406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ট্রেন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3B27AC-06CE-4B23-8C2D-41CA6F553B4F}"/>
              </a:ext>
            </a:extLst>
          </p:cNvPr>
          <p:cNvSpPr txBox="1"/>
          <p:nvPr/>
        </p:nvSpPr>
        <p:spPr>
          <a:xfrm>
            <a:off x="3895410" y="6057490"/>
            <a:ext cx="3474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উপাদান   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41D184-1DE8-441D-9EDB-C4B0D81C06CE}"/>
              </a:ext>
            </a:extLst>
          </p:cNvPr>
          <p:cNvSpPr txBox="1"/>
          <p:nvPr/>
        </p:nvSpPr>
        <p:spPr>
          <a:xfrm>
            <a:off x="8606861" y="5981890"/>
            <a:ext cx="101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3CC9ED-EA25-4650-8575-0A5E9E5C76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0"/>
          <a:stretch/>
        </p:blipFill>
        <p:spPr>
          <a:xfrm>
            <a:off x="6096000" y="2763360"/>
            <a:ext cx="5239656" cy="29837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01F7C3-17C0-4B9C-96CB-FA1BBB7C3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5735"/>
            <a:ext cx="5342969" cy="27706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6C252E-8E5D-4E65-B7B6-7EEA896825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6" t="13561" r="7162" b="15541"/>
          <a:stretch/>
        </p:blipFill>
        <p:spPr>
          <a:xfrm>
            <a:off x="604963" y="3107866"/>
            <a:ext cx="5239656" cy="27426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99FC5F-AA04-4691-9C49-F489E581B2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59"/>
          <a:stretch/>
        </p:blipFill>
        <p:spPr>
          <a:xfrm>
            <a:off x="1276644" y="80161"/>
            <a:ext cx="3896294" cy="304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6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99684" y="324335"/>
            <a:ext cx="10192631" cy="1244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1582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এসো পাঠ্য বইয়ের সাথে মিলিয়ে দেখি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-472440" y="1946698"/>
            <a:ext cx="10515600" cy="5511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9568" indent="-289568" algn="l" defTabSz="1158270" rtl="0" eaLnBrk="1" latinLnBrk="0" hangingPunct="1">
              <a:lnSpc>
                <a:spcPct val="90000"/>
              </a:lnSpc>
              <a:spcBef>
                <a:spcPts val="1267"/>
              </a:spcBef>
              <a:buFont typeface="Arial" panose="020B0604020202020204" pitchFamily="34" charset="0"/>
              <a:buChar char="•"/>
              <a:defRPr sz="35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703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3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7838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6973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6109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85244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64379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43514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22650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bn-IN" sz="400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redefined Process 3"/>
          <p:cNvSpPr/>
          <p:nvPr/>
        </p:nvSpPr>
        <p:spPr>
          <a:xfrm>
            <a:off x="1146822" y="2701441"/>
            <a:ext cx="10192631" cy="3299394"/>
          </a:xfrm>
          <a:prstGeom prst="flowChartPredefinedProcess">
            <a:avLst/>
          </a:prstGeom>
          <a:gradFill flip="none" rotWithShape="1">
            <a:gsLst>
              <a:gs pos="7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FF0000"/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solidFill>
              <a:srgbClr val="4F81BD">
                <a:shade val="50000"/>
              </a:srgbClr>
            </a:solidFill>
            <a:prstDash val="lgDash"/>
            <a:miter lim="800000"/>
          </a:ln>
          <a:effectLst>
            <a:glow rad="139700">
              <a:srgbClr val="C0504D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অধ্যায়  : </a:t>
            </a:r>
            <a:r>
              <a:rPr lang="bn-IN" sz="4400" kern="0" baseline="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kern="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        পৃষ্ঠা নম্বর  : ৩ </a:t>
            </a:r>
            <a:r>
              <a:rPr lang="bn-IN" sz="4400" kern="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kumimoji="0" lang="bn-IN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৪  </a:t>
            </a:r>
            <a:endParaRPr lang="bn-IN" sz="4400" kern="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400" kern="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4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31546A-51F4-407B-9B30-89614231090D}"/>
              </a:ext>
            </a:extLst>
          </p:cNvPr>
          <p:cNvSpPr/>
          <p:nvPr/>
        </p:nvSpPr>
        <p:spPr>
          <a:xfrm>
            <a:off x="2413416" y="3039498"/>
            <a:ext cx="7629744" cy="2623279"/>
          </a:xfrm>
          <a:prstGeom prst="rect">
            <a:avLst/>
          </a:prstGeom>
          <a:gradFill>
            <a:gsLst>
              <a:gs pos="70000">
                <a:schemeClr val="accent1">
                  <a:lumMod val="5000"/>
                  <a:lumOff val="95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51000">
                <a:srgbClr val="FF0000"/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7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62707" y="303069"/>
            <a:ext cx="11113477" cy="1103700"/>
          </a:xfrm>
          <a:prstGeom prst="roundRect">
            <a:avLst/>
          </a:prstGeom>
          <a:gradFill>
            <a:gsLst>
              <a:gs pos="80000">
                <a:schemeClr val="bg1"/>
              </a:gs>
              <a:gs pos="45000">
                <a:schemeClr val="bg1"/>
              </a:gs>
              <a:gs pos="9200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rgbClr val="4F81BD">
                <a:shade val="50000"/>
              </a:srgbClr>
            </a:solidFill>
            <a:prstDash val="solid"/>
            <a:miter lim="800000"/>
          </a:ln>
          <a:effectLst>
            <a:glow rad="139700">
              <a:srgbClr val="4F81BD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শিক্ষার্থীবৃন্দ তোমরা পাঠ্যাংশটুকু </a:t>
            </a:r>
            <a:r>
              <a:rPr lang="bn-IN" sz="44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মনোযোগসহকারে</a:t>
            </a:r>
            <a:r>
              <a:rPr kumimoji="0" lang="bn-IN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পড় 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9D5651-35C9-4872-9214-F0F9EE4C2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0" t="2307"/>
          <a:stretch/>
        </p:blipFill>
        <p:spPr>
          <a:xfrm>
            <a:off x="3434100" y="1808131"/>
            <a:ext cx="5370689" cy="428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3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04468" y="225093"/>
            <a:ext cx="3521931" cy="421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পরিবেশ 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EC97EA-3910-4D7D-8015-7189C4D143EA}"/>
              </a:ext>
            </a:extLst>
          </p:cNvPr>
          <p:cNvSpPr/>
          <p:nvPr/>
        </p:nvSpPr>
        <p:spPr>
          <a:xfrm>
            <a:off x="450584" y="1676890"/>
            <a:ext cx="11290832" cy="567007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কীভাবে পরিবেশের শ্রেণিবিন্যাস করতে পারি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0" name="Flowchart: Delay 19">
            <a:extLst>
              <a:ext uri="{FF2B5EF4-FFF2-40B4-BE49-F238E27FC236}">
                <a16:creationId xmlns:a16="http://schemas.microsoft.com/office/drawing/2014/main" id="{4685F2F0-8FD3-4188-B08B-C8A1DC0FD22E}"/>
              </a:ext>
            </a:extLst>
          </p:cNvPr>
          <p:cNvSpPr/>
          <p:nvPr/>
        </p:nvSpPr>
        <p:spPr>
          <a:xfrm>
            <a:off x="0" y="35548"/>
            <a:ext cx="2191657" cy="671189"/>
          </a:xfrm>
          <a:prstGeom prst="flowChartDelay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431CAB7-D558-4C24-935D-6E459677CFDB}"/>
              </a:ext>
            </a:extLst>
          </p:cNvPr>
          <p:cNvSpPr txBox="1">
            <a:spLocks/>
          </p:cNvSpPr>
          <p:nvPr/>
        </p:nvSpPr>
        <p:spPr>
          <a:xfrm>
            <a:off x="311162" y="896242"/>
            <a:ext cx="4809477" cy="7428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বিভিন্ন ধরনের পরিবেশ 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A6A72C-58AB-4348-B244-462E83AC7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895178"/>
              </p:ext>
            </p:extLst>
          </p:nvPr>
        </p:nvGraphicFramePr>
        <p:xfrm>
          <a:off x="2916038" y="4559073"/>
          <a:ext cx="5946608" cy="14026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3304">
                  <a:extLst>
                    <a:ext uri="{9D8B030D-6E8A-4147-A177-3AD203B41FA5}">
                      <a16:colId xmlns:a16="http://schemas.microsoft.com/office/drawing/2014/main" val="1565827973"/>
                    </a:ext>
                  </a:extLst>
                </a:gridCol>
                <a:gridCol w="2973304">
                  <a:extLst>
                    <a:ext uri="{9D8B030D-6E8A-4147-A177-3AD203B41FA5}">
                      <a16:colId xmlns:a16="http://schemas.microsoft.com/office/drawing/2014/main" val="2518208760"/>
                    </a:ext>
                  </a:extLst>
                </a:gridCol>
              </a:tblGrid>
              <a:tr h="585213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মানুষের তৈরি 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মানুষের তৈরি নয় 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032211"/>
                  </a:ext>
                </a:extLst>
              </a:tr>
              <a:tr h="817472"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414040"/>
                  </a:ext>
                </a:extLst>
              </a:tr>
            </a:tbl>
          </a:graphicData>
        </a:graphic>
      </p:graphicFrame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E0A12F7F-A2DF-4A41-A86B-809132F05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924940"/>
              </p:ext>
            </p:extLst>
          </p:nvPr>
        </p:nvGraphicFramePr>
        <p:xfrm>
          <a:off x="450584" y="2447778"/>
          <a:ext cx="11290832" cy="37178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90832">
                  <a:extLst>
                    <a:ext uri="{9D8B030D-6E8A-4147-A177-3AD203B41FA5}">
                      <a16:colId xmlns:a16="http://schemas.microsoft.com/office/drawing/2014/main" val="3660790192"/>
                    </a:ext>
                  </a:extLst>
                </a:gridCol>
              </a:tblGrid>
              <a:tr h="3717861">
                <a:tc>
                  <a:txBody>
                    <a:bodyPr/>
                    <a:lstStyle/>
                    <a:p>
                      <a:r>
                        <a:rPr lang="bn-IN" sz="280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কা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 :    </a:t>
                      </a:r>
                      <a:r>
                        <a:rPr lang="bn-IN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আমাদের  পরিবেশের শ্রেণিবিন্যাস 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কী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হবে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: </a:t>
                      </a:r>
                      <a:r>
                        <a:rPr lang="bn-IN" sz="2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IN" sz="20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</a:t>
                      </a:r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নিচে দেখানো ছকের মতো একটি ছক তৈরি কর।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২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নিচে দেখানো ছবি দেখে কোনটি মানুষের তৈরি এবং কোনটি মানুষের তৈরি নয় তা আলাদা কর।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৩। তোমার কাজ নিয়ে সহপাঠীদের সাথে আলোচনা কর। 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772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5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90767" y="1238647"/>
            <a:ext cx="10464913" cy="3865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 উপাদানগুলোকে  আমরা দুই  ভাগে ভাগ করতে  পারি। যেগুলো মানুষের তৈরি নয় সেগুলো 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উপাদান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এবং যেগুলো  মানুষের তৈরি সেগুলো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উপাদান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পরিবেশকে এর উপাদান অনুসারেও আমরা দুই ভাগে ভাগ করতে পারি। যেমন -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পরিবেশ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আমরা যে  পরিবেশে  বাস করি তাতে  এই দুই ধরনের পরিবেশই রয়েছে।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4133" y="4892460"/>
            <a:ext cx="233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Delay 11">
            <a:extLst>
              <a:ext uri="{FF2B5EF4-FFF2-40B4-BE49-F238E27FC236}">
                <a16:creationId xmlns:a16="http://schemas.microsoft.com/office/drawing/2014/main" id="{C3920080-3A1E-4310-8784-6E6E466BA3D9}"/>
              </a:ext>
            </a:extLst>
          </p:cNvPr>
          <p:cNvSpPr/>
          <p:nvPr/>
        </p:nvSpPr>
        <p:spPr>
          <a:xfrm>
            <a:off x="0" y="234397"/>
            <a:ext cx="4642338" cy="739790"/>
          </a:xfrm>
          <a:prstGeom prst="flowChartDelay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653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715CF964-C453-4FFC-BD15-E13315868148}"/>
              </a:ext>
            </a:extLst>
          </p:cNvPr>
          <p:cNvSpPr/>
          <p:nvPr/>
        </p:nvSpPr>
        <p:spPr>
          <a:xfrm>
            <a:off x="1070025" y="138393"/>
            <a:ext cx="10578905" cy="1575581"/>
          </a:xfrm>
          <a:prstGeom prst="ribbon">
            <a:avLst>
              <a:gd name="adj1" fmla="val 22396"/>
              <a:gd name="adj2" fmla="val 50295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5210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dirty="0">
              <a:solidFill>
                <a:srgbClr val="5210E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EB5A5-24ED-4F6B-9159-2AA914BF0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872" y="2110154"/>
            <a:ext cx="3727058" cy="40326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C3D2074-927D-4CB4-9B76-8DF620753EAE}"/>
              </a:ext>
            </a:extLst>
          </p:cNvPr>
          <p:cNvSpPr/>
          <p:nvPr/>
        </p:nvSpPr>
        <p:spPr>
          <a:xfrm>
            <a:off x="1070025" y="2234387"/>
            <a:ext cx="6526529" cy="37842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শওকত আলী </a:t>
            </a:r>
          </a:p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বিষ্ণুপুর সরকারি প্রাথমিক বিদ্যালয়</a:t>
            </a:r>
          </a:p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তারাগঞ্জ, রংপুর।</a:t>
            </a:r>
          </a:p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 :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showkatat2009@gmail.com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9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20427" y="462855"/>
            <a:ext cx="3712421" cy="465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  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24133" y="4892460"/>
            <a:ext cx="233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A52FEC5-3E0D-460C-A132-694CC2209CC6}"/>
              </a:ext>
            </a:extLst>
          </p:cNvPr>
          <p:cNvSpPr txBox="1">
            <a:spLocks/>
          </p:cNvSpPr>
          <p:nvPr/>
        </p:nvSpPr>
        <p:spPr>
          <a:xfrm>
            <a:off x="620427" y="928466"/>
            <a:ext cx="4868317" cy="4318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    চারদিকে     রয়েছে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গাছপালা ,    পশুপাখি ,    সূর্যের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আলো ,  মাটি ,  পানি ,  ও  বায়ু। এগুলো আমরা তৈরি করতে পারি না।   প্রাকৃতিক   উপায়ে   এগুলো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তৈরি    হয়েছে।   প্রকৃতির  এসব উপাদান     নিয়েই     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245A03-7F4F-4F24-8BE5-B1E4FDA9C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28466"/>
            <a:ext cx="5378340" cy="38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2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05635" y="357555"/>
            <a:ext cx="3938229" cy="757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পরিবেশ  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24133" y="4892460"/>
            <a:ext cx="233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554721F3-BBDA-4C76-BE60-14AB3380E16C}"/>
              </a:ext>
            </a:extLst>
          </p:cNvPr>
          <p:cNvSpPr txBox="1">
            <a:spLocks/>
          </p:cNvSpPr>
          <p:nvPr/>
        </p:nvSpPr>
        <p:spPr>
          <a:xfrm>
            <a:off x="605635" y="974187"/>
            <a:ext cx="5147325" cy="4909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আমরা   অনেক   রকমের  জিনিস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তৈরি করি। ঘরবাড়ি,  দালানকোঠা,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টেবিল-চেয়ার,       কাপড়-চোপড় ইত্যাদি।   রাস্তা-ঘাট,   বাস,  ট্রেন, নৌকাও  মানুষের  তৈরি। মানুষের তৈরি  এই  সকল   উপাদান  নিয়ে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গড়ে    উঠেছে  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   তৈরি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45E692-1279-462F-869D-36A29809A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96099"/>
            <a:ext cx="5289978" cy="377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6435" y="241638"/>
            <a:ext cx="11043140" cy="1083212"/>
          </a:xfrm>
          <a:prstGeom prst="rect">
            <a:avLst/>
          </a:prstGeom>
          <a:gradFill flip="none" rotWithShape="1">
            <a:gsLst>
              <a:gs pos="51000">
                <a:schemeClr val="accent1">
                  <a:lumMod val="5000"/>
                  <a:lumOff val="95000"/>
                </a:schemeClr>
              </a:gs>
              <a:gs pos="67000">
                <a:schemeClr val="bg1"/>
              </a:gs>
              <a:gs pos="83000">
                <a:srgbClr val="FFFF00"/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1582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33753" y="1617785"/>
            <a:ext cx="11324492" cy="10832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>
            <a:noAutofit/>
          </a:bodyPr>
          <a:lstStyle>
            <a:lvl1pPr marL="289568" indent="-289568" algn="l" defTabSz="1158270" rtl="0" eaLnBrk="1" latinLnBrk="0" hangingPunct="1">
              <a:lnSpc>
                <a:spcPct val="90000"/>
              </a:lnSpc>
              <a:spcBef>
                <a:spcPts val="1267"/>
              </a:spcBef>
              <a:buFont typeface="Arial" panose="020B0604020202020204" pitchFamily="34" charset="0"/>
              <a:buChar char="•"/>
              <a:defRPr sz="35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703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3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7838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6973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6109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85244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64379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43514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22650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 ও মানুষের তৈরি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পরিবেশের পাঁচটি করে উপাদানের নাম লেখ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48ACE4-1819-4C03-BA25-F01E71AE1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849932"/>
              </p:ext>
            </p:extLst>
          </p:nvPr>
        </p:nvGraphicFramePr>
        <p:xfrm>
          <a:off x="761707" y="3010488"/>
          <a:ext cx="10532597" cy="32541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0114">
                  <a:extLst>
                    <a:ext uri="{9D8B030D-6E8A-4147-A177-3AD203B41FA5}">
                      <a16:colId xmlns:a16="http://schemas.microsoft.com/office/drawing/2014/main" val="1449538399"/>
                    </a:ext>
                  </a:extLst>
                </a:gridCol>
                <a:gridCol w="5282483">
                  <a:extLst>
                    <a:ext uri="{9D8B030D-6E8A-4147-A177-3AD203B41FA5}">
                      <a16:colId xmlns:a16="http://schemas.microsoft.com/office/drawing/2014/main" val="3113649921"/>
                    </a:ext>
                  </a:extLst>
                </a:gridCol>
              </a:tblGrid>
              <a:tr h="675249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প্রাকৃতিক পরিবেশের উপাদান  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মানুষের তৈরি পরিবেশের উপাদান 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185709"/>
                  </a:ext>
                </a:extLst>
              </a:tr>
              <a:tr h="2578932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950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20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97523" y="330591"/>
            <a:ext cx="10796954" cy="1209822"/>
          </a:xfrm>
          <a:prstGeom prst="rect">
            <a:avLst/>
          </a:prstGeom>
          <a:gradFill>
            <a:gsLst>
              <a:gs pos="60000">
                <a:schemeClr val="accent1">
                  <a:lumMod val="5000"/>
                  <a:lumOff val="95000"/>
                </a:schemeClr>
              </a:gs>
              <a:gs pos="71000">
                <a:srgbClr val="FF0000"/>
              </a:gs>
              <a:gs pos="83000">
                <a:schemeClr val="accent2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1582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33976" y="2228052"/>
            <a:ext cx="7899009" cy="36944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89568" indent="-289568" algn="l" defTabSz="1158270" rtl="0" eaLnBrk="1" latinLnBrk="0" hangingPunct="1">
              <a:lnSpc>
                <a:spcPct val="90000"/>
              </a:lnSpc>
              <a:spcBef>
                <a:spcPts val="1267"/>
              </a:spcBef>
              <a:buFont typeface="Arial" panose="020B0604020202020204" pitchFamily="34" charset="0"/>
              <a:buChar char="•"/>
              <a:defRPr sz="35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703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3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7838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6973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6109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85244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64379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43514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22650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নিচের প্রশ্ন দুটির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খাতায় লেখ :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 প্রাকৃতিক পরিবেশ কী? তিনটির নাম লেখ।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মানুষের তৈরি পরিবেশ কী 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তিনটির নাম লেখ। 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96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7F3F2E-E5B9-4723-9F61-2AC742A6EEDB}"/>
              </a:ext>
            </a:extLst>
          </p:cNvPr>
          <p:cNvSpPr txBox="1"/>
          <p:nvPr/>
        </p:nvSpPr>
        <p:spPr>
          <a:xfrm>
            <a:off x="763811" y="2120333"/>
            <a:ext cx="9778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শব্দ দিয়ে শূন্যস্থান পূরণ করে খাতায়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25184E-E766-4747-9CE1-AEF6D454DAB5}"/>
              </a:ext>
            </a:extLst>
          </p:cNvPr>
          <p:cNvSpPr txBox="1"/>
          <p:nvPr/>
        </p:nvSpPr>
        <p:spPr>
          <a:xfrm>
            <a:off x="983515" y="2894843"/>
            <a:ext cx="98908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––––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উপাদানগুলোকে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––––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কাপড়-চোপড়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––––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চারপাশের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সবকি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––––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(ঙ)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––––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</a:p>
        </p:txBody>
      </p:sp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750A78E4-5BE6-47F3-A3F5-C859327F7188}"/>
              </a:ext>
            </a:extLst>
          </p:cNvPr>
          <p:cNvSpPr/>
          <p:nvPr/>
        </p:nvSpPr>
        <p:spPr>
          <a:xfrm>
            <a:off x="763811" y="221779"/>
            <a:ext cx="10518478" cy="1156855"/>
          </a:xfrm>
          <a:prstGeom prst="roundRect">
            <a:avLst/>
          </a:prstGeom>
          <a:gradFill>
            <a:gsLst>
              <a:gs pos="70000">
                <a:srgbClr val="FF0000"/>
              </a:gs>
              <a:gs pos="93000">
                <a:schemeClr val="accent1">
                  <a:lumMod val="45000"/>
                  <a:lumOff val="55000"/>
                </a:schemeClr>
              </a:gs>
              <a:gs pos="91143">
                <a:srgbClr val="FFFF00"/>
              </a:gs>
              <a:gs pos="61000">
                <a:schemeClr val="bg1"/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20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A8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ylinder 1">
            <a:extLst>
              <a:ext uri="{FF2B5EF4-FFF2-40B4-BE49-F238E27FC236}">
                <a16:creationId xmlns:a16="http://schemas.microsoft.com/office/drawing/2014/main" id="{F3BDC5C4-3730-4622-8196-D01AF1F15C36}"/>
              </a:ext>
            </a:extLst>
          </p:cNvPr>
          <p:cNvSpPr/>
          <p:nvPr/>
        </p:nvSpPr>
        <p:spPr>
          <a:xfrm>
            <a:off x="819443" y="267286"/>
            <a:ext cx="10553114" cy="1533379"/>
          </a:xfrm>
          <a:prstGeom prst="can">
            <a:avLst/>
          </a:prstGeom>
          <a:gradFill>
            <a:gsLst>
              <a:gs pos="6500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91143">
                <a:srgbClr val="FFFF00"/>
              </a:gs>
              <a:gs pos="73000">
                <a:srgbClr val="FF0000"/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9D9983-1947-42A0-B44B-FC58826CC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727" y="1926047"/>
            <a:ext cx="8496545" cy="446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2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01E20CA3-510C-41AB-A256-A3C821EE67D1}"/>
              </a:ext>
            </a:extLst>
          </p:cNvPr>
          <p:cNvSpPr/>
          <p:nvPr/>
        </p:nvSpPr>
        <p:spPr>
          <a:xfrm>
            <a:off x="703385" y="126610"/>
            <a:ext cx="10775852" cy="1645919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0F34033E-F4ED-4FEB-BDCF-A9FD34B09595}"/>
              </a:ext>
            </a:extLst>
          </p:cNvPr>
          <p:cNvSpPr/>
          <p:nvPr/>
        </p:nvSpPr>
        <p:spPr>
          <a:xfrm>
            <a:off x="712763" y="2247337"/>
            <a:ext cx="7544972" cy="3725401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defRPr/>
            </a:pPr>
            <a:r>
              <a:rPr lang="bn-BD" sz="36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36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bn-BD" sz="36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6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lvl="0" defTabSz="457200">
              <a:defRPr/>
            </a:pPr>
            <a:r>
              <a:rPr lang="bn-BD" sz="36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 বিজ্ঞান    </a:t>
            </a:r>
          </a:p>
          <a:p>
            <a:pPr lvl="0" defTabSz="457200">
              <a:defRPr/>
            </a:pPr>
            <a:r>
              <a:rPr lang="bn-IN" sz="36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সাধারণ পাঠ : বিভিন্ন ধরনের পরিবেশ   </a:t>
            </a:r>
            <a:endParaRPr lang="en-US" sz="3600" kern="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defTabSz="457200">
              <a:defRPr/>
            </a:pPr>
            <a:r>
              <a:rPr lang="bn-IN" sz="32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বিশেষ পাঠ </a:t>
            </a:r>
            <a:r>
              <a:rPr lang="en-US" sz="32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 কীভাবে </a:t>
            </a:r>
            <a:r>
              <a:rPr lang="bn-BD" sz="32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......</a:t>
            </a:r>
            <a:r>
              <a:rPr lang="bn-IN" sz="32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মানুষের তৈরি  পরিবেশ। </a:t>
            </a:r>
          </a:p>
          <a:p>
            <a:pPr lvl="0" defTabSz="457200">
              <a:defRPr/>
            </a:pPr>
            <a:r>
              <a:rPr lang="bn-IN" sz="36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 : ৪০ মিনিট </a:t>
            </a:r>
          </a:p>
          <a:p>
            <a:pPr lvl="0" defTabSz="457200">
              <a:defRPr/>
            </a:pPr>
            <a:r>
              <a:rPr lang="bn-IN" sz="36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তারিখ : ২৪/০৩/২০২১ খ্রিঃ  সস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F0430D-8F1D-43A5-B270-D03CC5D8F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448" y="2323210"/>
            <a:ext cx="2839789" cy="36495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88161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>
            <a:extLst>
              <a:ext uri="{FF2B5EF4-FFF2-40B4-BE49-F238E27FC236}">
                <a16:creationId xmlns:a16="http://schemas.microsoft.com/office/drawing/2014/main" id="{903A0383-B494-4FA5-8DB3-2D3BEA616BFB}"/>
              </a:ext>
            </a:extLst>
          </p:cNvPr>
          <p:cNvSpPr/>
          <p:nvPr/>
        </p:nvSpPr>
        <p:spPr>
          <a:xfrm>
            <a:off x="998806" y="196950"/>
            <a:ext cx="10330375" cy="1364564"/>
          </a:xfrm>
          <a:prstGeom prst="doubleWave">
            <a:avLst>
              <a:gd name="adj1" fmla="val 6250"/>
              <a:gd name="adj2" fmla="val -153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B5403C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BA52F8-E762-4CCE-9690-56692486C4CE}"/>
              </a:ext>
            </a:extLst>
          </p:cNvPr>
          <p:cNvSpPr/>
          <p:nvPr/>
        </p:nvSpPr>
        <p:spPr>
          <a:xfrm>
            <a:off x="998807" y="1927274"/>
            <a:ext cx="10330375" cy="4234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∑</a:t>
            </a:r>
            <a:endParaRPr lang="bn-IN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­.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পর্যবেক্ষণের মাধ্যমে প্রাকৃতিক পরিবেশ ও মানুষের তৈরি </a:t>
            </a:r>
          </a:p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পরিবেশের মধ্যে পার্থক্য নির্ণয় করতে পারবে।   </a:t>
            </a:r>
          </a:p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endParaRPr lang="bn-IN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7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2ABB38-2E0D-47A4-8476-A4CA8966D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872" y="864220"/>
            <a:ext cx="7048092" cy="50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7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50850" y="303013"/>
            <a:ext cx="9411288" cy="1258501"/>
          </a:xfrm>
          <a:prstGeom prst="rect">
            <a:avLst/>
          </a:prstGeom>
          <a:gradFill flip="none" rotWithShape="1">
            <a:gsLst>
              <a:gs pos="83000">
                <a:schemeClr val="accent4">
                  <a:lumMod val="60000"/>
                  <a:lumOff val="40000"/>
                </a:schemeClr>
              </a:gs>
              <a:gs pos="40000">
                <a:schemeClr val="bg2">
                  <a:tint val="94000"/>
                  <a:satMod val="80000"/>
                  <a:lumMod val="106000"/>
                </a:scheme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1582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080E32-6F7B-4924-9BDA-82877F091E6B}"/>
              </a:ext>
            </a:extLst>
          </p:cNvPr>
          <p:cNvSpPr/>
          <p:nvPr/>
        </p:nvSpPr>
        <p:spPr>
          <a:xfrm>
            <a:off x="1250850" y="1955407"/>
            <a:ext cx="9411288" cy="37138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defRPr/>
            </a:pPr>
            <a:r>
              <a:rPr lang="bn-IN" sz="3600" kern="0" dirty="0">
                <a:solidFill>
                  <a:srgbClr val="94D347"/>
                </a:solidFill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bn-IN" sz="40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 ধরনের পরিবেশ   </a:t>
            </a:r>
            <a:endParaRPr lang="en-US" sz="4000" kern="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defTabSz="457200">
              <a:defRPr/>
            </a:pPr>
            <a:r>
              <a:rPr lang="bn-IN" sz="36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</a:t>
            </a:r>
          </a:p>
          <a:p>
            <a:pPr lvl="0" defTabSz="457200">
              <a:defRPr/>
            </a:pPr>
            <a:r>
              <a:rPr lang="bn-IN" sz="32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IN" sz="32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[</a:t>
            </a:r>
            <a:r>
              <a:rPr lang="en-US" sz="32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কীভাবে </a:t>
            </a:r>
            <a:r>
              <a:rPr lang="bn-BD" sz="32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......</a:t>
            </a:r>
            <a:r>
              <a:rPr lang="bn-IN" sz="32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মানুষের তৈরি  পরিবেশ।]  </a:t>
            </a:r>
          </a:p>
        </p:txBody>
      </p:sp>
    </p:spTree>
    <p:extLst>
      <p:ext uri="{BB962C8B-B14F-4D97-AF65-F5344CB8AC3E}">
        <p14:creationId xmlns:p14="http://schemas.microsoft.com/office/powerpoint/2010/main" val="245561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F49575-ADE2-4800-881E-6B636CA6FA74}"/>
              </a:ext>
            </a:extLst>
          </p:cNvPr>
          <p:cNvSpPr txBox="1"/>
          <p:nvPr/>
        </p:nvSpPr>
        <p:spPr>
          <a:xfrm>
            <a:off x="5003423" y="6070892"/>
            <a:ext cx="1491175" cy="590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গাছপালা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57D2E1-5953-44DF-9500-E1EBF9858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828" y="551301"/>
            <a:ext cx="4122340" cy="2732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D691A9-49A8-43CA-8D8A-FE771121E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90" y="551301"/>
            <a:ext cx="4341938" cy="28776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8BD278-F9DA-46F7-8F25-BECDC04E8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3" y="3525633"/>
            <a:ext cx="3656649" cy="23951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E8F7174-EC0B-4F78-8B62-7FEAE9C13E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852" y="3494511"/>
            <a:ext cx="3280685" cy="24573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C03035-B7E0-4257-B5E5-F97F7EB019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0" r="8844"/>
          <a:stretch/>
        </p:blipFill>
        <p:spPr>
          <a:xfrm>
            <a:off x="7986439" y="3574545"/>
            <a:ext cx="3280684" cy="21780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845B9D3-B8B1-48A3-9A00-7CEC75C8ED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168" y="551300"/>
            <a:ext cx="2732155" cy="27321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613913-8F4D-4A5F-B6BD-E56440753BC7}"/>
              </a:ext>
            </a:extLst>
          </p:cNvPr>
          <p:cNvSpPr txBox="1"/>
          <p:nvPr/>
        </p:nvSpPr>
        <p:spPr>
          <a:xfrm>
            <a:off x="4108668" y="6079514"/>
            <a:ext cx="3280684" cy="590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প্রাকৃতিক উপাদান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38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F49575-ADE2-4800-881E-6B636CA6FA74}"/>
              </a:ext>
            </a:extLst>
          </p:cNvPr>
          <p:cNvSpPr txBox="1"/>
          <p:nvPr/>
        </p:nvSpPr>
        <p:spPr>
          <a:xfrm>
            <a:off x="5023287" y="6080529"/>
            <a:ext cx="1606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পশুপাখি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9B163D-05AB-424C-8E9C-137E8B140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2" y="3687700"/>
            <a:ext cx="3256679" cy="22555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08F933-F21E-4FFA-898A-629E6EEF2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5" y="284813"/>
            <a:ext cx="2858116" cy="158048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D661F50-D989-4CBE-B033-800C47C27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6" y="1883704"/>
            <a:ext cx="2867330" cy="192550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FA4781F-D65A-4D70-9B0F-A434D582A1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05" y="2450143"/>
            <a:ext cx="2646325" cy="196432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8B765A3-ADB4-461A-9BBD-3DEA1DBCB8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98" y="4379638"/>
            <a:ext cx="2809932" cy="157356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374329F-C56B-48D3-AF4C-F065F50D3BD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09"/>
          <a:stretch/>
        </p:blipFill>
        <p:spPr>
          <a:xfrm>
            <a:off x="6159676" y="2167439"/>
            <a:ext cx="2596177" cy="231296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D35CD3F-7A9F-408A-A43F-2AB57F0808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90" y="4414466"/>
            <a:ext cx="2749104" cy="157356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00E1D7B-D229-4974-9686-B0B56BA14E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014" y="251109"/>
            <a:ext cx="2205567" cy="219576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E479746-784E-4536-B1F1-DF3ABFD453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693" y="298862"/>
            <a:ext cx="2564859" cy="183324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FD8BA29-822F-42E0-B328-870CAC71B4B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3" b="14151"/>
          <a:stretch/>
        </p:blipFill>
        <p:spPr>
          <a:xfrm>
            <a:off x="8744922" y="2167438"/>
            <a:ext cx="2667631" cy="186857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141E5DB-CF47-463E-9F89-9B486CA25AE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366" y="284813"/>
            <a:ext cx="3142313" cy="1933731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52A5B2B1-79EF-45A6-B453-A60857C55E7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6" b="12679"/>
          <a:stretch/>
        </p:blipFill>
        <p:spPr>
          <a:xfrm>
            <a:off x="8753079" y="3809210"/>
            <a:ext cx="2659474" cy="21788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891B011-ED3A-4B85-9BE1-6AE06C00F069}"/>
              </a:ext>
            </a:extLst>
          </p:cNvPr>
          <p:cNvSpPr txBox="1"/>
          <p:nvPr/>
        </p:nvSpPr>
        <p:spPr>
          <a:xfrm>
            <a:off x="4303813" y="6080529"/>
            <a:ext cx="2749105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উপাদান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5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F49575-ADE2-4800-881E-6B636CA6FA74}"/>
              </a:ext>
            </a:extLst>
          </p:cNvPr>
          <p:cNvSpPr txBox="1"/>
          <p:nvPr/>
        </p:nvSpPr>
        <p:spPr>
          <a:xfrm>
            <a:off x="7626921" y="5428471"/>
            <a:ext cx="2468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 আলো 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42785E-5902-4BE6-B934-F023DD401CC7}"/>
              </a:ext>
            </a:extLst>
          </p:cNvPr>
          <p:cNvSpPr txBox="1"/>
          <p:nvPr/>
        </p:nvSpPr>
        <p:spPr>
          <a:xfrm>
            <a:off x="1908516" y="5428471"/>
            <a:ext cx="1606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987D0-3039-4837-BF1B-1F7D11A7A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93" y="992109"/>
            <a:ext cx="5105400" cy="340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CB458A-1ADF-4099-B258-67E4B4B13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3469"/>
            <a:ext cx="5586564" cy="3022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16255B-7560-44F3-B95F-8A747AB96C9B}"/>
              </a:ext>
            </a:extLst>
          </p:cNvPr>
          <p:cNvSpPr txBox="1"/>
          <p:nvPr/>
        </p:nvSpPr>
        <p:spPr>
          <a:xfrm>
            <a:off x="3927224" y="5428471"/>
            <a:ext cx="345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উপাদান  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30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597</Words>
  <Application>Microsoft Office PowerPoint</Application>
  <PresentationFormat>Widescreen</PresentationFormat>
  <Paragraphs>107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SHOWKAT ALI</dc:creator>
  <cp:lastModifiedBy>MD. SHOWKAT ALI</cp:lastModifiedBy>
  <cp:revision>43</cp:revision>
  <dcterms:created xsi:type="dcterms:W3CDTF">2021-03-25T02:41:38Z</dcterms:created>
  <dcterms:modified xsi:type="dcterms:W3CDTF">2021-04-03T05:34:31Z</dcterms:modified>
</cp:coreProperties>
</file>