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25" r:id="rId2"/>
    <p:sldId id="277" r:id="rId3"/>
    <p:sldId id="363" r:id="rId4"/>
    <p:sldId id="361" r:id="rId5"/>
    <p:sldId id="345" r:id="rId6"/>
    <p:sldId id="256" r:id="rId7"/>
    <p:sldId id="351" r:id="rId8"/>
    <p:sldId id="350" r:id="rId9"/>
    <p:sldId id="362" r:id="rId10"/>
    <p:sldId id="298" r:id="rId11"/>
    <p:sldId id="314" r:id="rId12"/>
    <p:sldId id="349" r:id="rId13"/>
    <p:sldId id="352" r:id="rId14"/>
    <p:sldId id="359" r:id="rId15"/>
    <p:sldId id="257" r:id="rId16"/>
    <p:sldId id="360" r:id="rId17"/>
    <p:sldId id="354" r:id="rId18"/>
    <p:sldId id="258" r:id="rId19"/>
    <p:sldId id="260" r:id="rId20"/>
    <p:sldId id="261" r:id="rId21"/>
    <p:sldId id="29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24F8"/>
    <a:srgbClr val="D70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4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4E2C6-ED4C-4BE5-B78A-FEAA987C3814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EC3E7-A2DE-4D2A-B2C4-824C68953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ওয়াহেদ আলী,  সহকারি শিক্ষক, নুরপুর বালিকা উচ্চ বিদ্যালয়। নাসিরনগর, ব্রাহ্মণবাড়িয়া।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C3E7-A2DE-4D2A-B2C4-824C689538D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80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ওয়াহেদ আলী,  সহকারি শিক্ষক, নুরপুর বালিকা উচ্চ বিদ্যালয়। নাসিরনগর, ব্রাহ্মণবাড়িয়া।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C3E7-A2DE-4D2A-B2C4-824C689538D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65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ওয়াহেদ আলী,  সহকারি শিক্ষক, নুরপুর বালিকা উচ্চ বিদ্যালয়। নাসিরনগর, ব্রাহ্মণবাড়িয়া।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C3E7-A2DE-4D2A-B2C4-824C689538D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ওয়াহেদ আলী,  সহকারি শিক্ষক, নুরপুর বালিকা উচ্চ বিদ্যালয়। নাসিরনগর, ব্রাহ্মণবাড়িয়া।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C3E7-A2DE-4D2A-B2C4-824C689538D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66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ওয়াহেদ আলী,  সহকারি শিক্ষক, নুরপুর বালিকা উচ্চ বিদ্যালয়। নাসিরনগর, ব্রাহ্মণবাড়িয়া।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C3E7-A2DE-4D2A-B2C4-824C689538D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67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ওয়াহেদ আলী,  সহকারি শিক্ষক, নুরপুর বালিকা উচ্চ বিদ্যালয়। নাসিরনগর, ব্রাহ্মণবাড়িয়া।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C3E7-A2DE-4D2A-B2C4-824C689538D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6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ওয়াহেদ আলী,  সহকারি শিক্ষক, নুরপুর বালিকা উচ্চ বিদ্যালয়। নাসিরনগর, ব্রাহ্মণবাড়িয়া।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C3E7-A2DE-4D2A-B2C4-824C689538D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1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ওয়াহেদ আলী,  সহকারি শিক্ষক, নুরপুর বালিকা উচ্চ বিদ্যালয়। নাসিরনগর, ব্রাহ্মণবাড়িয়া।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C3E7-A2DE-4D2A-B2C4-824C689538D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48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ওয়াহেদ আলী,  সহকারি শিক্ষক, নুরপুর বালিকা উচ্চ বিদ্যালয়। নাসিরনগর, ব্রাহ্মণবাড়িয়া।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C3E7-A2DE-4D2A-B2C4-824C689538D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38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ওয়াহেদ আলী,  সহকারি শিক্ষক, নুরপুর বালিকা উচ্চ বিদ্যালয়। নাসিরনগর, ব্রাহ্মণবাড়িয়া।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C3E7-A2DE-4D2A-B2C4-824C689538D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39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ওয়াহেদ আলী,  সহকারি শিক্ষক, নুরপুর বালিকা উচ্চ বিদ্যালয়। নাসিরনগর, ব্রাহ্মণবাড়িয়া।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C3E7-A2DE-4D2A-B2C4-824C689538D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0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ওয়াহেদ আলী,  সহকারি শিক্ষক, নুরপুর বালিকা উচ্চ বিদ্যালয়। নাসিরনগর, ব্রাহ্মণবাড়িয়া।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C3E7-A2DE-4D2A-B2C4-824C689538D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04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ওয়াহেদ আলী,  সহকারি শিক্ষক, নুরপুর বালিকা উচ্চ বিদ্যালয়। নাসিরনগর, ব্রাহ্মণবাড়িয়া।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C3E7-A2DE-4D2A-B2C4-824C689538D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ওয়াহেদ আলী,  সহকারি শিক্ষক, নুরপুর বালিকা উচ্চ বিদ্যালয়। নাসিরনগর, ব্রাহ্মণবাড়িয়া।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C3E7-A2DE-4D2A-B2C4-824C689538D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97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ওয়াহেদ আলী,  সহকারি শিক্ষক, নুরপুর বালিকা উচ্চ বিদ্যালয়। নাসিরনগর, ব্রাহ্মণবাড়িয়া।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C3E7-A2DE-4D2A-B2C4-824C689538D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00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ওয়াহেদ আলী,  সহকারি শিক্ষক, নুরপুর বালিকা উচ্চ বিদ্যালয়। নাসিরনগর, ব্রাহ্মণবাড়িয়া।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C3E7-A2DE-4D2A-B2C4-824C689538D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82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ওয়াহেদ আলী,  সহকারি শিক্ষক, নুরপুর বালিকা উচ্চ বিদ্যালয়। নাসিরনগর, ব্রাহ্মণবাড়িয়া।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C3E7-A2DE-4D2A-B2C4-824C689538D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74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ওয়াহেদ আলী,  সহকারি শিক্ষক, নুরপুর বালিকা উচ্চ বিদ্যালয়। নাসিরনগর, ব্রাহ্মণবাড়িয়া।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C3E7-A2DE-4D2A-B2C4-824C689538D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40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ওয়াহেদ আলী,  সহকারি শিক্ষক, নুরপুর বালিকা উচ্চ বিদ্যালয়। নাসিরনগর, ব্রাহ্মণবাড়িয়া।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C3E7-A2DE-4D2A-B2C4-824C689538D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3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ওয়াহেদ আলী,  সহকারি শিক্ষক, নুরপুর বালিকা উচ্চ বিদ্যালয়। নাসিরনগর, ব্রাহ্মণবাড়িয়া।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C3E7-A2DE-4D2A-B2C4-824C689538D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89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7D2-26DB-420B-9B67-77FD8269CBD5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598C-CDE8-491D-8551-CA98D0398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64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7D2-26DB-420B-9B67-77FD8269CBD5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598C-CDE8-491D-8551-CA98D0398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50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7D2-26DB-420B-9B67-77FD8269CBD5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598C-CDE8-491D-8551-CA98D0398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7D2-26DB-420B-9B67-77FD8269CBD5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598C-CDE8-491D-8551-CA98D0398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38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7D2-26DB-420B-9B67-77FD8269CBD5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598C-CDE8-491D-8551-CA98D0398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4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7D2-26DB-420B-9B67-77FD8269CBD5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598C-CDE8-491D-8551-CA98D0398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0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7D2-26DB-420B-9B67-77FD8269CBD5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598C-CDE8-491D-8551-CA98D0398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7D2-26DB-420B-9B67-77FD8269CBD5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598C-CDE8-491D-8551-CA98D0398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3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7D2-26DB-420B-9B67-77FD8269CBD5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598C-CDE8-491D-8551-CA98D0398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2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7D2-26DB-420B-9B67-77FD8269CBD5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598C-CDE8-491D-8551-CA98D0398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1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7D2-26DB-420B-9B67-77FD8269CBD5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598C-CDE8-491D-8551-CA98D0398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4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77D2-26DB-420B-9B67-77FD8269CBD5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E598C-CDE8-491D-8551-CA98D0398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3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gif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3845" y="3627014"/>
            <a:ext cx="4993938" cy="2315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97001" y="3630235"/>
            <a:ext cx="4993940" cy="2250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23983" y="1130809"/>
            <a:ext cx="4504636" cy="1303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869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NikoshBAN"/>
                <a:cs typeface="NikoshBAN" panose="02000000000000000000" pitchFamily="2" charset="0"/>
              </a:rPr>
              <a:t>সু-স্বাগতম</a:t>
            </a:r>
            <a:endParaRPr lang="en-US" sz="7869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25" y="2685935"/>
            <a:ext cx="7555505" cy="2819504"/>
          </a:xfrm>
          <a:prstGeom prst="rect">
            <a:avLst/>
          </a:prstGeom>
        </p:spPr>
      </p:pic>
      <p:pic>
        <p:nvPicPr>
          <p:cNvPr id="1026" name="Picture 2" descr="C:\Users\USER\Downloads\images (1).jf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8704" y="2721470"/>
            <a:ext cx="4546773" cy="2717045"/>
          </a:xfrm>
          <a:prstGeom prst="rect">
            <a:avLst/>
          </a:prstGeom>
          <a:noFill/>
        </p:spPr>
      </p:pic>
      <p:pic>
        <p:nvPicPr>
          <p:cNvPr id="1027" name="Picture 3" descr="C:\Users\USER\Downloads\images.jf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9263" y="2750546"/>
            <a:ext cx="2999679" cy="2700890"/>
          </a:xfrm>
          <a:prstGeom prst="rect">
            <a:avLst/>
          </a:prstGeom>
          <a:noFill/>
        </p:spPr>
      </p:pic>
      <p:sp>
        <p:nvSpPr>
          <p:cNvPr id="11" name="Frame 10"/>
          <p:cNvSpPr/>
          <p:nvPr/>
        </p:nvSpPr>
        <p:spPr>
          <a:xfrm>
            <a:off x="24777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7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943" tIns="37472" rIns="74943" bIns="37472" rtlCol="0" anchor="ctr"/>
          <a:lstStyle/>
          <a:p>
            <a:pPr algn="ctr"/>
            <a:endParaRPr lang="en-US" sz="14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2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3845" y="3627014"/>
            <a:ext cx="4993938" cy="2315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97001" y="3630235"/>
            <a:ext cx="4993940" cy="2250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97090" y="538712"/>
            <a:ext cx="3207929" cy="5969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IN" sz="3279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79" dirty="0" smtClean="0">
                <a:latin typeface="NikoshBAN" pitchFamily="2" charset="0"/>
                <a:cs typeface="NikoshBAN" pitchFamily="2" charset="0"/>
              </a:rPr>
              <a:t>সমীকরণ জোট এর </a:t>
            </a:r>
            <a:r>
              <a:rPr lang="bn-IN" sz="3279" dirty="0">
                <a:latin typeface="NikoshBAN" pitchFamily="2" charset="0"/>
                <a:cs typeface="NikoshBAN" pitchFamily="2" charset="0"/>
              </a:rPr>
              <a:t>ছক</a:t>
            </a:r>
            <a:endParaRPr lang="bn-IN" sz="3279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491055"/>
              </p:ext>
            </p:extLst>
          </p:nvPr>
        </p:nvGraphicFramePr>
        <p:xfrm>
          <a:off x="316524" y="1168821"/>
          <a:ext cx="8475783" cy="4140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870"/>
                <a:gridCol w="2149391"/>
                <a:gridCol w="1582510"/>
                <a:gridCol w="1242750"/>
                <a:gridCol w="1412631"/>
                <a:gridCol w="1412631"/>
              </a:tblGrid>
              <a:tr h="1124294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68580" marR="68580" marT="37476" marB="37476"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সমীকরণজোট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7476" marB="37476"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সহগ ও ধ্রুবক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পদ  তুলনা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7476" marB="37476"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সমঞ্জস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/ অসমঞ্জস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7476" marB="37476"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পরস্পর নির্ভরশীল/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অনির্ভরশীল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7476" marB="37476"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সমাধান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আছে(কয়টি)/ নেই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7476" marB="37476"/>
                </a:tc>
              </a:tr>
              <a:tr h="77451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</a:t>
                      </a:r>
                      <a:endParaRPr lang="en-US" sz="2800" dirty="0"/>
                    </a:p>
                  </a:txBody>
                  <a:tcPr marL="68580" marR="68580" marT="37476" marB="37476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68580" marR="68580" marT="37476" marB="37476">
                    <a:blipFill rotWithShape="1">
                      <a:blip r:embed="rId4"/>
                      <a:stretch>
                        <a:fillRect l="-31657" t="-143519" r="-263314" b="-23611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68580" marR="68580" marT="37476" marB="37476">
                    <a:blipFill rotWithShape="1">
                      <a:blip r:embed="rId4"/>
                      <a:stretch>
                        <a:fillRect l="-178715" t="-143519" r="-257430" b="-23611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সমঞ্জস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7476" marB="37476"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অনির্ভরশীল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7476" marB="37476"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আছে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(একটিমাত্র)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7476" marB="37476"/>
                </a:tc>
              </a:tr>
              <a:tr h="77451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ii</a:t>
                      </a:r>
                      <a:endParaRPr lang="en-US" sz="2800" dirty="0"/>
                    </a:p>
                  </a:txBody>
                  <a:tcPr marL="68580" marR="68580" marT="37476" marB="37476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68580" marR="68580" marT="37476" marB="37476">
                    <a:blipFill rotWithShape="1">
                      <a:blip r:embed="rId4"/>
                      <a:stretch>
                        <a:fillRect l="-31657" t="-250476" r="-263314" b="-14285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68580" marR="68580" marT="37476" marB="37476">
                    <a:blipFill rotWithShape="1">
                      <a:blip r:embed="rId4"/>
                      <a:stretch>
                        <a:fillRect l="-178715" t="-250476" r="-257430" b="-14285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সমঞ্জস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dirty="0"/>
                    </a:p>
                  </a:txBody>
                  <a:tcPr marL="68580" marR="68580" marT="37476" marB="374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নির্ভরশীল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dirty="0"/>
                    </a:p>
                  </a:txBody>
                  <a:tcPr marL="68580" marR="68580" marT="37476" marB="37476"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আছে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(অসংখ্যা ) </a:t>
                      </a:r>
                      <a:endParaRPr lang="en-US" sz="2800" dirty="0"/>
                    </a:p>
                  </a:txBody>
                  <a:tcPr marL="68580" marR="68580" marT="37476" marB="37476"/>
                </a:tc>
              </a:tr>
              <a:tr h="77451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iii</a:t>
                      </a:r>
                      <a:endParaRPr lang="en-US" sz="2800" dirty="0"/>
                    </a:p>
                  </a:txBody>
                  <a:tcPr marL="68580" marR="68580" marT="37476" marB="37476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68580" marR="68580" marT="37476" marB="37476">
                    <a:blipFill rotWithShape="1">
                      <a:blip r:embed="rId4"/>
                      <a:stretch>
                        <a:fillRect l="-31657" t="-245333" r="-26331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68580" marR="68580" marT="37476" marB="37476">
                    <a:blipFill rotWithShape="1">
                      <a:blip r:embed="rId4"/>
                      <a:stretch>
                        <a:fillRect l="-178715" t="-245333" r="-25743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অসমঞ্জস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7476" marB="374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অনির্ভরশীল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dirty="0"/>
                    </a:p>
                  </a:txBody>
                  <a:tcPr marL="68580" marR="68580" marT="37476" marB="37476"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   নেই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7476" marB="37476"/>
                </a:tc>
              </a:tr>
            </a:tbl>
          </a:graphicData>
        </a:graphic>
      </p:graphicFrame>
      <p:sp>
        <p:nvSpPr>
          <p:cNvPr id="9" name="Frame 8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5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943" tIns="37472" rIns="74943" bIns="37472" rtlCol="0" anchor="ctr"/>
          <a:lstStyle/>
          <a:p>
            <a:pPr algn="ctr"/>
            <a:endParaRPr lang="en-US" sz="14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5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3845" y="3627014"/>
            <a:ext cx="4993938" cy="2315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97001" y="3630235"/>
            <a:ext cx="4993940" cy="22506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530521" y="1785371"/>
            <a:ext cx="8295462" cy="2800767"/>
          </a:xfrm>
          <a:prstGeom prst="rect">
            <a:avLst/>
          </a:prstGeom>
          <a:solidFill>
            <a:schemeClr val="bg1"/>
          </a:solidFill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প্রশ্নঃ 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2x+y = 3 , 4x+2y = 6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সমীকরণজোটটি সমঞ্জসপূর্ণ  কিনা, পরস্পর নির্ভরশীল কিনা যাচাই কর এবং সমীকরণজোটটির সমাধান সংখ্যা নির্ণয় কর।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4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943" tIns="37472" rIns="74943" bIns="37472" rtlCol="0" anchor="ctr"/>
          <a:lstStyle/>
          <a:p>
            <a:pPr algn="ctr"/>
            <a:endParaRPr lang="en-US" sz="14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8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3845" y="3627014"/>
            <a:ext cx="4993938" cy="2315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97001" y="3630235"/>
            <a:ext cx="4993940" cy="2250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6811" y="2309113"/>
            <a:ext cx="5828828" cy="22284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8516" y="1517785"/>
                <a:ext cx="8936696" cy="4024371"/>
              </a:xfrm>
              <a:prstGeom prst="rect">
                <a:avLst/>
              </a:prstGeom>
              <a:noFill/>
              <a:ln w="57150"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951" dirty="0">
                    <a:latin typeface="NikoshBAN" pitchFamily="2" charset="0"/>
                    <a:cs typeface="NikoshBAN" pitchFamily="2" charset="0"/>
                  </a:rPr>
                  <a:t>সমাধান</a:t>
                </a:r>
                <a:r>
                  <a:rPr lang="en-US" sz="2951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sz="2951" dirty="0">
                    <a:latin typeface="NikoshBAN" pitchFamily="2" charset="0"/>
                    <a:cs typeface="NikoshBAN" pitchFamily="2" charset="0"/>
                  </a:rPr>
                  <a:t>প্রদত্ত সমীকরণজোটঃ</a:t>
                </a:r>
                <a:r>
                  <a:rPr lang="en-US" sz="2951" dirty="0">
                    <a:latin typeface="Times New Roman" pitchFamily="18" charset="0"/>
                    <a:cs typeface="Times New Roman" pitchFamily="18" charset="0"/>
                  </a:rPr>
                  <a:t>2x+y = 3 </a:t>
                </a:r>
                <a:endParaRPr lang="bn-IN" sz="295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951" dirty="0">
                    <a:latin typeface="Times New Roman" pitchFamily="18" charset="0"/>
                    <a:cs typeface="Times New Roman" pitchFamily="18" charset="0"/>
                  </a:rPr>
                  <a:t>4x+2y = 6</a:t>
                </a:r>
              </a:p>
              <a:p>
                <a:r>
                  <a:rPr lang="bn-IN" sz="2951" dirty="0">
                    <a:latin typeface="NikoshBAN" pitchFamily="2" charset="0"/>
                    <a:cs typeface="NikoshBAN" pitchFamily="2" charset="0"/>
                  </a:rPr>
                  <a:t>এখানে, </a:t>
                </a:r>
                <a:r>
                  <a:rPr lang="en-US" sz="2951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bn-IN" sz="2951" dirty="0">
                    <a:latin typeface="NikoshBAN" pitchFamily="2" charset="0"/>
                    <a:cs typeface="NikoshBAN" pitchFamily="2" charset="0"/>
                  </a:rPr>
                  <a:t>এর সহগদ্বয়ের অনুপাত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95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bn-IN" sz="2951" dirty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95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bn-IN" sz="295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95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bn-IN" sz="2951" dirty="0">
                    <a:latin typeface="NikoshBAN" pitchFamily="2" charset="0"/>
                    <a:cs typeface="NikoshBAN" pitchFamily="2" charset="0"/>
                  </a:rPr>
                  <a:t> এর সহগদ্বয়ের অনুপাত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95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bn-IN" sz="295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951" dirty="0">
                    <a:latin typeface="NikoshBAN" pitchFamily="2" charset="0"/>
                    <a:cs typeface="NikoshBAN" pitchFamily="2" charset="0"/>
                  </a:rPr>
                  <a:t>এবং ধ্রুবক পদের সহগের অনুপাত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95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num>
                      <m:den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bn-IN" sz="2951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951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951" i="1" dirty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951" i="1" dirty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bn-IN" sz="295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951" dirty="0">
                    <a:latin typeface="NikoshBAN" pitchFamily="2" charset="0"/>
                    <a:cs typeface="NikoshBAN" pitchFamily="2" charset="0"/>
                  </a:rPr>
                  <a:t>সুতরাং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95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951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95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951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951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951" i="1" dirty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951" i="1" dirty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951" dirty="0"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IN" sz="2951" i="1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95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951" dirty="0" smtClean="0">
                    <a:latin typeface="NikoshBAN" pitchFamily="2" charset="0"/>
                    <a:cs typeface="NikoshBAN" pitchFamily="2" charset="0"/>
                  </a:rPr>
                  <a:t>সমীকরণজোট </a:t>
                </a:r>
                <a:r>
                  <a:rPr lang="bn-IN" sz="2951" dirty="0">
                    <a:latin typeface="NikoshBAN" pitchFamily="2" charset="0"/>
                    <a:cs typeface="NikoshBAN" pitchFamily="2" charset="0"/>
                  </a:rPr>
                  <a:t>সমঞ্জসপূর্ণ  , নির্ভরশীল </a:t>
                </a:r>
                <a:r>
                  <a:rPr lang="bn-IN" sz="2951" dirty="0" smtClean="0">
                    <a:latin typeface="NikoshBAN" pitchFamily="2" charset="0"/>
                    <a:cs typeface="NikoshBAN" pitchFamily="2" charset="0"/>
                  </a:rPr>
                  <a:t>,অসংখ্য </a:t>
                </a:r>
                <a:r>
                  <a:rPr lang="bn-IN" sz="2951" dirty="0">
                    <a:latin typeface="NikoshBAN" pitchFamily="2" charset="0"/>
                    <a:cs typeface="NikoshBAN" pitchFamily="2" charset="0"/>
                  </a:rPr>
                  <a:t>সমাধান আছে। </a:t>
                </a:r>
                <a:endParaRPr lang="bn-IN" sz="295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16" y="1517785"/>
                <a:ext cx="8936696" cy="4024371"/>
              </a:xfrm>
              <a:prstGeom prst="rect">
                <a:avLst/>
              </a:prstGeom>
              <a:blipFill rotWithShape="0">
                <a:blip r:embed="rId5"/>
                <a:stretch>
                  <a:fillRect l="-1501" t="-2121" b="-3788"/>
                </a:stretch>
              </a:blipFill>
              <a:ln w="57150">
                <a:noFill/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ame 9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6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943" tIns="37472" rIns="74943" bIns="37472" rtlCol="0" anchor="ctr"/>
          <a:lstStyle/>
          <a:p>
            <a:pPr algn="ctr"/>
            <a:endParaRPr lang="en-US" sz="14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7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97001" y="3630235"/>
            <a:ext cx="4993940" cy="2250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3220" y="1071909"/>
                <a:ext cx="8184518" cy="1194879"/>
              </a:xfrm>
              <a:prstGeom prst="rect">
                <a:avLst/>
              </a:prstGeom>
              <a:noFill/>
              <a:ln w="57150"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95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প্রশ্নঃ একটি সরল সমীকরণ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95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951" i="1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2951" i="1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95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95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951" i="1">
                            <a:latin typeface="Cambria Math"/>
                            <a:cs typeface="NikoshBAN" panose="02000000000000000000" pitchFamily="2" charset="0"/>
                          </a:rPr>
                          <m:t>𝑦</m:t>
                        </m:r>
                      </m:num>
                      <m:den>
                        <m:r>
                          <a:rPr lang="en-US" sz="2951" i="1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95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951" dirty="0">
                    <a:latin typeface="Times New Roman" pitchFamily="18" charset="0"/>
                    <a:cs typeface="Times New Roman" pitchFamily="18" charset="0"/>
                  </a:rPr>
                  <a:t>8,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95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951" i="1"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951" i="1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2951" i="1"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951"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951"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951">
                        <a:latin typeface="Cambria Math"/>
                        <a:cs typeface="NikoshBAN" panose="02000000000000000000" pitchFamily="2" charset="0"/>
                      </a:rPr>
                      <m:t>y</m:t>
                    </m:r>
                    <m:r>
                      <a:rPr lang="en-US" sz="2951">
                        <a:latin typeface="Cambria Math"/>
                        <a:cs typeface="NikoshBAN" panose="02000000000000000000" pitchFamily="2" charset="0"/>
                      </a:rPr>
                      <m:t>=−</m:t>
                    </m:r>
                    <m:r>
                      <a:rPr lang="en-US" sz="2951"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bn-IN" sz="295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হলে দেখাও যে সমীকরণজোটটি সমঞ্জস পূর্ণ। </a:t>
                </a:r>
                <a:endParaRPr lang="en-US" sz="295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69" y="553433"/>
                <a:ext cx="9135857" cy="1437701"/>
              </a:xfrm>
              <a:prstGeom prst="rect">
                <a:avLst/>
              </a:prstGeom>
              <a:blipFill rotWithShape="1">
                <a:blip r:embed="rId5"/>
                <a:stretch>
                  <a:fillRect l="-1893" b="-15254"/>
                </a:stretch>
              </a:blipFill>
              <a:ln w="57150">
                <a:noFill/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1992" y="2793148"/>
                <a:ext cx="8929743" cy="3021083"/>
              </a:xfrm>
              <a:prstGeom prst="rect">
                <a:avLst/>
              </a:prstGeom>
              <a:noFill/>
              <a:ln w="57150"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95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সমাধান,  দেওয়া আছে,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95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951" i="1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2951" i="1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95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95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951" i="1">
                            <a:latin typeface="Cambria Math"/>
                            <a:cs typeface="NikoshBAN" panose="02000000000000000000" pitchFamily="2" charset="0"/>
                          </a:rPr>
                          <m:t>𝑦</m:t>
                        </m:r>
                      </m:num>
                      <m:den>
                        <m:r>
                          <a:rPr lang="en-US" sz="2951" i="1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95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951" dirty="0">
                    <a:latin typeface="Times New Roman" pitchFamily="18" charset="0"/>
                    <a:cs typeface="Times New Roman" pitchFamily="18" charset="0"/>
                  </a:rPr>
                  <a:t>8,</a:t>
                </a:r>
                <a:endParaRPr lang="bn-IN" sz="2951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IN" sz="295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951" i="1">
                              <a:latin typeface="Cambria Math"/>
                              <a:cs typeface="NikoshBAN" panose="02000000000000000000" pitchFamily="2" charset="0"/>
                            </a:rPr>
                            <m:t>5</m:t>
                          </m:r>
                          <m:r>
                            <a:rPr lang="en-US" sz="2951" i="1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951" i="1">
                              <a:latin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den>
                      </m:f>
                      <m:r>
                        <a:rPr lang="en-US" sz="2951"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951"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2951">
                          <a:latin typeface="Cambria Math"/>
                          <a:cs typeface="NikoshBAN" panose="02000000000000000000" pitchFamily="2" charset="0"/>
                        </a:rPr>
                        <m:t>y</m:t>
                      </m:r>
                      <m:r>
                        <a:rPr lang="en-US" sz="2951">
                          <a:latin typeface="Cambria Math"/>
                          <a:cs typeface="NikoshBAN" panose="02000000000000000000" pitchFamily="2" charset="0"/>
                        </a:rPr>
                        <m:t>=−</m:t>
                      </m:r>
                      <m:r>
                        <a:rPr lang="en-US" sz="2951"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</m:oMath>
                  </m:oMathPara>
                </a14:m>
                <a:endParaRPr lang="bn-IN" sz="295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951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bn-IN" sz="2951" dirty="0">
                    <a:latin typeface="NikoshBAN" pitchFamily="2" charset="0"/>
                    <a:cs typeface="NikoshBAN" pitchFamily="2" charset="0"/>
                  </a:rPr>
                  <a:t>এর সহগদ্বয়ের অনুপাত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95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951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951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951" i="1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951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951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951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bn-IN" sz="2951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951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bn-IN" sz="2951" i="1" dirty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951" i="1" dirty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951" i="1" dirty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bn-IN" sz="2951" i="1" dirty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951" i="1" dirty="0">
                                <a:latin typeface="Cambria Math"/>
                                <a:cs typeface="NikoshBAN" pitchFamily="2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951" i="1" dirty="0"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951" dirty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5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en-US" sz="2951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f>
                      <m:fPr>
                        <m:ctrlPr>
                          <a:rPr lang="en-US" sz="2951" i="1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95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</m:num>
                      <m:den>
                        <m:r>
                          <a:rPr lang="en-US" sz="295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951" dirty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5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den>
                    </m:f>
                  </m:oMath>
                </a14:m>
                <a:endParaRPr lang="bn-IN" sz="2951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95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29" y="2653285"/>
                <a:ext cx="9967705" cy="3409267"/>
              </a:xfrm>
              <a:prstGeom prst="rect">
                <a:avLst/>
              </a:prstGeom>
              <a:blipFill rotWithShape="1">
                <a:blip r:embed="rId6"/>
                <a:stretch>
                  <a:fillRect l="-1678" t="-1071" b="-5714"/>
                </a:stretch>
              </a:blipFill>
              <a:ln w="57150">
                <a:noFill/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ame 10"/>
          <p:cNvSpPr/>
          <p:nvPr/>
        </p:nvSpPr>
        <p:spPr>
          <a:xfrm>
            <a:off x="1" y="82062"/>
            <a:ext cx="9144000" cy="6775938"/>
          </a:xfrm>
          <a:prstGeom prst="frame">
            <a:avLst>
              <a:gd name="adj1" fmla="val 3088"/>
            </a:avLst>
          </a:prstGeom>
          <a:blipFill>
            <a:blip r:embed="rId7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943" tIns="37472" rIns="74943" bIns="37472" rtlCol="0" anchor="ctr"/>
          <a:lstStyle/>
          <a:p>
            <a:pPr algn="ctr"/>
            <a:endParaRPr lang="en-US" sz="14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4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5138" y="1755101"/>
                <a:ext cx="7455877" cy="3462936"/>
              </a:xfrm>
              <a:prstGeom prst="rect">
                <a:avLst/>
              </a:prstGeom>
              <a:noFill/>
              <a:ln w="57150"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95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bn-IN" sz="2951" dirty="0">
                    <a:latin typeface="NikoshBAN" pitchFamily="2" charset="0"/>
                    <a:cs typeface="NikoshBAN" pitchFamily="2" charset="0"/>
                  </a:rPr>
                  <a:t> এর সহগদ্বয়ের অনুপাত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95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951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951" i="1">
                                <a:latin typeface="Cambria Math"/>
                                <a:cs typeface="NikoshBAN" pitchFamily="2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951" i="1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951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951" i="1">
                                <a:latin typeface="Cambria Math"/>
                                <a:cs typeface="NikoshBAN" pitchFamily="2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951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951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5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951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951" i="1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951" i="1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951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5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9</m:t>
                        </m:r>
                      </m:den>
                    </m:f>
                  </m:oMath>
                </a14:m>
                <a:endParaRPr lang="bn-IN" sz="2951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951" dirty="0">
                    <a:latin typeface="NikoshBAN" pitchFamily="2" charset="0"/>
                    <a:cs typeface="NikoshBAN" pitchFamily="2" charset="0"/>
                  </a:rPr>
                  <a:t>এবং ধ্রুবক পদের সহগের অনুপাত</a:t>
                </a:r>
                <a:r>
                  <a:rPr lang="en-US" sz="2951" dirty="0"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5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8</m:t>
                        </m:r>
                      </m:num>
                      <m:den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79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IN" sz="2951" i="1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bn-IN" sz="2951" i="1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951" i="1">
                                  <a:latin typeface="Cambria Math"/>
                                  <a:cs typeface="NikoshBAN" pitchFamily="2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951" i="1">
                                  <a:latin typeface="Cambria Math"/>
                                  <a:cs typeface="NikoshBAN" pitchFamily="2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951" i="1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951" i="1">
                                  <a:latin typeface="Cambria Math"/>
                                  <a:cs typeface="NikoshBAN" pitchFamily="2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951" i="1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951" i="1">
                          <a:latin typeface="Cambria Math"/>
                          <a:ea typeface="Cambria Math"/>
                          <a:cs typeface="NikoshBAN" pitchFamily="2" charset="0"/>
                        </a:rPr>
                        <m:t>≠</m:t>
                      </m:r>
                      <m:f>
                        <m:fPr>
                          <m:ctrlPr>
                            <a:rPr lang="bn-IN" sz="2951" i="1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bn-IN" sz="2951" i="1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951" i="1">
                                  <a:latin typeface="Cambria Math"/>
                                  <a:cs typeface="NikoshBAN" pitchFamily="2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951" i="1">
                                  <a:latin typeface="Cambria Math"/>
                                  <a:cs typeface="NikoshBAN" pitchFamily="2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951" i="1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951" i="1">
                                  <a:latin typeface="Cambria Math"/>
                                  <a:cs typeface="NikoshBAN" pitchFamily="2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951" i="1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79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951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295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সমীকরণ জোটটি  সমঞ্জসপূর্ণ । </a:t>
                </a:r>
                <a:endParaRPr lang="en-US" sz="295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3279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38" y="1755101"/>
                <a:ext cx="7455877" cy="34629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>
                <a:noFill/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ame 8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4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943" tIns="37472" rIns="74943" bIns="37472" rtlCol="0" anchor="ctr"/>
          <a:lstStyle/>
          <a:p>
            <a:pPr algn="ctr"/>
            <a:endParaRPr lang="en-US" sz="14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3845" y="3627014"/>
            <a:ext cx="4993938" cy="2315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97001" y="3630235"/>
            <a:ext cx="4993940" cy="22506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794468" y="1245796"/>
            <a:ext cx="3522262" cy="872587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bn-BD" sz="4918" b="1" dirty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918" b="1" dirty="0">
              <a:ln w="76200"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0525" y="2980311"/>
            <a:ext cx="6751583" cy="1051057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bn-IN" sz="3279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95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2951" dirty="0">
                <a:latin typeface="Times New Roman" pitchFamily="18" charset="0"/>
                <a:cs typeface="Times New Roman" pitchFamily="18" charset="0"/>
              </a:rPr>
              <a:t>3x+2y =0 , 9x-6y = 0 </a:t>
            </a:r>
            <a:r>
              <a:rPr lang="bn-IN" sz="2951" dirty="0">
                <a:latin typeface="NikoshBAN" panose="02000000000000000000" pitchFamily="2" charset="0"/>
                <a:cs typeface="NikoshBAN" panose="02000000000000000000" pitchFamily="2" charset="0"/>
              </a:rPr>
              <a:t>সমীকরণ জোট সমঞ্জসপূর্ণ কিনা ব্যাখ্যা কর। </a:t>
            </a:r>
            <a:endParaRPr lang="en-US" sz="295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4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943" tIns="37472" rIns="74943" bIns="37472" rtlCol="0" anchor="ctr"/>
          <a:lstStyle/>
          <a:p>
            <a:pPr algn="ctr"/>
            <a:endParaRPr lang="en-US" sz="14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8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51589" y="2317519"/>
                <a:ext cx="7133454" cy="3142655"/>
              </a:xfrm>
              <a:prstGeom prst="rect">
                <a:avLst/>
              </a:prstGeom>
              <a:noFill/>
              <a:ln w="57150"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95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 সমীকরণ </a:t>
                </a:r>
                <a:r>
                  <a:rPr lang="en-US" sz="2951" dirty="0">
                    <a:latin typeface="Times New Roman" pitchFamily="18" charset="0"/>
                    <a:cs typeface="Times New Roman" pitchFamily="18" charset="0"/>
                  </a:rPr>
                  <a:t>3x</a:t>
                </a:r>
                <a:r>
                  <a:rPr lang="bn-IN" sz="2951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951" dirty="0">
                    <a:latin typeface="Times New Roman" pitchFamily="18" charset="0"/>
                    <a:cs typeface="Times New Roman" pitchFamily="18" charset="0"/>
                  </a:rPr>
                  <a:t>2y =0 , 9x-6y = 0</a:t>
                </a:r>
                <a:endParaRPr lang="bn-IN" sz="295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2951" dirty="0">
                    <a:latin typeface="NikoshBAN" pitchFamily="2" charset="0"/>
                    <a:cs typeface="NikoshBAN" pitchFamily="2" charset="0"/>
                  </a:rPr>
                  <a:t>এখানে, </a:t>
                </a:r>
                <a:r>
                  <a:rPr lang="en-US" sz="2951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bn-IN" sz="2951" dirty="0">
                    <a:latin typeface="NikoshBAN" pitchFamily="2" charset="0"/>
                    <a:cs typeface="NikoshBAN" pitchFamily="2" charset="0"/>
                  </a:rPr>
                  <a:t>এর সহগদ্বয়ের অনুপাত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95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num>
                      <m:den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bn-IN" sz="2951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95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endParaRPr lang="bn-IN" sz="295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95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bn-IN" sz="2951" dirty="0">
                    <a:latin typeface="NikoshBAN" pitchFamily="2" charset="0"/>
                    <a:cs typeface="NikoshBAN" pitchFamily="2" charset="0"/>
                  </a:rPr>
                  <a:t> এর সহগদ্বয়ের অনুপাত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95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bn-IN" sz="2951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95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951" dirty="0"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IN" sz="2951" i="1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951" i="1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951" i="1">
                              <a:latin typeface="Cambria Math"/>
                              <a:cs typeface="NikoshBAN" pitchFamily="2" charset="0"/>
                            </a:rPr>
                            <m:t>3</m:t>
                          </m:r>
                        </m:den>
                      </m:f>
                      <m:r>
                        <a:rPr lang="en-US" sz="2951" i="1">
                          <a:latin typeface="Cambria Math"/>
                          <a:ea typeface="Cambria Math"/>
                          <a:cs typeface="NikoshBAN" pitchFamily="2" charset="0"/>
                        </a:rPr>
                        <m:t>≠</m:t>
                      </m:r>
                      <m:f>
                        <m:fPr>
                          <m:ctrlPr>
                            <a:rPr lang="bn-IN" sz="2951" i="1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951" i="1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951" i="1"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2951" i="1">
                              <a:latin typeface="Cambria Math"/>
                              <a:cs typeface="NikoshBAN" pitchFamily="2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951" dirty="0"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951" i="1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95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 জোটটি  সমঞ্জসপূর্ণ ও  অনির্ভরশীল ।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198" y="2073034"/>
                <a:ext cx="7962621" cy="3558795"/>
              </a:xfrm>
              <a:prstGeom prst="rect">
                <a:avLst/>
              </a:prstGeom>
              <a:blipFill rotWithShape="1">
                <a:blip r:embed="rId3"/>
                <a:stretch>
                  <a:fillRect l="-2101" t="-3425" b="-5822"/>
                </a:stretch>
              </a:blipFill>
              <a:ln w="57150">
                <a:noFill/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347952" y="618265"/>
            <a:ext cx="4764022" cy="773417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bn-IN" sz="4426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7" dirty="0">
                <a:latin typeface="NikoshBAN" panose="02000000000000000000" pitchFamily="2" charset="0"/>
                <a:cs typeface="NikoshBAN" panose="02000000000000000000" pitchFamily="2" charset="0"/>
              </a:rPr>
              <a:t>একক  কাজের সমাধান </a:t>
            </a:r>
            <a:endParaRPr lang="en-US" sz="360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" y="0"/>
            <a:ext cx="9144000" cy="6752492"/>
          </a:xfrm>
          <a:prstGeom prst="frame">
            <a:avLst>
              <a:gd name="adj1" fmla="val 3088"/>
            </a:avLst>
          </a:prstGeom>
          <a:blipFill>
            <a:blip r:embed="rId4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943" tIns="37472" rIns="74943" bIns="37472" rtlCol="0" anchor="ctr"/>
          <a:lstStyle/>
          <a:p>
            <a:pPr algn="ctr"/>
            <a:endParaRPr lang="en-US" sz="14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9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63918" y="618267"/>
            <a:ext cx="3444765" cy="1000595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92D05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IN" sz="5902" dirty="0">
                <a:latin typeface="NikoshBAN" panose="02000000000000000000" pitchFamily="2" charset="0"/>
                <a:cs typeface="NikoshBAN" panose="02000000000000000000" pitchFamily="2" charset="0"/>
              </a:rPr>
              <a:t>  দলীয় কাজ</a:t>
            </a:r>
            <a:endParaRPr lang="en-US" sz="590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424" y="2482939"/>
            <a:ext cx="8294021" cy="1908792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bn-IN" sz="59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95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2951" dirty="0">
                <a:latin typeface="Times New Roman" pitchFamily="18" charset="0"/>
                <a:cs typeface="Times New Roman" pitchFamily="18" charset="0"/>
              </a:rPr>
              <a:t>3x-5y =7, 6x-10y = 15 </a:t>
            </a:r>
            <a:r>
              <a:rPr lang="bn-IN" sz="2951" dirty="0">
                <a:latin typeface="NikoshBAN" pitchFamily="2" charset="0"/>
                <a:cs typeface="NikoshBAN" pitchFamily="2" charset="0"/>
              </a:rPr>
              <a:t>সমীকরণ জোটটি অসমঞ্জস পরস্পর অনির্ভরশীল কিনা যাচাই কর এবং সমাধান সংখ্যা নির্ণয় কর। </a:t>
            </a:r>
            <a:endParaRPr lang="en-US" sz="2951" dirty="0">
              <a:latin typeface="Times New Roman" pitchFamily="18" charset="0"/>
              <a:cs typeface="Times New Roman" pitchFamily="18" charset="0"/>
            </a:endParaRPr>
          </a:p>
          <a:p>
            <a:endParaRPr lang="en-US" sz="295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" y="0"/>
            <a:ext cx="9144000" cy="6775938"/>
          </a:xfrm>
          <a:prstGeom prst="frame">
            <a:avLst>
              <a:gd name="adj1" fmla="val 3088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943" tIns="37472" rIns="74943" bIns="37472" rtlCol="0" anchor="ctr"/>
          <a:lstStyle/>
          <a:p>
            <a:pPr algn="ctr"/>
            <a:endParaRPr lang="en-US" sz="14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7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3845" y="3627014"/>
            <a:ext cx="4993938" cy="2315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97001" y="3630235"/>
            <a:ext cx="4993940" cy="2250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1918" y="1261520"/>
                <a:ext cx="8192667" cy="5002908"/>
              </a:xfrm>
              <a:prstGeom prst="rect">
                <a:avLst/>
              </a:prstGeom>
              <a:noFill/>
              <a:ln w="57150"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951" dirty="0">
                    <a:latin typeface="NikoshBAN" pitchFamily="2" charset="0"/>
                    <a:cs typeface="NikoshBAN" pitchFamily="2" charset="0"/>
                  </a:rPr>
                  <a:t>প্রদত্ত সমীকরণ </a:t>
                </a:r>
                <a:r>
                  <a:rPr lang="en-US" sz="2951" dirty="0">
                    <a:latin typeface="Times New Roman" pitchFamily="18" charset="0"/>
                    <a:cs typeface="Times New Roman" pitchFamily="18" charset="0"/>
                  </a:rPr>
                  <a:t>3x-5y =7, 6x-10y = 15</a:t>
                </a:r>
                <a:endParaRPr lang="bn-IN" sz="295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2951" dirty="0">
                    <a:latin typeface="NikoshBAN" pitchFamily="2" charset="0"/>
                    <a:cs typeface="NikoshBAN" pitchFamily="2" charset="0"/>
                  </a:rPr>
                  <a:t>এখানে, </a:t>
                </a:r>
                <a:r>
                  <a:rPr lang="en-US" sz="2951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bn-IN" sz="2951" dirty="0">
                    <a:latin typeface="NikoshBAN" pitchFamily="2" charset="0"/>
                    <a:cs typeface="NikoshBAN" pitchFamily="2" charset="0"/>
                  </a:rPr>
                  <a:t>এর সহগদ্বয়ের অনুপাত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95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num>
                      <m:den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bn-IN" sz="2951" dirty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95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bn-IN" sz="295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95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bn-IN" sz="2951" dirty="0">
                    <a:latin typeface="NikoshBAN" pitchFamily="2" charset="0"/>
                    <a:cs typeface="NikoshBAN" pitchFamily="2" charset="0"/>
                  </a:rPr>
                  <a:t> এর সহগদ্বয়ের অনুপাত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95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num>
                      <m:den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bn-IN" sz="2951" dirty="0"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95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bn-IN" sz="295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951" dirty="0">
                    <a:latin typeface="NikoshBAN" pitchFamily="2" charset="0"/>
                    <a:cs typeface="NikoshBAN" pitchFamily="2" charset="0"/>
                  </a:rPr>
                  <a:t>এবং ধ্রুবক পদের সহগের অনুপাত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951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951" i="1" dirty="0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num>
                      <m:den>
                        <m:r>
                          <a:rPr lang="en-US" sz="2951" i="1" dirty="0">
                            <a:latin typeface="Cambria Math"/>
                            <a:cs typeface="NikoshBAN" pitchFamily="2" charset="0"/>
                          </a:rPr>
                          <m:t>15</m:t>
                        </m:r>
                      </m:den>
                    </m:f>
                  </m:oMath>
                </a14:m>
                <a:endParaRPr lang="bn-IN" sz="295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951" dirty="0">
                    <a:latin typeface="NikoshBAN" pitchFamily="2" charset="0"/>
                    <a:cs typeface="NikoshBAN" pitchFamily="2" charset="0"/>
                  </a:rPr>
                  <a:t>সুতরাং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95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num>
                      <m:den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951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95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num>
                      <m:den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951" i="1">
                            <a:latin typeface="Cambria Math"/>
                            <a:cs typeface="NikoshBAN" pitchFamily="2" charset="0"/>
                          </a:rPr>
                          <m:t>10</m:t>
                        </m:r>
                      </m:den>
                    </m:f>
                    <m:r>
                      <a:rPr lang="bn-IN" sz="2951" i="1" dirty="0">
                        <a:latin typeface="Cambria Math"/>
                        <a:ea typeface="Cambria Math"/>
                        <a:cs typeface="NikoshBAN" pitchFamily="2" charset="0"/>
                      </a:rPr>
                      <m:t>≠</m:t>
                    </m:r>
                    <m:f>
                      <m:fPr>
                        <m:ctrlPr>
                          <a:rPr lang="bn-IN" sz="2951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951" i="1" dirty="0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num>
                      <m:den>
                        <m:r>
                          <a:rPr lang="en-US" sz="2951" i="1" dirty="0">
                            <a:latin typeface="Cambria Math"/>
                            <a:cs typeface="NikoshBAN" pitchFamily="2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951" dirty="0"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IN" sz="2951" i="1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951" dirty="0">
                    <a:latin typeface="NikoshBAN" pitchFamily="2" charset="0"/>
                    <a:cs typeface="NikoshBAN" pitchFamily="2" charset="0"/>
                  </a:rPr>
                  <a:t> সমীকরণটির অসমঞ্জস,  পরস্পর অনির্ভরশীল এবং  কোনো  সমাধান নেই । </a:t>
                </a:r>
                <a:endParaRPr lang="bn-IN" sz="295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bn-IN" sz="295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79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18" y="1261520"/>
                <a:ext cx="8192667" cy="5002908"/>
              </a:xfrm>
              <a:prstGeom prst="rect">
                <a:avLst/>
              </a:prstGeom>
              <a:blipFill rotWithShape="0">
                <a:blip r:embed="rId4"/>
                <a:stretch>
                  <a:fillRect l="-1637" t="-1705" r="-1935"/>
                </a:stretch>
              </a:blipFill>
              <a:ln w="57150">
                <a:noFill/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414790" y="421964"/>
            <a:ext cx="6526924" cy="100059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bn-IN" sz="5902" dirty="0">
                <a:latin typeface="NikoshBAN" panose="02000000000000000000" pitchFamily="2" charset="0"/>
                <a:cs typeface="NikoshBAN" panose="02000000000000000000" pitchFamily="2" charset="0"/>
              </a:rPr>
              <a:t>  দলীয় কাজের সমাধান </a:t>
            </a:r>
            <a:endParaRPr lang="en-US" sz="590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1" y="82062"/>
            <a:ext cx="9144000" cy="6682153"/>
          </a:xfrm>
          <a:prstGeom prst="frame">
            <a:avLst>
              <a:gd name="adj1" fmla="val 3088"/>
            </a:avLst>
          </a:prstGeom>
          <a:blipFill>
            <a:blip r:embed="rId5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943" tIns="37472" rIns="74943" bIns="37472" rtlCol="0" anchor="ctr"/>
          <a:lstStyle/>
          <a:p>
            <a:pPr algn="ctr"/>
            <a:endParaRPr lang="en-US" sz="14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8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3845" y="3627014"/>
            <a:ext cx="4993938" cy="2315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97001" y="3630235"/>
            <a:ext cx="4993940" cy="225066"/>
          </a:xfrm>
          <a:prstGeom prst="rect">
            <a:avLst/>
          </a:prstGeom>
        </p:spPr>
      </p:pic>
      <p:sp>
        <p:nvSpPr>
          <p:cNvPr id="58" name="Rounded Rectangle 57"/>
          <p:cNvSpPr/>
          <p:nvPr/>
        </p:nvSpPr>
        <p:spPr>
          <a:xfrm>
            <a:off x="3024555" y="501717"/>
            <a:ext cx="3307394" cy="872587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bn-BD" sz="4918" b="1" dirty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918" b="1" dirty="0">
              <a:ln w="76200"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8716" y="2681657"/>
            <a:ext cx="7626570" cy="312008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bn-IN" sz="3279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79" dirty="0">
                <a:latin typeface="NikoshBAN" panose="02000000000000000000" pitchFamily="2" charset="0"/>
                <a:cs typeface="NikoshBAN" panose="02000000000000000000" pitchFamily="2" charset="0"/>
              </a:rPr>
              <a:t>1 </a:t>
            </a:r>
            <a:r>
              <a:rPr lang="bn-IN" sz="3279" dirty="0">
                <a:latin typeface="NikoshBAN" panose="02000000000000000000" pitchFamily="2" charset="0"/>
                <a:cs typeface="NikoshBAN" panose="02000000000000000000" pitchFamily="2" charset="0"/>
              </a:rPr>
              <a:t>অসমঞ্জস বা অসঙ্গতিপূর্ণ সমীকরণ জোটের সমাধান সংখ্যা কয়টি ? </a:t>
            </a:r>
          </a:p>
          <a:p>
            <a:r>
              <a:rPr lang="bn-IN" sz="3279" dirty="0">
                <a:latin typeface="NikoshBAN" panose="02000000000000000000" pitchFamily="2" charset="0"/>
                <a:cs typeface="NikoshBAN" panose="02000000000000000000" pitchFamily="2" charset="0"/>
              </a:rPr>
              <a:t>ক  দুইটি          খ নাই         গ  অনন্য       ঘ অসংখ্য  </a:t>
            </a:r>
            <a:endParaRPr lang="en-US" sz="3279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7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79" dirty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79" dirty="0">
                <a:latin typeface="Times New Roman" pitchFamily="18" charset="0"/>
                <a:cs typeface="NikoshBAN" panose="02000000000000000000" pitchFamily="2" charset="0"/>
              </a:rPr>
              <a:t> x-y =4 </a:t>
            </a:r>
            <a:r>
              <a:rPr lang="bn-IN" sz="3279" dirty="0">
                <a:latin typeface="NikoshBAN" pitchFamily="2" charset="0"/>
                <a:cs typeface="NikoshBAN" pitchFamily="2" charset="0"/>
              </a:rPr>
              <a:t>সমীকরণটি অজ্ঞাত রাশিদ্বয়ের কয়টি মান দ্বারা সিদ্ধ হয়? </a:t>
            </a:r>
            <a:endParaRPr lang="bn-IN" sz="3279" dirty="0">
              <a:latin typeface="Times New Roman" pitchFamily="18" charset="0"/>
              <a:cs typeface="NikoshBAN" panose="02000000000000000000" pitchFamily="2" charset="0"/>
            </a:endParaRPr>
          </a:p>
          <a:p>
            <a:r>
              <a:rPr lang="bn-IN" sz="3279" dirty="0">
                <a:latin typeface="NikoshBAN" pitchFamily="2" charset="0"/>
                <a:cs typeface="NikoshBAN" pitchFamily="2" charset="0"/>
              </a:rPr>
              <a:t>ক একটি   </a:t>
            </a:r>
            <a:r>
              <a:rPr lang="en-US" sz="3279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279" dirty="0">
                <a:latin typeface="NikoshBAN" pitchFamily="2" charset="0"/>
                <a:cs typeface="NikoshBAN" pitchFamily="2" charset="0"/>
              </a:rPr>
              <a:t>খ  দুইটি        গ অনন্য      ঘ অসংখ্য  </a:t>
            </a:r>
            <a:endParaRPr lang="en-US" sz="327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735796" y="3768347"/>
            <a:ext cx="186241" cy="3137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5"/>
          </a:p>
        </p:txBody>
      </p:sp>
      <p:sp>
        <p:nvSpPr>
          <p:cNvPr id="3" name="Oval 2"/>
          <p:cNvSpPr/>
          <p:nvPr/>
        </p:nvSpPr>
        <p:spPr>
          <a:xfrm>
            <a:off x="5711060" y="5296362"/>
            <a:ext cx="283779" cy="2713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5"/>
          </a:p>
        </p:txBody>
      </p:sp>
      <p:sp>
        <p:nvSpPr>
          <p:cNvPr id="11" name="Frame 10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4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943" tIns="37472" rIns="74943" bIns="37472" rtlCol="0" anchor="ctr"/>
          <a:lstStyle/>
          <a:p>
            <a:pPr algn="ctr"/>
            <a:endParaRPr lang="en-US" sz="14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28" grpId="0"/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8765" y="407972"/>
            <a:ext cx="3560984" cy="1440829"/>
          </a:xfrm>
          <a:prstGeom prst="rect">
            <a:avLst/>
          </a:prstGeom>
          <a:noFill/>
        </p:spPr>
        <p:txBody>
          <a:bodyPr wrap="square" lIns="74953" tIns="37476" rIns="74953" bIns="37476" numCol="1">
            <a:prstTxWarp prst="textCascadeUp">
              <a:avLst>
                <a:gd name="adj" fmla="val 89024"/>
              </a:avLst>
            </a:prstTxWarp>
            <a:sp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4918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4918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38" u="sng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23DB284-2967-403B-89E1-B30513C0545F}"/>
              </a:ext>
            </a:extLst>
          </p:cNvPr>
          <p:cNvSpPr txBox="1"/>
          <p:nvPr/>
        </p:nvSpPr>
        <p:spPr>
          <a:xfrm>
            <a:off x="3223846" y="3219420"/>
            <a:ext cx="5521569" cy="32932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ওয়াহেদ আলী</a:t>
            </a:r>
          </a:p>
          <a:p>
            <a:pPr algn="ctr"/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শিক্ষক(গণিত)</a:t>
            </a:r>
          </a:p>
          <a:p>
            <a:pPr algn="ctr"/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নুরপুর বালিকা উচ্চ বিদ্যালয়</a:t>
            </a:r>
          </a:p>
          <a:p>
            <a:pPr algn="ctr"/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নুরপুর,নাসিরনগর,ব্রাহ্মণবাড়িয়া।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i="1" dirty="0">
                <a:solidFill>
                  <a:srgbClr val="00B050"/>
                </a:solidFill>
                <a:cs typeface="NikoshBAN" pitchFamily="2" charset="0"/>
              </a:rPr>
              <a:t>E-mail:wahedali150@gmail.com</a:t>
            </a:r>
            <a:endParaRPr lang="bn-IN" sz="2400" i="1" dirty="0">
              <a:solidFill>
                <a:srgbClr val="00B050"/>
              </a:solidFill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" y="0"/>
            <a:ext cx="9144000" cy="6857999"/>
          </a:xfrm>
          <a:prstGeom prst="frame">
            <a:avLst>
              <a:gd name="adj1" fmla="val 3088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943" tIns="37472" rIns="74943" bIns="37472" rtlCol="0" anchor="ctr"/>
          <a:lstStyle/>
          <a:p>
            <a:pPr algn="ctr"/>
            <a:endParaRPr lang="en-US" sz="1475">
              <a:solidFill>
                <a:schemeClr val="tx1"/>
              </a:solidFill>
            </a:endParaRPr>
          </a:p>
        </p:txBody>
      </p:sp>
      <p:pic>
        <p:nvPicPr>
          <p:cNvPr id="9" name="Picture 2" descr="C:\Users\USER\Downloads\picture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87365" y="2302605"/>
            <a:ext cx="2355253" cy="20465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3395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3845" y="3627014"/>
            <a:ext cx="4993938" cy="2315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97001" y="3630235"/>
            <a:ext cx="4993940" cy="22506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359278" y="1220434"/>
            <a:ext cx="4425446" cy="872587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bn-BD" sz="5410" b="1" dirty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10" b="1" dirty="0">
              <a:ln w="76200"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2763" y="3301271"/>
                <a:ext cx="8167483" cy="1473224"/>
              </a:xfrm>
              <a:prstGeom prst="rect">
                <a:avLst/>
              </a:prstGeom>
              <a:noFill/>
              <a:ln w="57150"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2623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 </a:t>
                </a:r>
                <a:r>
                  <a:rPr lang="en-US" sz="2623" dirty="0">
                    <a:latin typeface="Times New Roman" pitchFamily="18" charset="0"/>
                    <a:cs typeface="Times New Roman" pitchFamily="18" charset="0"/>
                  </a:rPr>
                  <a:t>5x-2y -16=0, 3x-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23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623" i="1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623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623" dirty="0">
                    <a:latin typeface="Times New Roman" pitchFamily="18" charset="0"/>
                    <a:cs typeface="Times New Roman" pitchFamily="18" charset="0"/>
                  </a:rPr>
                  <a:t>y = 2</a:t>
                </a:r>
                <a:r>
                  <a:rPr lang="bn-IN" sz="2623" dirty="0">
                    <a:latin typeface="NikoshBAN" pitchFamily="2" charset="0"/>
                    <a:cs typeface="NikoshBAN" pitchFamily="2" charset="0"/>
                  </a:rPr>
                  <a:t>সমীকরণজোটটি সমঞ্জসপূর্ণ কিনা তা যাচাই কর । পরস্পর নির্ভরশীলতা যাচাই করে সমীকরণজোটের সমাধান সংখ্যা নির্ণয় কর। </a:t>
                </a:r>
                <a:endParaRPr lang="en-US" sz="2623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63" y="3301271"/>
                <a:ext cx="8167483" cy="1473224"/>
              </a:xfrm>
              <a:prstGeom prst="rect">
                <a:avLst/>
              </a:prstGeom>
              <a:blipFill rotWithShape="0">
                <a:blip r:embed="rId4"/>
                <a:stretch>
                  <a:fillRect l="-1343" r="-2313" b="-10788"/>
                </a:stretch>
              </a:blipFill>
              <a:ln w="57150">
                <a:noFill/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ame 8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5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943" tIns="37472" rIns="74943" bIns="37472" rtlCol="0" anchor="ctr"/>
          <a:lstStyle/>
          <a:p>
            <a:pPr algn="ctr"/>
            <a:endParaRPr lang="en-US" sz="14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68897" y="2085885"/>
            <a:ext cx="5573409" cy="3415904"/>
          </a:xfrm>
          <a:prstGeom prst="rect">
            <a:avLst/>
          </a:prstGeom>
          <a:noFill/>
          <a:ln>
            <a:noFill/>
          </a:ln>
        </p:spPr>
        <p:txBody>
          <a:bodyPr wrap="square" lIns="74953" tIns="37476" rIns="74953" bIns="37476" numCol="1">
            <a:prstTxWarp prst="textCascadeUp">
              <a:avLst>
                <a:gd name="adj" fmla="val 50837"/>
              </a:avLst>
            </a:prstTxWarp>
            <a:sp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574" b="1" u="sng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28" u="sng" dirty="0">
              <a:ln w="0"/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325">
            <a:off x="481749" y="4164089"/>
            <a:ext cx="1186531" cy="2063079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1" y="0"/>
            <a:ext cx="9144000" cy="6857999"/>
          </a:xfrm>
          <a:prstGeom prst="frame">
            <a:avLst>
              <a:gd name="adj1" fmla="val 3088"/>
            </a:avLst>
          </a:prstGeom>
          <a:blipFill>
            <a:blip r:embed="rId5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943" tIns="37472" rIns="74943" bIns="37472" rtlCol="0" anchor="ctr"/>
          <a:lstStyle/>
          <a:p>
            <a:pPr algn="ctr"/>
            <a:endParaRPr lang="en-US" sz="14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1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2582" y="1212719"/>
            <a:ext cx="3424575" cy="1000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902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902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299" y="2543780"/>
            <a:ext cx="7766676" cy="3422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7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শ্রেণি-দশম</a:t>
            </a:r>
          </a:p>
          <a:p>
            <a:pPr algn="ctr"/>
            <a:r>
              <a:rPr lang="bn-IN" sz="3607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বিষয়-গণিত</a:t>
            </a:r>
          </a:p>
          <a:p>
            <a:pPr algn="ctr"/>
            <a:r>
              <a:rPr lang="bn-IN" sz="3607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অধ্যায়-১২</a:t>
            </a:r>
          </a:p>
          <a:p>
            <a:pPr algn="ctr"/>
            <a:r>
              <a:rPr lang="bn-IN" sz="3607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শিরোনাম-দুই চলক বিশিষ্ট সরল সহসমীকরণ</a:t>
            </a:r>
          </a:p>
          <a:p>
            <a:pPr algn="ctr"/>
            <a:r>
              <a:rPr lang="bn-IN" sz="3607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সময়-৫০মিনিট</a:t>
            </a:r>
          </a:p>
          <a:p>
            <a:pPr algn="ctr"/>
            <a:r>
              <a:rPr lang="bn-IN" sz="3607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তারিখ-০৪/০১/২০২১ খ্রিঃ</a:t>
            </a:r>
            <a:endParaRPr lang="en-US" sz="3607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" y="0"/>
            <a:ext cx="9144000" cy="6775937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943" tIns="37472" rIns="74943" bIns="37472" rtlCol="0" anchor="ctr"/>
          <a:lstStyle/>
          <a:p>
            <a:pPr algn="ctr"/>
            <a:endParaRPr lang="en-US" sz="1475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" y="0"/>
            <a:ext cx="9144000" cy="6858000"/>
            <a:chOff x="0" y="-1"/>
            <a:chExt cx="12192000" cy="6858001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4254"/>
              </a:avLst>
            </a:prstGeom>
            <a:blipFill>
              <a:blip r:embed="rId3"/>
              <a:tile tx="0" ty="0" sx="100000" sy="100000" flip="none" algn="tl"/>
            </a:blip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-1"/>
              <a:ext cx="12192000" cy="232013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943101" y="4595133"/>
            <a:ext cx="3933496" cy="110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558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NikoshBAN"/>
                <a:cs typeface="NikoshBAN" panose="02000000000000000000" pitchFamily="2" charset="0"/>
              </a:rPr>
              <a:t>   </a:t>
            </a:r>
            <a:r>
              <a:rPr lang="bn-IN" sz="295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তোমরা বুঝতে পারছ? </a:t>
            </a:r>
            <a:endParaRPr lang="en-US" sz="2951" dirty="0"/>
          </a:p>
        </p:txBody>
      </p:sp>
      <p:pic>
        <p:nvPicPr>
          <p:cNvPr id="1026" name="Picture 2" descr="C:\Users\Tumpa\Desktop\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15" y="1109335"/>
            <a:ext cx="7118131" cy="314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ame 6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5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943" tIns="37472" rIns="74943" bIns="37472" rtlCol="0" anchor="ctr"/>
          <a:lstStyle/>
          <a:p>
            <a:pPr algn="ctr"/>
            <a:endParaRPr lang="en-US" sz="14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4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" y="0"/>
            <a:ext cx="9144000" cy="6775937"/>
            <a:chOff x="0" y="0"/>
            <a:chExt cx="12192000" cy="6858000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4254"/>
              </a:avLst>
            </a:prstGeom>
            <a:blipFill>
              <a:blip r:embed="rId3"/>
              <a:tile tx="0" ty="0" sx="100000" sy="100000" flip="none" algn="tl"/>
            </a:blip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0"/>
              <a:ext cx="12192000" cy="301323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3845" y="3246476"/>
            <a:ext cx="4993938" cy="2315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97001" y="3249696"/>
            <a:ext cx="4993940" cy="225066"/>
          </a:xfrm>
          <a:prstGeom prst="rect">
            <a:avLst/>
          </a:prstGeom>
        </p:spPr>
      </p:pic>
      <p:grpSp>
        <p:nvGrpSpPr>
          <p:cNvPr id="98" name="Group 97"/>
          <p:cNvGrpSpPr/>
          <p:nvPr/>
        </p:nvGrpSpPr>
        <p:grpSpPr>
          <a:xfrm>
            <a:off x="7206411" y="3647035"/>
            <a:ext cx="1238534" cy="899605"/>
            <a:chOff x="2298814" y="2369111"/>
            <a:chExt cx="2088555" cy="1180691"/>
          </a:xfrm>
        </p:grpSpPr>
        <p:sp>
          <p:nvSpPr>
            <p:cNvPr id="99" name="TextBox 98"/>
            <p:cNvSpPr txBox="1"/>
            <p:nvPr/>
          </p:nvSpPr>
          <p:spPr>
            <a:xfrm>
              <a:off x="2436063" y="2369111"/>
              <a:ext cx="1951306" cy="11806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623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চাবি/সুইচ</a:t>
              </a:r>
              <a:endParaRPr lang="en-US" sz="2623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 flipH="1">
              <a:off x="2298814" y="2901556"/>
              <a:ext cx="944308" cy="513236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1280722" y="3559508"/>
            <a:ext cx="1412818" cy="624534"/>
            <a:chOff x="2436063" y="2369111"/>
            <a:chExt cx="2382454" cy="819672"/>
          </a:xfrm>
        </p:grpSpPr>
        <p:sp>
          <p:nvSpPr>
            <p:cNvPr id="102" name="TextBox 101"/>
            <p:cNvSpPr txBox="1"/>
            <p:nvPr/>
          </p:nvSpPr>
          <p:spPr>
            <a:xfrm>
              <a:off x="2436063" y="2369111"/>
              <a:ext cx="1951306" cy="6509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623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ব্যাটারি</a:t>
              </a:r>
              <a:endParaRPr lang="en-US" sz="2623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3740557" y="2624267"/>
              <a:ext cx="1077960" cy="564516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C:\Users\Tumpa\Desktop\mnb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3" y="1121058"/>
            <a:ext cx="7782793" cy="473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ame 13"/>
          <p:cNvSpPr/>
          <p:nvPr/>
        </p:nvSpPr>
        <p:spPr>
          <a:xfrm>
            <a:off x="1" y="1"/>
            <a:ext cx="9144000" cy="6670429"/>
          </a:xfrm>
          <a:prstGeom prst="frame">
            <a:avLst>
              <a:gd name="adj1" fmla="val 3088"/>
            </a:avLst>
          </a:prstGeom>
          <a:blipFill>
            <a:blip r:embed="rId6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943" tIns="37472" rIns="74943" bIns="37472" rtlCol="0" anchor="ctr"/>
          <a:lstStyle/>
          <a:p>
            <a:pPr algn="ctr"/>
            <a:endParaRPr lang="en-US" sz="14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5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" y="234462"/>
            <a:ext cx="9144000" cy="6283569"/>
            <a:chOff x="0" y="0"/>
            <a:chExt cx="12192000" cy="6858000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4254"/>
              </a:avLst>
            </a:prstGeom>
            <a:blipFill>
              <a:blip r:embed="rId3"/>
              <a:tile tx="0" ty="0" sx="100000" sy="100000" flip="none" algn="tl"/>
            </a:blip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0"/>
              <a:ext cx="12192000" cy="178506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3845" y="3246476"/>
            <a:ext cx="4993938" cy="2315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97001" y="3249696"/>
            <a:ext cx="4993940" cy="22506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196636" y="910376"/>
            <a:ext cx="5280272" cy="872587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bn-BD" sz="5410" b="1" dirty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10" b="1" dirty="0">
              <a:ln w="76200"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170">
            <a:off x="366244" y="653321"/>
            <a:ext cx="1800959" cy="13220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122" y="2462700"/>
            <a:ext cx="8620938" cy="3271024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95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951" dirty="0">
                <a:latin typeface="NikoshBAN" panose="02000000000000000000" pitchFamily="2" charset="0"/>
                <a:cs typeface="NikoshBAN" panose="02000000000000000000" pitchFamily="2" charset="0"/>
              </a:rPr>
              <a:t>১ সরল সহসমীকরণ কী তা </a:t>
            </a:r>
            <a:r>
              <a:rPr lang="bn-IN" sz="295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295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bn-IN" sz="295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95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951" dirty="0">
                <a:latin typeface="NikoshBAN" panose="02000000000000000000" pitchFamily="2" charset="0"/>
                <a:cs typeface="NikoshBAN" panose="02000000000000000000" pitchFamily="2" charset="0"/>
              </a:rPr>
              <a:t>২ দুই চলক বিশিষ্ট সমীকরণ জোট কী তা ব্যাখ্যা করতে </a:t>
            </a:r>
            <a:r>
              <a:rPr lang="bn-BD" sz="295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295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95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951" dirty="0">
                <a:latin typeface="NikoshBAN" panose="02000000000000000000" pitchFamily="2" charset="0"/>
                <a:cs typeface="NikoshBAN" panose="02000000000000000000" pitchFamily="2" charset="0"/>
              </a:rPr>
              <a:t>৩ দুই চলকবিশিষ্ট সমীকরণের সমঞ্জস  ও অসমঞ্জস   যাচাই করতে  </a:t>
            </a:r>
            <a:r>
              <a:rPr lang="bn-BD" sz="295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295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951" dirty="0">
                <a:latin typeface="NikoshBAN" panose="02000000000000000000" pitchFamily="2" charset="0"/>
                <a:cs typeface="NikoshBAN" panose="02000000000000000000" pitchFamily="2" charset="0"/>
              </a:rPr>
              <a:t> ৪ দুই চলকবিশিষ্ট দুইটি সমীকরণের পরস্পর নির্ভরশীলতা যাচাই </a:t>
            </a:r>
            <a:r>
              <a:rPr lang="bn-BD" sz="2951" dirty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295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95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295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95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1" y="0"/>
            <a:ext cx="9144000" cy="6729046"/>
          </a:xfrm>
          <a:prstGeom prst="frame">
            <a:avLst>
              <a:gd name="adj1" fmla="val 3088"/>
            </a:avLst>
          </a:prstGeom>
          <a:blipFill>
            <a:blip r:embed="rId6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943" tIns="37472" rIns="74943" bIns="37472" rtlCol="0" anchor="ctr"/>
          <a:lstStyle/>
          <a:p>
            <a:pPr algn="ctr"/>
            <a:endParaRPr lang="en-US" sz="14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4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3845" y="3627014"/>
            <a:ext cx="4993938" cy="2315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97001" y="3630235"/>
            <a:ext cx="4993940" cy="225066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2211832" y="699365"/>
            <a:ext cx="4312625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সরল সহসমীকরণঃ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317372" y="2300306"/>
            <a:ext cx="8354054" cy="89960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623" dirty="0">
                <a:latin typeface="NikoshBAN" panose="02000000000000000000" pitchFamily="2" charset="0"/>
                <a:cs typeface="NikoshBAN" panose="02000000000000000000" pitchFamily="2" charset="0"/>
              </a:rPr>
              <a:t>সরল সহসমীকরণ বলতে দুই চলকবিশিষ্ট দুইটি সরল সমীকরণকে বুঝায় । যেমন </a:t>
            </a:r>
            <a:r>
              <a:rPr lang="en-US" sz="2623" dirty="0">
                <a:latin typeface="Times New Roman" pitchFamily="18" charset="0"/>
                <a:cs typeface="Times New Roman" pitchFamily="18" charset="0"/>
              </a:rPr>
              <a:t>2x+y=12 </a:t>
            </a:r>
            <a:r>
              <a:rPr lang="bn-IN" sz="2623" dirty="0">
                <a:latin typeface="NikoshBAN" panose="02000000000000000000" pitchFamily="2" charset="0"/>
                <a:cs typeface="NikoshBAN" panose="02000000000000000000" pitchFamily="2" charset="0"/>
              </a:rPr>
              <a:t> এটি একটি দুই চলকবিশিষ্ট সরল সমীকরণ । </a:t>
            </a:r>
            <a:endParaRPr lang="en-US" sz="262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423" y="3319157"/>
            <a:ext cx="8456431" cy="2160976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623" dirty="0">
                <a:latin typeface="NikoshBAN" panose="02000000000000000000" pitchFamily="2" charset="0"/>
                <a:cs typeface="NikoshBAN" panose="02000000000000000000" pitchFamily="2" charset="0"/>
              </a:rPr>
              <a:t>দুই চলকবিশিষ্ট সরল সমীকরণকে</a:t>
            </a:r>
            <a:r>
              <a:rPr lang="en-US" sz="262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623" dirty="0">
                <a:latin typeface="NikoshBAN" panose="02000000000000000000" pitchFamily="2" charset="0"/>
                <a:cs typeface="NikoshBAN" panose="02000000000000000000" pitchFamily="2" charset="0"/>
              </a:rPr>
              <a:t>যখন একত্রে উপস্থাপন  করা হয় এবং চলক দুইটি একই বৈশিষ্ট্যর হয় এরুপ দুইটি সমীকরণকে একত্রে সরল সমীকরণজোট বলে । যেমনঃ </a:t>
            </a:r>
            <a:r>
              <a:rPr lang="en-US" sz="2623" dirty="0">
                <a:latin typeface="Times New Roman" pitchFamily="18" charset="0"/>
                <a:cs typeface="Times New Roman" pitchFamily="18" charset="0"/>
              </a:rPr>
              <a:t>2x+y=12</a:t>
            </a:r>
            <a:r>
              <a:rPr lang="bn-IN" sz="262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51" dirty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bn-IN" sz="2951" dirty="0">
                <a:latin typeface="NikoshBAN" pitchFamily="2" charset="0"/>
                <a:cs typeface="NikoshBAN" pitchFamily="2" charset="0"/>
              </a:rPr>
              <a:t>এর অনন্য সমাধান পাওয়া </a:t>
            </a:r>
            <a:endParaRPr lang="bn-IN" sz="2623" dirty="0">
              <a:latin typeface="Times New Roman" pitchFamily="18" charset="0"/>
              <a:cs typeface="Times New Roman" pitchFamily="18" charset="0"/>
            </a:endParaRPr>
          </a:p>
          <a:p>
            <a:r>
              <a:rPr lang="bn-IN" sz="2623" dirty="0">
                <a:latin typeface="Times New Roman" pitchFamily="18" charset="0"/>
                <a:cs typeface="NikoshBAN" panose="02000000000000000000" pitchFamily="2" charset="0"/>
              </a:rPr>
              <a:t>                                    </a:t>
            </a:r>
            <a:r>
              <a:rPr lang="en-US" sz="2623" dirty="0">
                <a:latin typeface="Times New Roman" pitchFamily="18" charset="0"/>
                <a:cs typeface="NikoshBAN" panose="02000000000000000000" pitchFamily="2" charset="0"/>
              </a:rPr>
              <a:t> x-y =3 </a:t>
            </a:r>
            <a:endParaRPr lang="bn-IN" sz="2623" dirty="0">
              <a:latin typeface="Times New Roman" pitchFamily="18" charset="0"/>
              <a:cs typeface="NikoshBAN" panose="02000000000000000000" pitchFamily="2" charset="0"/>
            </a:endParaRPr>
          </a:p>
          <a:p>
            <a:r>
              <a:rPr lang="bn-IN" sz="2623" dirty="0">
                <a:latin typeface="Times New Roman" pitchFamily="18" charset="0"/>
                <a:cs typeface="NikoshBAN" panose="02000000000000000000" pitchFamily="2" charset="0"/>
              </a:rPr>
              <a:t> আছে।  </a:t>
            </a:r>
            <a:endParaRPr lang="en-US" sz="262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1" y="0"/>
            <a:ext cx="9144000" cy="6764215"/>
          </a:xfrm>
          <a:prstGeom prst="frame">
            <a:avLst>
              <a:gd name="adj1" fmla="val 3088"/>
            </a:avLst>
          </a:prstGeom>
          <a:blipFill>
            <a:blip r:embed="rId4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943" tIns="37472" rIns="74943" bIns="37472" rtlCol="0" anchor="ctr"/>
          <a:lstStyle/>
          <a:p>
            <a:pPr algn="ctr"/>
            <a:endParaRPr lang="en-US" sz="14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0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3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171" grpId="0" animBg="1"/>
      <p:bldP spid="171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3845" y="3627014"/>
            <a:ext cx="4993938" cy="2315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97001" y="3630235"/>
            <a:ext cx="4993940" cy="2250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3912" y="2115541"/>
            <a:ext cx="7626569" cy="3271024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bn-IN" sz="295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bn-IN" sz="2951" dirty="0">
                <a:latin typeface="NikoshBAN" pitchFamily="2" charset="0"/>
                <a:cs typeface="NikoshBAN" pitchFamily="2" charset="0"/>
              </a:rPr>
              <a:t>দুই চলক বিশিষ্ট দুটি সমীকরণের উভয়েই যদি চলকদ্বয়ের একজোড়া নিদিষ্ট মানের জন্য সিদ্ধ হয় তবে তাদেরকে সঙ্গতিপূর্ণ সমীকরণ জোট বলে। যেমনঃ  এই সমীকরণ দুইটি </a:t>
            </a:r>
            <a:r>
              <a:rPr lang="en-US" sz="2951" dirty="0">
                <a:latin typeface="Times New Roman" pitchFamily="18" charset="0"/>
                <a:cs typeface="Times New Roman" pitchFamily="18" charset="0"/>
              </a:rPr>
              <a:t>x =5 </a:t>
            </a:r>
            <a:r>
              <a:rPr lang="bn-IN" sz="2951" dirty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2951" dirty="0">
                <a:latin typeface="Times New Roman" pitchFamily="18" charset="0"/>
                <a:cs typeface="Times New Roman" pitchFamily="18" charset="0"/>
              </a:rPr>
              <a:t>y= 1</a:t>
            </a:r>
            <a:r>
              <a:rPr lang="bn-IN" sz="2951" dirty="0">
                <a:latin typeface="NikoshBAN" pitchFamily="2" charset="0"/>
                <a:cs typeface="NikoshBAN" pitchFamily="2" charset="0"/>
              </a:rPr>
              <a:t>এর একমাত্র মানের জন্য উভয়ই সিদ্ধ হয়।  </a:t>
            </a:r>
            <a:r>
              <a:rPr lang="en-US" sz="295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bn-IN" sz="2951" dirty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5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bn-IN" sz="2951" dirty="0">
                <a:latin typeface="NikoshBAN" pitchFamily="2" charset="0"/>
                <a:cs typeface="NikoshBAN" pitchFamily="2" charset="0"/>
              </a:rPr>
              <a:t> অন্য কোন মানের জন্য সমীকরণ দুটি যুগপৎভাবে সিদ্ধ হয় না। </a:t>
            </a:r>
            <a:endParaRPr lang="en-US" sz="2951" dirty="0">
              <a:latin typeface="NikoshBAN" pitchFamily="2" charset="0"/>
              <a:cs typeface="NikoshBAN" pitchFamily="2" charset="0"/>
            </a:endParaRPr>
          </a:p>
          <a:p>
            <a:r>
              <a:rPr lang="en-US" sz="2951">
                <a:latin typeface="NikoshBAN" pitchFamily="2" charset="0"/>
                <a:cs typeface="NikoshBAN" pitchFamily="2" charset="0"/>
              </a:rPr>
              <a:t>  </a:t>
            </a:r>
            <a:r>
              <a:rPr lang="bn-IN" sz="2951">
                <a:latin typeface="NikoshBAN" pitchFamily="2" charset="0"/>
                <a:cs typeface="NikoshBAN" pitchFamily="2" charset="0"/>
              </a:rPr>
              <a:t>কাজেই </a:t>
            </a:r>
            <a:r>
              <a:rPr lang="bn-IN" sz="2951" dirty="0">
                <a:latin typeface="NikoshBAN" pitchFamily="2" charset="0"/>
                <a:cs typeface="NikoshBAN" pitchFamily="2" charset="0"/>
              </a:rPr>
              <a:t>তারা সঙ্গতিপূর্ণ সমীকরণজোট। </a:t>
            </a:r>
          </a:p>
          <a:p>
            <a:r>
              <a:rPr lang="bn-IN" sz="295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95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7794" y="1072107"/>
            <a:ext cx="4752386" cy="54643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IN" sz="2951" dirty="0">
                <a:latin typeface="NikoshBAN" panose="02000000000000000000" pitchFamily="2" charset="0"/>
                <a:cs typeface="NikoshBAN" panose="02000000000000000000" pitchFamily="2" charset="0"/>
              </a:rPr>
              <a:t>সঙ্গতিপূর্ণ ও অসঙ্গতিপূর্ণ সমীকরণঃ  </a:t>
            </a:r>
            <a:endParaRPr lang="en-US" sz="295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4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943" tIns="37472" rIns="74943" bIns="37472" rtlCol="0" anchor="ctr"/>
          <a:lstStyle/>
          <a:p>
            <a:pPr algn="ctr"/>
            <a:endParaRPr lang="en-US" sz="14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7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031" y="1012954"/>
            <a:ext cx="83233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দুই চলক বিশিষ্ট  সমীকরণদ্বয়ের চলকদ্বয়ের কোন  মানের জন্য সমীকরণদ্বয় সিদ্ধ না হলে  তাকে  অসঙ্গতিপূর্ণ সমীকরণ জোট বলে। যেমনঃ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2x+3y=10,4x+6y =3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সমীকরণদ্বয়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x, y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এর কোনো মান দ্বারাই যুগপৎ সিদ্ধ হয় না। সুতরাং সমীকরণ জোটটি অসঙ্গতিপূর্ণ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943" tIns="37472" rIns="74943" bIns="37472" rtlCol="0" anchor="ctr"/>
          <a:lstStyle/>
          <a:p>
            <a:pPr algn="ctr"/>
            <a:endParaRPr lang="en-US" sz="14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5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4737</TotalTime>
  <Words>818</Words>
  <Application>Microsoft Office PowerPoint</Application>
  <PresentationFormat>On-screen Show (4:3)</PresentationFormat>
  <Paragraphs>131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NikoshBAN</vt:lpstr>
      <vt:lpstr>sNikoshBAN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813</cp:revision>
  <dcterms:created xsi:type="dcterms:W3CDTF">2016-07-08T04:52:01Z</dcterms:created>
  <dcterms:modified xsi:type="dcterms:W3CDTF">2021-04-05T11:35:43Z</dcterms:modified>
</cp:coreProperties>
</file>