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74" r:id="rId4"/>
    <p:sldId id="275" r:id="rId5"/>
    <p:sldId id="276" r:id="rId6"/>
    <p:sldId id="279" r:id="rId7"/>
    <p:sldId id="278" r:id="rId8"/>
    <p:sldId id="293" r:id="rId9"/>
    <p:sldId id="288" r:id="rId10"/>
    <p:sldId id="294" r:id="rId11"/>
    <p:sldId id="263" r:id="rId12"/>
    <p:sldId id="287" r:id="rId13"/>
    <p:sldId id="265" r:id="rId14"/>
    <p:sldId id="296" r:id="rId15"/>
    <p:sldId id="297" r:id="rId16"/>
    <p:sldId id="290" r:id="rId17"/>
    <p:sldId id="282" r:id="rId18"/>
    <p:sldId id="268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127A"/>
    <a:srgbClr val="0F1307"/>
    <a:srgbClr val="339966"/>
    <a:srgbClr val="048865"/>
    <a:srgbClr val="FF9966"/>
    <a:srgbClr val="33CCCC"/>
    <a:srgbClr val="00CC66"/>
    <a:srgbClr val="3082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3737" autoAdjust="0"/>
  </p:normalViewPr>
  <p:slideViewPr>
    <p:cSldViewPr>
      <p:cViewPr>
        <p:scale>
          <a:sx n="79" d="100"/>
          <a:sy n="79" d="100"/>
        </p:scale>
        <p:origin x="924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3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7BCD7-7F94-49D4-8DF7-320454AA6266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D9A18-7074-4EE1-A2A5-AF5EC4724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77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The teacher</a:t>
            </a:r>
            <a:r>
              <a:rPr lang="en-US" b="0" baseline="0" dirty="0"/>
              <a:t> can ask SS to </a:t>
            </a:r>
            <a:r>
              <a:rPr lang="en-US" sz="1200" b="0" baseline="0" dirty="0">
                <a:solidFill>
                  <a:schemeClr val="tx1"/>
                </a:solidFill>
              </a:rPr>
              <a:t>go</a:t>
            </a:r>
            <a:r>
              <a:rPr lang="en-US" sz="1200" b="0" dirty="0">
                <a:solidFill>
                  <a:schemeClr val="tx1"/>
                </a:solidFill>
              </a:rPr>
              <a:t> to the textbook.  After reading the passage  student will find out the answer from</a:t>
            </a:r>
            <a:r>
              <a:rPr lang="en-US" sz="1200" b="0" baseline="0" dirty="0">
                <a:solidFill>
                  <a:schemeClr val="tx1"/>
                </a:solidFill>
              </a:rPr>
              <a:t> the passage. 10 minutes can be given for the task. Then the teacher can elicit answer from 4/5 students. Then the teacher can show the answer.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7179F-F05F-412F-9801-2A860FC60B8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8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9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3" y="1449307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0" name="Rectangle 9"/>
          <p:cNvSpPr/>
          <p:nvPr/>
        </p:nvSpPr>
        <p:spPr>
          <a:xfrm>
            <a:off x="62933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Rectangle 10"/>
          <p:cNvSpPr/>
          <p:nvPr/>
        </p:nvSpPr>
        <p:spPr>
          <a:xfrm>
            <a:off x="62933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4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4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9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4"/>
            <a:ext cx="7772400" cy="1362075"/>
          </a:xfrm>
        </p:spPr>
        <p:txBody>
          <a:bodyPr anchor="b" anchorCtr="0"/>
          <a:lstStyle>
            <a:lvl1pPr algn="l">
              <a:buNone/>
              <a:defRPr sz="3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3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Rectangle 7"/>
          <p:cNvSpPr/>
          <p:nvPr/>
        </p:nvSpPr>
        <p:spPr>
          <a:xfrm>
            <a:off x="69148" y="2341479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Rectangle 8"/>
          <p:cNvSpPr/>
          <p:nvPr/>
        </p:nvSpPr>
        <p:spPr>
          <a:xfrm>
            <a:off x="68308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3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1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Rectangle 11"/>
          <p:cNvSpPr/>
          <p:nvPr/>
        </p:nvSpPr>
        <p:spPr>
          <a:xfrm>
            <a:off x="68510" y="4650478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3" name="Rectangle 12"/>
          <p:cNvSpPr/>
          <p:nvPr/>
        </p:nvSpPr>
        <p:spPr>
          <a:xfrm>
            <a:off x="68512" y="4773228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0" y="66679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05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ts val="435"/>
        </a:spcBef>
        <a:buClr>
          <a:schemeClr val="accent1"/>
        </a:buClr>
        <a:buSzPct val="8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71450" algn="l" rtl="0" eaLnBrk="1" latinLnBrk="0" hangingPunct="1">
        <a:spcBef>
          <a:spcPts val="278"/>
        </a:spcBef>
        <a:buClr>
          <a:schemeClr val="accent2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indent="-171450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171450" algn="l" rtl="0" eaLnBrk="1" latinLnBrk="0" hangingPunct="1">
        <a:spcBef>
          <a:spcPts val="278"/>
        </a:spcBef>
        <a:buClr>
          <a:schemeClr val="accent3"/>
        </a:buClr>
        <a:buSzPct val="80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1" latinLnBrk="0" hangingPunct="1">
        <a:spcBef>
          <a:spcPts val="278"/>
        </a:spcBef>
        <a:buClr>
          <a:schemeClr val="accent3"/>
        </a:buClr>
        <a:buFontTx/>
        <a:buChar char="o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71450" algn="l" rtl="0" eaLnBrk="1" latinLnBrk="0" hangingPunct="1">
        <a:spcBef>
          <a:spcPts val="278"/>
        </a:spcBef>
        <a:buClr>
          <a:schemeClr val="accent3"/>
        </a:buClr>
        <a:buChar char="•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71450" algn="l" rtl="0" eaLnBrk="1" latinLnBrk="0" hangingPunct="1">
        <a:spcBef>
          <a:spcPts val="278"/>
        </a:spcBef>
        <a:buClr>
          <a:schemeClr val="accent2"/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71450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71450" algn="l" rtl="0" eaLnBrk="1" latinLnBrk="0" hangingPunct="1">
        <a:spcBef>
          <a:spcPts val="278"/>
        </a:spcBef>
        <a:buClr>
          <a:schemeClr val="accent2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C4C4BF-EFC5-46CB-973F-7AC4B20C012E}"/>
              </a:ext>
            </a:extLst>
          </p:cNvPr>
          <p:cNvSpPr txBox="1"/>
          <p:nvPr/>
        </p:nvSpPr>
        <p:spPr>
          <a:xfrm>
            <a:off x="457200" y="381000"/>
            <a:ext cx="3657600" cy="11079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Welcome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09365B-A19C-41F0-AA06-8AE4F5A71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1146629"/>
            <a:ext cx="4267201" cy="37679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334000"/>
            <a:ext cx="35052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This is a poor farmer and goose.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36888" y="1507104"/>
            <a:ext cx="3886200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poor farmer has a goose. Every day, the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goose lays an egg. It’s a golden egg. Every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day, the farmer sells the egg.</a:t>
            </a:r>
          </a:p>
        </p:txBody>
      </p:sp>
    </p:spTree>
    <p:extLst>
      <p:ext uri="{BB962C8B-B14F-4D97-AF65-F5344CB8AC3E}">
        <p14:creationId xmlns:p14="http://schemas.microsoft.com/office/powerpoint/2010/main" val="1890623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76800" y="1143000"/>
            <a:ext cx="3733800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farmer thinks, “I want to be rich. I have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idea!”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kills the goose. He opens its belly, but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no eggs!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farmer thinks all the eggs are inside the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goose.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B6F6D-4D67-4753-B33C-5B553BE5F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6" y="685800"/>
            <a:ext cx="4514731" cy="3962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4263E0-4D27-48CD-A3BC-9F2515B09722}"/>
              </a:ext>
            </a:extLst>
          </p:cNvPr>
          <p:cNvSpPr txBox="1"/>
          <p:nvPr/>
        </p:nvSpPr>
        <p:spPr>
          <a:xfrm>
            <a:off x="376151" y="5113318"/>
            <a:ext cx="38862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This is a poor farmer.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9308"/>
            <a:ext cx="39624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Teacher’s Reading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56184" y="46893"/>
            <a:ext cx="508781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</a:rPr>
              <a:t>Dear students, open your book 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A6B1AB-72E9-4E67-8F07-5A564046CD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3" t="22069" r="33333" b="1897"/>
          <a:stretch/>
        </p:blipFill>
        <p:spPr>
          <a:xfrm>
            <a:off x="914400" y="647811"/>
            <a:ext cx="6934200" cy="597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795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4450" y="1257303"/>
            <a:ext cx="177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1500" y="2209800"/>
            <a:ext cx="4457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One group will read and other group will follow them.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901780-10E9-4F0D-8E7A-26A449B74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29657"/>
            <a:ext cx="3645500" cy="4860667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8CBB12-1789-40BC-9E3A-6D4EFE3A3140}"/>
              </a:ext>
            </a:extLst>
          </p:cNvPr>
          <p:cNvSpPr txBox="1"/>
          <p:nvPr/>
        </p:nvSpPr>
        <p:spPr>
          <a:xfrm>
            <a:off x="7315200" y="228600"/>
            <a:ext cx="11430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GW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E3D76EA-6C48-47C7-BCF7-B16935751E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76" t="18864"/>
          <a:stretch/>
        </p:blipFill>
        <p:spPr>
          <a:xfrm>
            <a:off x="7082523" y="241208"/>
            <a:ext cx="1588228" cy="1412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3A61F0F-81D0-4B4E-975F-9DFCF89357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859" t="7153"/>
          <a:stretch/>
        </p:blipFill>
        <p:spPr>
          <a:xfrm>
            <a:off x="7269120" y="1868615"/>
            <a:ext cx="1534955" cy="1423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491989-A5FD-4E2D-AEE4-3B5215391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8894" y="3488339"/>
            <a:ext cx="1088109" cy="1659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3BD67C2-B2C2-4660-AFD9-EB1CD26B7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1906" y="5322647"/>
            <a:ext cx="1922094" cy="1364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BF216C-A950-4A4D-BE16-619ECA1BEF72}"/>
              </a:ext>
            </a:extLst>
          </p:cNvPr>
          <p:cNvSpPr txBox="1"/>
          <p:nvPr/>
        </p:nvSpPr>
        <p:spPr>
          <a:xfrm>
            <a:off x="230275" y="343937"/>
            <a:ext cx="2360300" cy="7155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Matching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C95C65-497C-45C6-89DA-042BA88DEE6E}"/>
              </a:ext>
            </a:extLst>
          </p:cNvPr>
          <p:cNvSpPr txBox="1"/>
          <p:nvPr/>
        </p:nvSpPr>
        <p:spPr>
          <a:xfrm>
            <a:off x="509084" y="1824002"/>
            <a:ext cx="1771650" cy="7848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Goose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C137EB-E282-4E62-9850-560FB9D15A09}"/>
              </a:ext>
            </a:extLst>
          </p:cNvPr>
          <p:cNvSpPr txBox="1"/>
          <p:nvPr/>
        </p:nvSpPr>
        <p:spPr>
          <a:xfrm>
            <a:off x="451111" y="2786814"/>
            <a:ext cx="2799639" cy="7848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Farmer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E616AD-BC6F-4695-B322-F7921128ADCA}"/>
              </a:ext>
            </a:extLst>
          </p:cNvPr>
          <p:cNvSpPr txBox="1"/>
          <p:nvPr/>
        </p:nvSpPr>
        <p:spPr>
          <a:xfrm>
            <a:off x="392710" y="3802854"/>
            <a:ext cx="1903325" cy="7848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Egg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EAA96E-23B0-4810-BE29-077DAAB4706F}"/>
              </a:ext>
            </a:extLst>
          </p:cNvPr>
          <p:cNvSpPr txBox="1"/>
          <p:nvPr/>
        </p:nvSpPr>
        <p:spPr>
          <a:xfrm>
            <a:off x="375491" y="5013652"/>
            <a:ext cx="2592987" cy="7848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Rich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3110DF7-D45A-4A0F-895F-7C7DBE646E1C}"/>
              </a:ext>
            </a:extLst>
          </p:cNvPr>
          <p:cNvCxnSpPr>
            <a:cxnSpLocks/>
          </p:cNvCxnSpPr>
          <p:nvPr/>
        </p:nvCxnSpPr>
        <p:spPr>
          <a:xfrm>
            <a:off x="2565095" y="2319413"/>
            <a:ext cx="4494942" cy="57962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B633C9E-3B6C-4C7F-A776-FB41B4C19866}"/>
              </a:ext>
            </a:extLst>
          </p:cNvPr>
          <p:cNvCxnSpPr>
            <a:cxnSpLocks/>
          </p:cNvCxnSpPr>
          <p:nvPr/>
        </p:nvCxnSpPr>
        <p:spPr>
          <a:xfrm>
            <a:off x="3290052" y="3088529"/>
            <a:ext cx="3769985" cy="243689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DA5B332-53B8-4100-955B-8E3E8B7FC829}"/>
              </a:ext>
            </a:extLst>
          </p:cNvPr>
          <p:cNvCxnSpPr>
            <a:cxnSpLocks/>
          </p:cNvCxnSpPr>
          <p:nvPr/>
        </p:nvCxnSpPr>
        <p:spPr>
          <a:xfrm flipV="1">
            <a:off x="2432615" y="1862918"/>
            <a:ext cx="3792210" cy="239580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EF55111-8154-414C-8076-C287F919B86C}"/>
              </a:ext>
            </a:extLst>
          </p:cNvPr>
          <p:cNvCxnSpPr>
            <a:cxnSpLocks/>
          </p:cNvCxnSpPr>
          <p:nvPr/>
        </p:nvCxnSpPr>
        <p:spPr>
          <a:xfrm flipV="1">
            <a:off x="3007780" y="4055945"/>
            <a:ext cx="4226363" cy="147447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400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048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51816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Write true or false.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990600"/>
            <a:ext cx="44196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The farmer sells the egg every day</a:t>
            </a:r>
            <a:endParaRPr lang="en-US" sz="32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895600"/>
            <a:ext cx="57912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The farmer buys eggs every day.</a:t>
            </a:r>
            <a:endParaRPr lang="en-US" sz="32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0117" y="5181600"/>
            <a:ext cx="431409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The farmer is rich.</a:t>
            </a:r>
            <a:endParaRPr lang="en-US" sz="32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295400" y="5181600"/>
            <a:ext cx="12954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True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219200" y="6096000"/>
            <a:ext cx="12192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False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143000" y="3657600"/>
            <a:ext cx="11430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False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3848C-FC68-49E3-A81A-27E9D59F8970}"/>
              </a:ext>
            </a:extLst>
          </p:cNvPr>
          <p:cNvSpPr txBox="1"/>
          <p:nvPr/>
        </p:nvSpPr>
        <p:spPr>
          <a:xfrm>
            <a:off x="7056120" y="123564"/>
            <a:ext cx="12954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</a:rPr>
              <a:t>IW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9.89824E-7 C 0.00798 -0.00347 0.00103 0.00092 0.00937 -0.01226 C 0.01666 -0.02405 0.02777 -0.0407 0.03593 -0.04949 C 0.06128 -0.07609 0.0835 -0.10777 0.11058 -0.13159 C 0.13055 -0.14871 0.14913 -0.1686 0.16805 -0.18802 C 0.18211 -0.20236 0.19774 -0.21485 0.21197 -0.22896 C 0.26006 -0.27683 0.30867 -0.32308 0.35867 -0.36748 C 0.37152 -0.37882 0.3868 -0.38367 0.39999 -0.39408 C 0.41753 -0.40819 0.43489 -0.42091 0.45329 -0.43316 C 0.47465 -0.44727 0.50034 -0.44982 0.52274 -0.45976 C 0.53645 -0.46577 0.54982 -0.47271 0.56406 -0.47595 C 0.58628 -0.48774 0.60954 -0.49445 0.63333 -0.49723 C 0.63801 -0.49908 0.64218 -0.50116 0.64669 -0.50416 C 0.65017 -0.50925 0.65485 -0.51041 0.65867 -0.51503 C 0.67135 -0.5303 0.67916 -0.54302 0.68402 -0.56476 C 0.68489 -0.56846 0.68784 -0.57146 0.68801 -0.57539 C 0.68871 -0.58835 0.68801 -0.60153 0.68801 -0.61448 " pathEditMode="relative" ptsTypes="fffffff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2858E-6 C 0.0066 -0.00301 0.01337 -0.00532 0.02014 -0.00717 C 0.04931 -0.02659 0.08038 -0.0407 0.10938 -0.06036 C 0.14774 -0.08649 0.18385 -0.11771 0.22135 -0.1457 C 0.25538 -0.17114 0.28958 -0.19565 0.32413 -0.2204 C 0.33351 -0.2271 0.34219 -0.23566 0.35208 -0.24167 C 0.36267 -0.24815 0.37361 -0.25393 0.38403 -0.2611 C 0.3941 -0.26804 0.4033 -0.27706 0.41337 -0.28423 C 0.4184 -0.28793 0.42431 -0.28955 0.42934 -0.29325 C 0.44392 -0.30435 0.45712 -0.31845 0.47205 -0.32863 C 0.50556 -0.35176 0.53576 -0.37049 0.57066 -0.38899 C 0.58715 -0.39778 0.60243 -0.40795 0.62014 -0.41212 C 0.63507 -0.41998 0.61754 -0.41142 0.63472 -0.41744 C 0.64635 -0.4216 0.65781 -0.42877 0.66927 -0.43339 C 0.67604 -0.43594 0.68368 -0.43709 0.6908 -0.43871 C 0.71233 -0.45398 0.73733 -0.44311 0.76146 -0.44241 C 0.78108 -0.44079 0.81181 -0.43178 0.82813 -0.44588 C 0.82899 -0.44773 0.82951 -0.44981 0.83073 -0.4512 C 0.83316 -0.45375 0.83872 -0.45259 0.83872 -0.45837 " pathEditMode="relative" ptsTypes="ffffffffffffffffff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C 0.00955 -0.00533 0.0165 0.00324 0.02466 0.00833 C 0.03525 0.01481 0.04566 0.02083 0.05573 0.02778 C 0.06997 0.03704 0.08455 0.04421 0.09879 0.05139 C 0.11858 0.06157 0.13646 0.07592 0.15695 0.0794 C 0.19254 0.09768 0.23004 0.11528 0.26702 0.12454 C 0.28177 0.13264 0.29688 0.13565 0.31198 0.14213 C 0.32674 0.14768 0.34132 0.1537 0.35625 0.15671 C 0.36736 0.16528 0.3783 0.16389 0.39063 0.16528 C 0.40452 0.17315 0.41945 0.17268 0.43386 0.17384 C 0.45295 0.18356 0.47032 0.18333 0.49063 0.18449 C 0.50209 0.19352 0.51424 0.19005 0.52622 0.19074 C 0.54306 0.20023 0.57813 0.20185 0.57813 0.20231 C 0.59497 0.20764 0.61146 0.21088 0.6283 0.2169 C 0.63959 0.22569 0.65469 0.22639 0.6665 0.22778 C 0.67014 0.2294 0.67361 0.23217 0.67743 0.23472 C 0.67934 0.22222 0.68177 0.22106 0.6875 0.22106 " pathEditMode="relative" rAng="0" ptsTypes="AAAAAAAAAAAAAAA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75" y="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808166"/>
            <a:ext cx="838200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9792B"/>
                </a:solidFill>
              </a:rPr>
              <a:t>Read the passage about ‘ The Golden Goose’ from the text book and write the answer of the following questions.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1491" y="2387888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 What kind of eggs did the goose lay?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5135" y="4410163"/>
            <a:ext cx="8693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2. What did the farmer do with the egg?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9423" y="3167390"/>
            <a:ext cx="7938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0A8"/>
                </a:solidFill>
              </a:rPr>
              <a:t>Ans: The goose lays golden egg 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9423" y="537861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0A8"/>
                </a:solidFill>
              </a:rPr>
              <a:t>Ans: The farmer sells the egg.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56120" y="123564"/>
            <a:ext cx="12954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</a:rPr>
              <a:t>IW</a:t>
            </a:r>
          </a:p>
        </p:txBody>
      </p:sp>
    </p:spTree>
    <p:extLst>
      <p:ext uri="{BB962C8B-B14F-4D97-AF65-F5344CB8AC3E}">
        <p14:creationId xmlns:p14="http://schemas.microsoft.com/office/powerpoint/2010/main" val="1588299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0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2AE168-342C-4508-A177-10EEDD23466B}"/>
              </a:ext>
            </a:extLst>
          </p:cNvPr>
          <p:cNvSpPr txBox="1"/>
          <p:nvPr/>
        </p:nvSpPr>
        <p:spPr>
          <a:xfrm>
            <a:off x="1081871" y="1042755"/>
            <a:ext cx="6089045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>
                <a:latin typeface="NikoshBAN" panose="02000000000000000000" pitchFamily="2" charset="0"/>
                <a:cs typeface="NikoshBAN" panose="02000000000000000000" pitchFamily="2" charset="0"/>
              </a:rPr>
              <a:t>Let’s us  learn a word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AFC233-98AB-4B71-A06F-44E9913BD065}"/>
              </a:ext>
            </a:extLst>
          </p:cNvPr>
          <p:cNvSpPr txBox="1"/>
          <p:nvPr/>
        </p:nvSpPr>
        <p:spPr>
          <a:xfrm>
            <a:off x="5581962" y="2322022"/>
            <a:ext cx="2735705" cy="8540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0C9A2E7-5587-4F2F-98F7-58F676251BB2}"/>
              </a:ext>
            </a:extLst>
          </p:cNvPr>
          <p:cNvGrpSpPr/>
          <p:nvPr/>
        </p:nvGrpSpPr>
        <p:grpSpPr>
          <a:xfrm>
            <a:off x="6586300" y="3323093"/>
            <a:ext cx="1169233" cy="2342293"/>
            <a:chOff x="8781733" y="3287790"/>
            <a:chExt cx="1558977" cy="3123057"/>
          </a:xfrm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7EAED82D-57DF-4A03-BB59-7424A1441AA2}"/>
                </a:ext>
              </a:extLst>
            </p:cNvPr>
            <p:cNvSpPr/>
            <p:nvPr/>
          </p:nvSpPr>
          <p:spPr>
            <a:xfrm rot="5400000">
              <a:off x="8601852" y="3894892"/>
              <a:ext cx="1918741" cy="704538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EB1899E-DF93-425E-9A78-A8EE24E05BB7}"/>
                </a:ext>
              </a:extLst>
            </p:cNvPr>
            <p:cNvSpPr txBox="1"/>
            <p:nvPr/>
          </p:nvSpPr>
          <p:spPr>
            <a:xfrm>
              <a:off x="8781733" y="5272074"/>
              <a:ext cx="1558977" cy="113877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95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ধনী</a:t>
              </a:r>
              <a:endParaRPr lang="en-US" sz="495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14F63C6-D05F-4FA2-8363-FEE3B0DEA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27" b="23827"/>
          <a:stretch/>
        </p:blipFill>
        <p:spPr>
          <a:xfrm>
            <a:off x="381000" y="2514600"/>
            <a:ext cx="4548448" cy="342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6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B5FE99-7C06-4BB7-A94A-0321B6820EFF}"/>
              </a:ext>
            </a:extLst>
          </p:cNvPr>
          <p:cNvSpPr txBox="1"/>
          <p:nvPr/>
        </p:nvSpPr>
        <p:spPr>
          <a:xfrm>
            <a:off x="4841483" y="2274838"/>
            <a:ext cx="41293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1.Write in your note book 5 sentences about the story.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EBAFEA-563B-4B09-862D-EA88592BD2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3" t="22069" r="33333" b="1897"/>
          <a:stretch/>
        </p:blipFill>
        <p:spPr>
          <a:xfrm>
            <a:off x="173202" y="1676400"/>
            <a:ext cx="4627398" cy="39904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24316B-BAB1-412A-9CCA-7C41667F8447}"/>
              </a:ext>
            </a:extLst>
          </p:cNvPr>
          <p:cNvSpPr txBox="1"/>
          <p:nvPr/>
        </p:nvSpPr>
        <p:spPr>
          <a:xfrm>
            <a:off x="6172200" y="152400"/>
            <a:ext cx="25146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Image result for school leaving pic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124" name="AutoShape 4" descr="Image result for school leaving pic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63FB88-A506-4370-833D-31851B53A5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6" t="10042" r="21481" b="10885"/>
          <a:stretch/>
        </p:blipFill>
        <p:spPr>
          <a:xfrm>
            <a:off x="225538" y="1151050"/>
            <a:ext cx="5334001" cy="4800601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57D379-ED38-49DA-B0AE-FC8991EE9CC6}"/>
              </a:ext>
            </a:extLst>
          </p:cNvPr>
          <p:cNvSpPr txBox="1"/>
          <p:nvPr/>
        </p:nvSpPr>
        <p:spPr>
          <a:xfrm>
            <a:off x="5867400" y="1151050"/>
            <a:ext cx="305106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" pitchFamily="2" charset="0"/>
                <a:cs typeface="Nikosh" pitchFamily="2" charset="0"/>
              </a:rPr>
              <a:t>Thank you everybody. </a:t>
            </a:r>
          </a:p>
          <a:p>
            <a:pPr algn="ctr"/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" pitchFamily="2" charset="0"/>
                <a:cs typeface="Nikosh" pitchFamily="2" charset="0"/>
              </a:rPr>
              <a:t>See you again. </a:t>
            </a:r>
          </a:p>
          <a:p>
            <a:pPr algn="ctr"/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" pitchFamily="2" charset="0"/>
                <a:cs typeface="Nikosh" pitchFamily="2" charset="0"/>
              </a:rPr>
              <a:t>Bye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" pitchFamily="2" charset="0"/>
                <a:cs typeface="Nikosh" pitchFamily="2" charset="0"/>
              </a:rPr>
              <a:t>Bye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1B465D-A2A7-461E-9708-D13A303EF4D7}"/>
              </a:ext>
            </a:extLst>
          </p:cNvPr>
          <p:cNvSpPr txBox="1"/>
          <p:nvPr/>
        </p:nvSpPr>
        <p:spPr>
          <a:xfrm>
            <a:off x="2819400" y="3048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7CE490-CDBE-482B-A4B3-8DF5092769CD}"/>
              </a:ext>
            </a:extLst>
          </p:cNvPr>
          <p:cNvSpPr txBox="1"/>
          <p:nvPr/>
        </p:nvSpPr>
        <p:spPr>
          <a:xfrm>
            <a:off x="3810000" y="2590801"/>
            <a:ext cx="5181600" cy="34163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Margaret Adhikari</a:t>
            </a: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Asst:Teacher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Baligoan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govt. Primary School</a:t>
            </a: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Kamalgonaj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Moulvibazar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2C3B21-F6CC-4A66-98F3-DBE552E7F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320463"/>
            <a:ext cx="3566668" cy="449580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9554" y="3703766"/>
            <a:ext cx="6934200" cy="9233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2060"/>
                </a:solidFill>
              </a:rPr>
              <a:t>Unit: 29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533400"/>
            <a:ext cx="5105400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Class: Two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286000"/>
            <a:ext cx="83820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Subject: English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5029200"/>
            <a:ext cx="6969369" cy="9233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Lesson: 4-6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228600"/>
            <a:ext cx="64008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Learning outcomes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650" y="1905000"/>
            <a:ext cx="8648700" cy="42780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</a:rPr>
              <a:t>Students will be able to: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:1.1.1 become familiar with English sounds by listening to common English words.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4.2.1 Enjoy simple stories.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:1.1.1 repeat after the teachers simple words and phrases with proper sounds and stress.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1.1.2 say simple words and phrases with proper sounds and stress. </a:t>
            </a:r>
          </a:p>
          <a:p>
            <a:endParaRPr lang="en-US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5199392"/>
            <a:ext cx="3857051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It’s a goose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228600"/>
            <a:ext cx="3886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8DC9A2-0242-4A60-A568-E2A7A6B7D1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59" t="7153"/>
          <a:stretch/>
        </p:blipFill>
        <p:spPr>
          <a:xfrm>
            <a:off x="2438400" y="1243109"/>
            <a:ext cx="3886200" cy="3602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3474" y="5177970"/>
            <a:ext cx="3857051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It’s a Egg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228600"/>
            <a:ext cx="3886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23CBEC-7568-452B-A33F-E5545CCB7B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contrast="40000"/>
          </a:blip>
          <a:srcRect l="48932" t="51455"/>
          <a:stretch/>
        </p:blipFill>
        <p:spPr>
          <a:xfrm>
            <a:off x="1905000" y="1486678"/>
            <a:ext cx="5029200" cy="30831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75254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609600"/>
            <a:ext cx="8305800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Today’s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970652" y="5681671"/>
            <a:ext cx="5431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Golden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gooes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39CF1C-F39B-4A62-B641-91B142271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210" y="1905000"/>
            <a:ext cx="5095579" cy="36037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44" y="3811540"/>
            <a:ext cx="1104362" cy="12621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29" y="1098965"/>
            <a:ext cx="1566824" cy="1566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1"/>
          <a:stretch/>
        </p:blipFill>
        <p:spPr>
          <a:xfrm>
            <a:off x="2873399" y="1227164"/>
            <a:ext cx="2408493" cy="1692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20"/>
          <a:stretch/>
        </p:blipFill>
        <p:spPr>
          <a:xfrm>
            <a:off x="3179508" y="3875021"/>
            <a:ext cx="2408493" cy="15336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5" t="412" r="62088" b="26888"/>
          <a:stretch/>
        </p:blipFill>
        <p:spPr>
          <a:xfrm>
            <a:off x="6171128" y="1098965"/>
            <a:ext cx="2058474" cy="1820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27" y="3697222"/>
            <a:ext cx="2058474" cy="17114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0656" y="2919540"/>
            <a:ext cx="10095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2144" y="5238548"/>
            <a:ext cx="10095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60160" y="3154906"/>
            <a:ext cx="14055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Happy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97595" y="3066007"/>
            <a:ext cx="14055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4594" y="5480922"/>
            <a:ext cx="14055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60160" y="5480922"/>
            <a:ext cx="14055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F58C26-9787-4FBB-90FB-09895BB9C067}"/>
              </a:ext>
            </a:extLst>
          </p:cNvPr>
          <p:cNvSpPr txBox="1"/>
          <p:nvPr/>
        </p:nvSpPr>
        <p:spPr>
          <a:xfrm>
            <a:off x="633399" y="240350"/>
            <a:ext cx="5486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of previous lessons</a:t>
            </a:r>
          </a:p>
        </p:txBody>
      </p:sp>
    </p:spTree>
    <p:extLst>
      <p:ext uri="{BB962C8B-B14F-4D97-AF65-F5344CB8AC3E}">
        <p14:creationId xmlns:p14="http://schemas.microsoft.com/office/powerpoint/2010/main" val="24721916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52400"/>
            <a:ext cx="68580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F0"/>
                </a:solidFill>
              </a:rPr>
              <a:t>New words and meaning.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1295400"/>
            <a:ext cx="4648200" cy="5262979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1. Farmer =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2.Egg =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3.Goose =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4. Poor =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গরীব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5.Rich = </a:t>
            </a:r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ধনী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6.Belly =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পেট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7.Inside =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বাহির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8.Opens =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9.Kills =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মেরেফেলা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10. Money =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2800" dirty="0">
              <a:solidFill>
                <a:srgbClr val="0070C0"/>
              </a:solidFill>
            </a:endParaRPr>
          </a:p>
          <a:p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56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800" dirty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1254</TotalTime>
  <Words>462</Words>
  <Application>Microsoft Office PowerPoint</Application>
  <PresentationFormat>On-screen Show (4:3)</PresentationFormat>
  <Paragraphs>86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Franklin Gothic Book</vt:lpstr>
      <vt:lpstr>Nikosh</vt:lpstr>
      <vt:lpstr>NikoshBAN</vt:lpstr>
      <vt:lpstr>Perpetua</vt:lpstr>
      <vt:lpstr>Times New Roman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PTI10</dc:creator>
  <cp:lastModifiedBy>user</cp:lastModifiedBy>
  <cp:revision>224</cp:revision>
  <dcterms:created xsi:type="dcterms:W3CDTF">2006-08-16T00:00:00Z</dcterms:created>
  <dcterms:modified xsi:type="dcterms:W3CDTF">2021-04-03T14:53:07Z</dcterms:modified>
</cp:coreProperties>
</file>