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76" r:id="rId6"/>
    <p:sldId id="260" r:id="rId7"/>
    <p:sldId id="261" r:id="rId8"/>
    <p:sldId id="277" r:id="rId9"/>
    <p:sldId id="278" r:id="rId10"/>
    <p:sldId id="263" r:id="rId11"/>
    <p:sldId id="279" r:id="rId12"/>
    <p:sldId id="268" r:id="rId13"/>
    <p:sldId id="269" r:id="rId14"/>
    <p:sldId id="266" r:id="rId15"/>
    <p:sldId id="262" r:id="rId16"/>
    <p:sldId id="265" r:id="rId17"/>
    <p:sldId id="273" r:id="rId18"/>
    <p:sldId id="274" r:id="rId19"/>
    <p:sldId id="280" r:id="rId20"/>
    <p:sldId id="270" r:id="rId21"/>
    <p:sldId id="271" r:id="rId22"/>
    <p:sldId id="275" r:id="rId23"/>
  </p:sldIdLst>
  <p:sldSz cx="14630400" cy="932656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>
      <p:cViewPr>
        <p:scale>
          <a:sx n="50" d="100"/>
          <a:sy n="50" d="100"/>
        </p:scale>
        <p:origin x="-1092" y="-126"/>
      </p:cViewPr>
      <p:guideLst>
        <p:guide orient="horz" pos="2938"/>
        <p:guide pos="460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2AB031-DE3E-4466-ACB1-E049B21DFC35}" type="doc">
      <dgm:prSet loTypeId="urn:microsoft.com/office/officeart/2005/8/layout/cycle7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1B9D61D-5F10-4B47-BD24-90C16239E502}">
      <dgm:prSet phldrT="[Text]" custT="1"/>
      <dgm:spPr/>
      <dgm:t>
        <a:bodyPr/>
        <a:lstStyle/>
        <a:p>
          <a:r>
            <a:rPr lang="en-US" sz="4000" b="1" dirty="0" err="1" smtClean="0">
              <a:latin typeface="NikoshBAN" pitchFamily="2" charset="0"/>
              <a:cs typeface="NikoshBAN" pitchFamily="2" charset="0"/>
            </a:rPr>
            <a:t>মুনাফা</a:t>
          </a:r>
          <a:r>
            <a:rPr lang="en-US" sz="4000" b="1" dirty="0" smtClean="0">
              <a:latin typeface="NikoshBAN" pitchFamily="2" charset="0"/>
              <a:cs typeface="NikoshBAN" pitchFamily="2" charset="0"/>
            </a:rPr>
            <a:t> </a:t>
          </a:r>
          <a:endParaRPr lang="en-US" sz="4000" b="1" dirty="0">
            <a:latin typeface="NikoshBAN" pitchFamily="2" charset="0"/>
            <a:cs typeface="NikoshBAN" pitchFamily="2" charset="0"/>
          </a:endParaRPr>
        </a:p>
      </dgm:t>
    </dgm:pt>
    <dgm:pt modelId="{35F09674-8B2A-4AB1-8E77-9A65D9474EA5}" type="parTrans" cxnId="{B69C9A61-350F-46E7-844A-EE1415DE2AF0}">
      <dgm:prSet/>
      <dgm:spPr/>
      <dgm:t>
        <a:bodyPr/>
        <a:lstStyle/>
        <a:p>
          <a:endParaRPr lang="en-US"/>
        </a:p>
      </dgm:t>
    </dgm:pt>
    <dgm:pt modelId="{3FD43598-04CE-4357-ADA1-9B1114B4D0D4}" type="sibTrans" cxnId="{B69C9A61-350F-46E7-844A-EE1415DE2AF0}">
      <dgm:prSet/>
      <dgm:spPr/>
      <dgm:t>
        <a:bodyPr/>
        <a:lstStyle/>
        <a:p>
          <a:endParaRPr lang="en-US"/>
        </a:p>
      </dgm:t>
    </dgm:pt>
    <dgm:pt modelId="{200938B3-60B7-4CBD-9F24-A980BADBF6A2}">
      <dgm:prSet phldrT="[Text]" custT="1"/>
      <dgm:spPr/>
      <dgm:t>
        <a:bodyPr/>
        <a:lstStyle/>
        <a:p>
          <a:r>
            <a:rPr lang="en-US" sz="4000" b="1" dirty="0" err="1" smtClean="0">
              <a:latin typeface="NikoshBAN" pitchFamily="2" charset="0"/>
              <a:cs typeface="NikoshBAN" pitchFamily="2" charset="0"/>
            </a:rPr>
            <a:t>চক্রবৃদ্ধি</a:t>
          </a:r>
          <a:r>
            <a:rPr lang="en-US" sz="40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b="1" dirty="0" err="1" smtClean="0">
              <a:latin typeface="NikoshBAN" pitchFamily="2" charset="0"/>
              <a:cs typeface="NikoshBAN" pitchFamily="2" charset="0"/>
            </a:rPr>
            <a:t>মুনাফা</a:t>
          </a:r>
          <a:r>
            <a:rPr lang="en-US" sz="4000" b="1" dirty="0" smtClean="0">
              <a:latin typeface="NikoshBAN" pitchFamily="2" charset="0"/>
              <a:cs typeface="NikoshBAN" pitchFamily="2" charset="0"/>
            </a:rPr>
            <a:t> </a:t>
          </a:r>
          <a:endParaRPr lang="en-US" sz="4000" b="1" dirty="0">
            <a:latin typeface="NikoshBAN" pitchFamily="2" charset="0"/>
            <a:cs typeface="NikoshBAN" pitchFamily="2" charset="0"/>
          </a:endParaRPr>
        </a:p>
      </dgm:t>
    </dgm:pt>
    <dgm:pt modelId="{E7540A2F-7B8A-455B-A6CB-413DCD194287}" type="parTrans" cxnId="{8CB9EC9B-2262-41A5-8BC3-9E1357EF9BE8}">
      <dgm:prSet/>
      <dgm:spPr/>
      <dgm:t>
        <a:bodyPr/>
        <a:lstStyle/>
        <a:p>
          <a:endParaRPr lang="en-US"/>
        </a:p>
      </dgm:t>
    </dgm:pt>
    <dgm:pt modelId="{53A0DF65-8ED5-4870-98BD-99DBA773C948}" type="sibTrans" cxnId="{8CB9EC9B-2262-41A5-8BC3-9E1357EF9BE8}">
      <dgm:prSet/>
      <dgm:spPr/>
      <dgm:t>
        <a:bodyPr/>
        <a:lstStyle/>
        <a:p>
          <a:endParaRPr lang="en-US"/>
        </a:p>
      </dgm:t>
    </dgm:pt>
    <dgm:pt modelId="{C1D0F2DD-FB58-4AB7-80AF-55B60B4D544B}">
      <dgm:prSet phldrT="[Text]" custT="1"/>
      <dgm:spPr/>
      <dgm:t>
        <a:bodyPr/>
        <a:lstStyle/>
        <a:p>
          <a:r>
            <a:rPr lang="en-US" sz="4000" b="1" dirty="0" err="1" smtClean="0">
              <a:latin typeface="NikoshBAN" pitchFamily="2" charset="0"/>
              <a:cs typeface="NikoshBAN" pitchFamily="2" charset="0"/>
            </a:rPr>
            <a:t>সরল</a:t>
          </a:r>
          <a:r>
            <a:rPr lang="en-US" sz="40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b="1" dirty="0" err="1" smtClean="0">
              <a:latin typeface="NikoshBAN" pitchFamily="2" charset="0"/>
              <a:cs typeface="NikoshBAN" pitchFamily="2" charset="0"/>
            </a:rPr>
            <a:t>মুনাফা</a:t>
          </a:r>
          <a:r>
            <a:rPr lang="en-US" sz="4000" b="1" dirty="0" smtClean="0">
              <a:latin typeface="NikoshBAN" pitchFamily="2" charset="0"/>
              <a:cs typeface="NikoshBAN" pitchFamily="2" charset="0"/>
            </a:rPr>
            <a:t> </a:t>
          </a:r>
          <a:endParaRPr lang="en-US" sz="4000" b="1" dirty="0">
            <a:latin typeface="NikoshBAN" pitchFamily="2" charset="0"/>
            <a:cs typeface="NikoshBAN" pitchFamily="2" charset="0"/>
          </a:endParaRPr>
        </a:p>
      </dgm:t>
    </dgm:pt>
    <dgm:pt modelId="{1A014210-3141-4531-99E5-19F6954AE5F3}" type="parTrans" cxnId="{F69DD5C6-36FD-42D9-B524-C25A82619E7F}">
      <dgm:prSet/>
      <dgm:spPr/>
      <dgm:t>
        <a:bodyPr/>
        <a:lstStyle/>
        <a:p>
          <a:endParaRPr lang="en-US"/>
        </a:p>
      </dgm:t>
    </dgm:pt>
    <dgm:pt modelId="{EE085E11-5CEE-4E36-BDC0-2D750BBA88D4}" type="sibTrans" cxnId="{F69DD5C6-36FD-42D9-B524-C25A82619E7F}">
      <dgm:prSet/>
      <dgm:spPr/>
      <dgm:t>
        <a:bodyPr/>
        <a:lstStyle/>
        <a:p>
          <a:endParaRPr lang="en-US"/>
        </a:p>
      </dgm:t>
    </dgm:pt>
    <dgm:pt modelId="{CC6BD850-FC3E-4E5A-BAF1-23A3754DCFC8}" type="pres">
      <dgm:prSet presAssocID="{642AB031-DE3E-4466-ACB1-E049B21DFC3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BA57FFE-2B87-41FD-AC95-4325B7D0FE0E}" type="pres">
      <dgm:prSet presAssocID="{21B9D61D-5F10-4B47-BD24-90C16239E50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5B05E9-7705-433A-A7BF-DF96FF8A7254}" type="pres">
      <dgm:prSet presAssocID="{3FD43598-04CE-4357-ADA1-9B1114B4D0D4}" presName="sibTrans" presStyleLbl="sibTrans2D1" presStyleIdx="0" presStyleCnt="3"/>
      <dgm:spPr/>
      <dgm:t>
        <a:bodyPr/>
        <a:lstStyle/>
        <a:p>
          <a:endParaRPr lang="en-US"/>
        </a:p>
      </dgm:t>
    </dgm:pt>
    <dgm:pt modelId="{54529DD6-0377-4164-8D27-6866C5E14081}" type="pres">
      <dgm:prSet presAssocID="{3FD43598-04CE-4357-ADA1-9B1114B4D0D4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E9CCC4AC-31BD-48FC-8128-4A50A5E952CC}" type="pres">
      <dgm:prSet presAssocID="{200938B3-60B7-4CBD-9F24-A980BADBF6A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C2665A-8F8E-4BE5-ACD3-AB24B4D2822A}" type="pres">
      <dgm:prSet presAssocID="{53A0DF65-8ED5-4870-98BD-99DBA773C948}" presName="sibTrans" presStyleLbl="sibTrans2D1" presStyleIdx="1" presStyleCnt="3"/>
      <dgm:spPr/>
      <dgm:t>
        <a:bodyPr/>
        <a:lstStyle/>
        <a:p>
          <a:endParaRPr lang="en-US"/>
        </a:p>
      </dgm:t>
    </dgm:pt>
    <dgm:pt modelId="{67D5424F-5812-4DB5-B144-A69543C79427}" type="pres">
      <dgm:prSet presAssocID="{53A0DF65-8ED5-4870-98BD-99DBA773C948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1D02B48B-BCE6-4CA7-9567-39EDC470D601}" type="pres">
      <dgm:prSet presAssocID="{C1D0F2DD-FB58-4AB7-80AF-55B60B4D544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DF3DC9-BD7A-4D67-9A00-8BAEC8850B9C}" type="pres">
      <dgm:prSet presAssocID="{EE085E11-5CEE-4E36-BDC0-2D750BBA88D4}" presName="sibTrans" presStyleLbl="sibTrans2D1" presStyleIdx="2" presStyleCnt="3"/>
      <dgm:spPr/>
      <dgm:t>
        <a:bodyPr/>
        <a:lstStyle/>
        <a:p>
          <a:endParaRPr lang="en-US"/>
        </a:p>
      </dgm:t>
    </dgm:pt>
    <dgm:pt modelId="{40D2F4B8-A68B-407B-AA99-96C167B6D350}" type="pres">
      <dgm:prSet presAssocID="{EE085E11-5CEE-4E36-BDC0-2D750BBA88D4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AEB19DEA-5E31-4A1C-8A2C-DA7544F83765}" type="presOf" srcId="{53A0DF65-8ED5-4870-98BD-99DBA773C948}" destId="{67D5424F-5812-4DB5-B144-A69543C79427}" srcOrd="1" destOrd="0" presId="urn:microsoft.com/office/officeart/2005/8/layout/cycle7"/>
    <dgm:cxn modelId="{9F61671A-5803-4073-9227-B46F4B81BC41}" type="presOf" srcId="{3FD43598-04CE-4357-ADA1-9B1114B4D0D4}" destId="{54529DD6-0377-4164-8D27-6866C5E14081}" srcOrd="1" destOrd="0" presId="urn:microsoft.com/office/officeart/2005/8/layout/cycle7"/>
    <dgm:cxn modelId="{6E573B91-17F7-49DA-9777-3B817CEAF30E}" type="presOf" srcId="{21B9D61D-5F10-4B47-BD24-90C16239E502}" destId="{9BA57FFE-2B87-41FD-AC95-4325B7D0FE0E}" srcOrd="0" destOrd="0" presId="urn:microsoft.com/office/officeart/2005/8/layout/cycle7"/>
    <dgm:cxn modelId="{70B78818-40A9-4CBE-B5E6-F08F09C42F2E}" type="presOf" srcId="{3FD43598-04CE-4357-ADA1-9B1114B4D0D4}" destId="{575B05E9-7705-433A-A7BF-DF96FF8A7254}" srcOrd="0" destOrd="0" presId="urn:microsoft.com/office/officeart/2005/8/layout/cycle7"/>
    <dgm:cxn modelId="{03E8D6BD-E6C8-4B4D-9052-828493B466B1}" type="presOf" srcId="{C1D0F2DD-FB58-4AB7-80AF-55B60B4D544B}" destId="{1D02B48B-BCE6-4CA7-9567-39EDC470D601}" srcOrd="0" destOrd="0" presId="urn:microsoft.com/office/officeart/2005/8/layout/cycle7"/>
    <dgm:cxn modelId="{F69DD5C6-36FD-42D9-B524-C25A82619E7F}" srcId="{642AB031-DE3E-4466-ACB1-E049B21DFC35}" destId="{C1D0F2DD-FB58-4AB7-80AF-55B60B4D544B}" srcOrd="2" destOrd="0" parTransId="{1A014210-3141-4531-99E5-19F6954AE5F3}" sibTransId="{EE085E11-5CEE-4E36-BDC0-2D750BBA88D4}"/>
    <dgm:cxn modelId="{BC40D291-D279-4F52-ABD6-60B2C060CFAF}" type="presOf" srcId="{200938B3-60B7-4CBD-9F24-A980BADBF6A2}" destId="{E9CCC4AC-31BD-48FC-8128-4A50A5E952CC}" srcOrd="0" destOrd="0" presId="urn:microsoft.com/office/officeart/2005/8/layout/cycle7"/>
    <dgm:cxn modelId="{CDD36FE8-F693-4F58-B10A-0F615C4BEE37}" type="presOf" srcId="{EE085E11-5CEE-4E36-BDC0-2D750BBA88D4}" destId="{40D2F4B8-A68B-407B-AA99-96C167B6D350}" srcOrd="1" destOrd="0" presId="urn:microsoft.com/office/officeart/2005/8/layout/cycle7"/>
    <dgm:cxn modelId="{B69C9A61-350F-46E7-844A-EE1415DE2AF0}" srcId="{642AB031-DE3E-4466-ACB1-E049B21DFC35}" destId="{21B9D61D-5F10-4B47-BD24-90C16239E502}" srcOrd="0" destOrd="0" parTransId="{35F09674-8B2A-4AB1-8E77-9A65D9474EA5}" sibTransId="{3FD43598-04CE-4357-ADA1-9B1114B4D0D4}"/>
    <dgm:cxn modelId="{8CB9EC9B-2262-41A5-8BC3-9E1357EF9BE8}" srcId="{642AB031-DE3E-4466-ACB1-E049B21DFC35}" destId="{200938B3-60B7-4CBD-9F24-A980BADBF6A2}" srcOrd="1" destOrd="0" parTransId="{E7540A2F-7B8A-455B-A6CB-413DCD194287}" sibTransId="{53A0DF65-8ED5-4870-98BD-99DBA773C948}"/>
    <dgm:cxn modelId="{5F203C39-C951-4A92-9E48-92AD36C46466}" type="presOf" srcId="{53A0DF65-8ED5-4870-98BD-99DBA773C948}" destId="{FAC2665A-8F8E-4BE5-ACD3-AB24B4D2822A}" srcOrd="0" destOrd="0" presId="urn:microsoft.com/office/officeart/2005/8/layout/cycle7"/>
    <dgm:cxn modelId="{E93733EB-7843-42CE-8FBB-74F996B78F46}" type="presOf" srcId="{EE085E11-5CEE-4E36-BDC0-2D750BBA88D4}" destId="{5ADF3DC9-BD7A-4D67-9A00-8BAEC8850B9C}" srcOrd="0" destOrd="0" presId="urn:microsoft.com/office/officeart/2005/8/layout/cycle7"/>
    <dgm:cxn modelId="{6D07589F-A21A-47FE-8FB3-CF91A7F149AC}" type="presOf" srcId="{642AB031-DE3E-4466-ACB1-E049B21DFC35}" destId="{CC6BD850-FC3E-4E5A-BAF1-23A3754DCFC8}" srcOrd="0" destOrd="0" presId="urn:microsoft.com/office/officeart/2005/8/layout/cycle7"/>
    <dgm:cxn modelId="{656DDD49-FE8A-417F-96E7-64EF49E755BD}" type="presParOf" srcId="{CC6BD850-FC3E-4E5A-BAF1-23A3754DCFC8}" destId="{9BA57FFE-2B87-41FD-AC95-4325B7D0FE0E}" srcOrd="0" destOrd="0" presId="urn:microsoft.com/office/officeart/2005/8/layout/cycle7"/>
    <dgm:cxn modelId="{BE3AF958-DA1C-4524-98CD-318125E736D4}" type="presParOf" srcId="{CC6BD850-FC3E-4E5A-BAF1-23A3754DCFC8}" destId="{575B05E9-7705-433A-A7BF-DF96FF8A7254}" srcOrd="1" destOrd="0" presId="urn:microsoft.com/office/officeart/2005/8/layout/cycle7"/>
    <dgm:cxn modelId="{9A393935-A84E-449B-8E7D-C6D923DD1678}" type="presParOf" srcId="{575B05E9-7705-433A-A7BF-DF96FF8A7254}" destId="{54529DD6-0377-4164-8D27-6866C5E14081}" srcOrd="0" destOrd="0" presId="urn:microsoft.com/office/officeart/2005/8/layout/cycle7"/>
    <dgm:cxn modelId="{18D5CBC1-7990-4360-974B-2AD2D5766EFB}" type="presParOf" srcId="{CC6BD850-FC3E-4E5A-BAF1-23A3754DCFC8}" destId="{E9CCC4AC-31BD-48FC-8128-4A50A5E952CC}" srcOrd="2" destOrd="0" presId="urn:microsoft.com/office/officeart/2005/8/layout/cycle7"/>
    <dgm:cxn modelId="{696D466A-617E-4DB7-9321-38508C1C2A0D}" type="presParOf" srcId="{CC6BD850-FC3E-4E5A-BAF1-23A3754DCFC8}" destId="{FAC2665A-8F8E-4BE5-ACD3-AB24B4D2822A}" srcOrd="3" destOrd="0" presId="urn:microsoft.com/office/officeart/2005/8/layout/cycle7"/>
    <dgm:cxn modelId="{D11DEED6-0D99-4EB1-8F72-DC51B7EF727F}" type="presParOf" srcId="{FAC2665A-8F8E-4BE5-ACD3-AB24B4D2822A}" destId="{67D5424F-5812-4DB5-B144-A69543C79427}" srcOrd="0" destOrd="0" presId="urn:microsoft.com/office/officeart/2005/8/layout/cycle7"/>
    <dgm:cxn modelId="{5CED1790-0D58-4ECC-AD12-9808FB52902F}" type="presParOf" srcId="{CC6BD850-FC3E-4E5A-BAF1-23A3754DCFC8}" destId="{1D02B48B-BCE6-4CA7-9567-39EDC470D601}" srcOrd="4" destOrd="0" presId="urn:microsoft.com/office/officeart/2005/8/layout/cycle7"/>
    <dgm:cxn modelId="{798097F7-7C90-47C3-855D-8561A4B094D4}" type="presParOf" srcId="{CC6BD850-FC3E-4E5A-BAF1-23A3754DCFC8}" destId="{5ADF3DC9-BD7A-4D67-9A00-8BAEC8850B9C}" srcOrd="5" destOrd="0" presId="urn:microsoft.com/office/officeart/2005/8/layout/cycle7"/>
    <dgm:cxn modelId="{830F3869-9B33-4657-A816-6E81EF66827F}" type="presParOf" srcId="{5ADF3DC9-BD7A-4D67-9A00-8BAEC8850B9C}" destId="{40D2F4B8-A68B-407B-AA99-96C167B6D350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A57FFE-2B87-41FD-AC95-4325B7D0FE0E}">
      <dsp:nvSpPr>
        <dsp:cNvPr id="0" name=""/>
        <dsp:cNvSpPr/>
      </dsp:nvSpPr>
      <dsp:spPr>
        <a:xfrm>
          <a:off x="4232731" y="14"/>
          <a:ext cx="3360777" cy="168038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err="1" smtClean="0">
              <a:latin typeface="NikoshBAN" pitchFamily="2" charset="0"/>
              <a:cs typeface="NikoshBAN" pitchFamily="2" charset="0"/>
            </a:rPr>
            <a:t>মুনাফা</a:t>
          </a:r>
          <a:r>
            <a:rPr lang="en-US" sz="4000" b="1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4000" b="1" kern="1200" dirty="0">
            <a:latin typeface="NikoshBAN" pitchFamily="2" charset="0"/>
            <a:cs typeface="NikoshBAN" pitchFamily="2" charset="0"/>
          </a:endParaRPr>
        </a:p>
      </dsp:txBody>
      <dsp:txXfrm>
        <a:off x="4281948" y="49231"/>
        <a:ext cx="3262343" cy="1581954"/>
      </dsp:txXfrm>
    </dsp:sp>
    <dsp:sp modelId="{575B05E9-7705-433A-A7BF-DF96FF8A7254}">
      <dsp:nvSpPr>
        <dsp:cNvPr id="0" name=""/>
        <dsp:cNvSpPr/>
      </dsp:nvSpPr>
      <dsp:spPr>
        <a:xfrm rot="3600000">
          <a:off x="6423685" y="2952957"/>
          <a:ext cx="1758022" cy="58813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6600126" y="3070584"/>
        <a:ext cx="1405140" cy="352882"/>
      </dsp:txXfrm>
    </dsp:sp>
    <dsp:sp modelId="{E9CCC4AC-31BD-48FC-8128-4A50A5E952CC}">
      <dsp:nvSpPr>
        <dsp:cNvPr id="0" name=""/>
        <dsp:cNvSpPr/>
      </dsp:nvSpPr>
      <dsp:spPr>
        <a:xfrm>
          <a:off x="7011884" y="4813648"/>
          <a:ext cx="3360777" cy="168038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err="1" smtClean="0">
              <a:latin typeface="NikoshBAN" pitchFamily="2" charset="0"/>
              <a:cs typeface="NikoshBAN" pitchFamily="2" charset="0"/>
            </a:rPr>
            <a:t>চক্রবৃদ্ধি</a:t>
          </a:r>
          <a:r>
            <a:rPr lang="en-US" sz="40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b="1" kern="1200" dirty="0" err="1" smtClean="0">
              <a:latin typeface="NikoshBAN" pitchFamily="2" charset="0"/>
              <a:cs typeface="NikoshBAN" pitchFamily="2" charset="0"/>
            </a:rPr>
            <a:t>মুনাফা</a:t>
          </a:r>
          <a:r>
            <a:rPr lang="en-US" sz="4000" b="1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4000" b="1" kern="1200" dirty="0">
            <a:latin typeface="NikoshBAN" pitchFamily="2" charset="0"/>
            <a:cs typeface="NikoshBAN" pitchFamily="2" charset="0"/>
          </a:endParaRPr>
        </a:p>
      </dsp:txBody>
      <dsp:txXfrm>
        <a:off x="7061101" y="4862865"/>
        <a:ext cx="3262343" cy="1581954"/>
      </dsp:txXfrm>
    </dsp:sp>
    <dsp:sp modelId="{FAC2665A-8F8E-4BE5-ACD3-AB24B4D2822A}">
      <dsp:nvSpPr>
        <dsp:cNvPr id="0" name=""/>
        <dsp:cNvSpPr/>
      </dsp:nvSpPr>
      <dsp:spPr>
        <a:xfrm rot="10800000">
          <a:off x="5034108" y="5359775"/>
          <a:ext cx="1758022" cy="58813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 rot="10800000">
        <a:off x="5210549" y="5477402"/>
        <a:ext cx="1405140" cy="352882"/>
      </dsp:txXfrm>
    </dsp:sp>
    <dsp:sp modelId="{1D02B48B-BCE6-4CA7-9567-39EDC470D601}">
      <dsp:nvSpPr>
        <dsp:cNvPr id="0" name=""/>
        <dsp:cNvSpPr/>
      </dsp:nvSpPr>
      <dsp:spPr>
        <a:xfrm>
          <a:off x="1453578" y="4813648"/>
          <a:ext cx="3360777" cy="168038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err="1" smtClean="0">
              <a:latin typeface="NikoshBAN" pitchFamily="2" charset="0"/>
              <a:cs typeface="NikoshBAN" pitchFamily="2" charset="0"/>
            </a:rPr>
            <a:t>সরল</a:t>
          </a:r>
          <a:r>
            <a:rPr lang="en-US" sz="40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b="1" kern="1200" dirty="0" err="1" smtClean="0">
              <a:latin typeface="NikoshBAN" pitchFamily="2" charset="0"/>
              <a:cs typeface="NikoshBAN" pitchFamily="2" charset="0"/>
            </a:rPr>
            <a:t>মুনাফা</a:t>
          </a:r>
          <a:r>
            <a:rPr lang="en-US" sz="4000" b="1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4000" b="1" kern="1200" dirty="0">
            <a:latin typeface="NikoshBAN" pitchFamily="2" charset="0"/>
            <a:cs typeface="NikoshBAN" pitchFamily="2" charset="0"/>
          </a:endParaRPr>
        </a:p>
      </dsp:txBody>
      <dsp:txXfrm>
        <a:off x="1502795" y="4862865"/>
        <a:ext cx="3262343" cy="1581954"/>
      </dsp:txXfrm>
    </dsp:sp>
    <dsp:sp modelId="{5ADF3DC9-BD7A-4D67-9A00-8BAEC8850B9C}">
      <dsp:nvSpPr>
        <dsp:cNvPr id="0" name=""/>
        <dsp:cNvSpPr/>
      </dsp:nvSpPr>
      <dsp:spPr>
        <a:xfrm rot="18000000">
          <a:off x="3644532" y="2952957"/>
          <a:ext cx="1758022" cy="58813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3820973" y="3070584"/>
        <a:ext cx="1405140" cy="3528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D3588B-338F-4F28-8CE7-F6EBAA877EE7}" type="datetimeFigureOut">
              <a:rPr lang="en-US" smtClean="0"/>
              <a:pPr/>
              <a:t>4/4/2021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9775" y="685800"/>
            <a:ext cx="53784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E153B6-5103-48B8-B7BF-9020076A9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815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 txBox="1"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endParaRPr/>
          </a:p>
        </p:txBody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normAutofit fontScale="25000" lnSpcReduction="20000"/>
          </a:bodyPr>
          <a:lstStyle/>
          <a:p>
            <a:pPr lvl="0"/>
            <a:endParaRPr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idx="10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>
            <a:lvl1pPr lvl="0">
              <a:defRPr/>
            </a:lvl1pPr>
          </a:lstStyle>
          <a:p>
            <a:fld id="{8B38DBA3-52F9-4AF4-A6A4-FA4D7DB2F99C}" type="slidenum">
              <a:rPr/>
              <a:pPr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9461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/>
          </p:nvPr>
        </p:nvSpPr>
        <p:spPr>
          <a:xfrm>
            <a:off x="685800" y="609600"/>
            <a:ext cx="7086600" cy="533400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/>
            <a:r>
              <a:rPr/>
              <a:t>নিজে কর।</a:t>
            </a:r>
          </a:p>
          <a:p>
            <a:pPr lvl="0"/>
            <a:r>
              <a:rPr/>
              <a:t>র</a:t>
            </a:r>
          </a:p>
        </p:txBody>
      </p:sp>
    </p:spTree>
    <p:extLst>
      <p:ext uri="{BB962C8B-B14F-4D97-AF65-F5344CB8AC3E}">
        <p14:creationId xmlns:p14="http://schemas.microsoft.com/office/powerpoint/2010/main" val="611114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idx="10"/>
          </p:nvPr>
        </p:nvSpPr>
        <p:spPr>
          <a:xfrm>
            <a:off x="731520" y="8644344"/>
            <a:ext cx="3413760" cy="496553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l">
              <a:defRPr sz="1200">
                <a:solidFill>
                  <a:srgbClr val="3F3F3F"/>
                </a:solidFill>
              </a:defRPr>
            </a:lvl1pPr>
          </a:lstStyle>
          <a:p>
            <a:endParaRPr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idx="11"/>
          </p:nvPr>
        </p:nvSpPr>
        <p:spPr>
          <a:xfrm>
            <a:off x="4998721" y="8644344"/>
            <a:ext cx="4632960" cy="496553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idx="12"/>
          </p:nvPr>
        </p:nvSpPr>
        <p:spPr>
          <a:xfrm>
            <a:off x="10485120" y="8644344"/>
            <a:ext cx="3413760" cy="496553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r">
              <a:defRPr sz="1200">
                <a:solidFill>
                  <a:srgbClr val="3F3F3F"/>
                </a:solidFill>
              </a:defRPr>
            </a:lvl1pPr>
          </a:lstStyle>
          <a:p>
            <a:fld id="{8B38DBA3-52F9-4AF4-A6A4-FA4D7DB2F99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1097280" y="2897281"/>
            <a:ext cx="12435840" cy="1999165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>
            <a:lvl1pPr marL="0" lvl="0" indent="0" algn="ctr">
              <a:lnSpc>
                <a:spcPct val="100000"/>
              </a:lnSpc>
              <a:buNone/>
              <a:defRPr sz="4400" b="0" i="0" u="none" strike="noStrike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2194561" y="5285054"/>
            <a:ext cx="10241280" cy="2383455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marL="0" lvl="0" indent="0" algn="ctr">
              <a:buNone/>
            </a:pPr>
            <a:r>
              <a:rPr>
                <a:solidFill>
                  <a:srgbClr val="3F3F3F"/>
                </a:solidFill>
              </a:rPr>
              <a:t>Click to edit Master subtitle style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idx="10"/>
          </p:nvPr>
        </p:nvSpPr>
        <p:spPr>
          <a:xfrm>
            <a:off x="731520" y="8644344"/>
            <a:ext cx="3413760" cy="496553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l">
              <a:defRPr sz="1200">
                <a:solidFill>
                  <a:srgbClr val="3F3F3F"/>
                </a:solidFill>
              </a:defRPr>
            </a:lvl1pPr>
          </a:lstStyle>
          <a:p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idx="11"/>
          </p:nvPr>
        </p:nvSpPr>
        <p:spPr>
          <a:xfrm>
            <a:off x="4998721" y="8644344"/>
            <a:ext cx="4632960" cy="496553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idx="12"/>
          </p:nvPr>
        </p:nvSpPr>
        <p:spPr>
          <a:xfrm>
            <a:off x="10485120" y="8644344"/>
            <a:ext cx="3413760" cy="496553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r">
              <a:defRPr sz="1200">
                <a:solidFill>
                  <a:srgbClr val="3F3F3F"/>
                </a:solidFill>
              </a:defRPr>
            </a:lvl1pPr>
          </a:lstStyle>
          <a:p>
            <a:fld id="{8B38DBA3-52F9-4AF4-A6A4-FA4D7DB2F99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D4657-E47D-4CBA-B6EE-A01B63CD0482}" type="datetimeFigureOut">
              <a:rPr lang="en-US" smtClean="0"/>
              <a:pPr/>
              <a:t>4/4/2021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9A01F-9EC3-44F5-8B08-895283A96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62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731520" y="373495"/>
            <a:ext cx="13167360" cy="1554427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/>
          <a:p>
            <a:pPr lvl="0"/>
            <a:r>
              <a:rPr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31520" y="2176199"/>
            <a:ext cx="13167360" cy="6155099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idx="2"/>
          </p:nvPr>
        </p:nvSpPr>
        <p:spPr>
          <a:xfrm>
            <a:off x="731520" y="8644344"/>
            <a:ext cx="3413760" cy="496553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l">
              <a:defRPr sz="1200">
                <a:solidFill>
                  <a:srgbClr val="3F3F3F"/>
                </a:solidFill>
              </a:defRPr>
            </a:lvl1pPr>
          </a:lstStyle>
          <a:p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idx="3"/>
          </p:nvPr>
        </p:nvSpPr>
        <p:spPr>
          <a:xfrm>
            <a:off x="4998721" y="8644344"/>
            <a:ext cx="4632960" cy="496553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ctr">
              <a:defRPr/>
            </a:lvl1pPr>
          </a:lstStyle>
          <a:p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idx="4"/>
          </p:nvPr>
        </p:nvSpPr>
        <p:spPr>
          <a:xfrm>
            <a:off x="10485120" y="8644344"/>
            <a:ext cx="3413760" cy="496553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r">
              <a:defRPr sz="1200">
                <a:solidFill>
                  <a:srgbClr val="3F3F3F"/>
                </a:solidFill>
              </a:defRPr>
            </a:lvl1pPr>
          </a:lstStyle>
          <a:p>
            <a:fld id="{8B38DBA3-52F9-4AF4-A6A4-FA4D7DB2F99C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</p:sldLayoutIdLst>
  <p:txStyles>
    <p:titleStyle>
      <a:lvl1pPr marL="0" lvl="0" indent="0" algn="ctr">
        <a:lnSpc>
          <a:spcPct val="100000"/>
        </a:lnSpc>
        <a:buNone/>
        <a:defRPr sz="4400" b="0" i="0" u="none" strike="noStrike" baseline="0">
          <a:solidFill>
            <a:srgbClr val="000000"/>
          </a:solidFill>
          <a:latin typeface="Arial"/>
        </a:defRPr>
      </a:lvl1pPr>
    </p:titleStyle>
    <p:bodyStyle>
      <a:lvl1pPr marL="342900" lvl="0" indent="0" algn="l">
        <a:lnSpc>
          <a:spcPct val="100000"/>
        </a:lnSpc>
        <a:buFont typeface="Arial"/>
        <a:buChar char="•"/>
        <a:defRPr sz="3200" b="0" i="0" u="none" strike="noStrike" baseline="0">
          <a:solidFill>
            <a:srgbClr val="000000"/>
          </a:solidFill>
          <a:latin typeface="Arial"/>
        </a:defRPr>
      </a:lvl1pPr>
      <a:lvl2pPr marL="742950" lvl="1" indent="457200" algn="l">
        <a:lnSpc>
          <a:spcPct val="100000"/>
        </a:lnSpc>
        <a:buFont typeface="Arial"/>
        <a:buChar char="–"/>
        <a:defRPr sz="2800" b="0" i="0" u="none" strike="noStrike" baseline="0">
          <a:solidFill>
            <a:srgbClr val="000000"/>
          </a:solidFill>
          <a:latin typeface="Arial"/>
        </a:defRPr>
      </a:lvl2pPr>
      <a:lvl3pPr marL="1143000" lvl="2" indent="914400" algn="l">
        <a:lnSpc>
          <a:spcPct val="100000"/>
        </a:lnSpc>
        <a:buFont typeface="Arial"/>
        <a:buChar char="•"/>
        <a:defRPr sz="2400" b="0" i="0" u="none" strike="noStrike" baseline="0">
          <a:solidFill>
            <a:srgbClr val="000000"/>
          </a:solidFill>
          <a:latin typeface="Arial"/>
        </a:defRPr>
      </a:lvl3pPr>
      <a:lvl4pPr marL="1600200" lvl="3" indent="1371600" algn="l">
        <a:lnSpc>
          <a:spcPct val="100000"/>
        </a:lnSpc>
        <a:buFont typeface="Arial"/>
        <a:buChar char="–"/>
        <a:defRPr sz="2000" b="0" i="0" u="none" strike="noStrike" baseline="0">
          <a:solidFill>
            <a:srgbClr val="000000"/>
          </a:solidFill>
          <a:latin typeface="Arial"/>
        </a:defRPr>
      </a:lvl4pPr>
      <a:lvl5pPr marL="2057400" lvl="4" indent="1828800" algn="l">
        <a:lnSpc>
          <a:spcPct val="100000"/>
        </a:lnSpc>
        <a:buFont typeface="Arial"/>
        <a:buChar char="»"/>
        <a:defRPr sz="2000" b="0" i="0" u="none" strike="noStrike" baseline="0">
          <a:solidFill>
            <a:srgbClr val="000000"/>
          </a:solidFill>
          <a:latin typeface="Arial"/>
        </a:defRPr>
      </a:lvl5pPr>
      <a:lvl6pPr marL="2514600" lvl="5" indent="2286000" algn="l">
        <a:lnSpc>
          <a:spcPct val="100000"/>
        </a:lnSpc>
        <a:buFont typeface="Arial"/>
        <a:buChar char="•"/>
        <a:defRPr sz="2000" b="0" i="0" u="none" strike="noStrike" baseline="0">
          <a:solidFill>
            <a:srgbClr val="000000"/>
          </a:solidFill>
          <a:latin typeface="Arial"/>
        </a:defRPr>
      </a:lvl6pPr>
      <a:lvl7pPr marL="2971800" lvl="6" indent="2743200" algn="l">
        <a:lnSpc>
          <a:spcPct val="100000"/>
        </a:lnSpc>
        <a:buFont typeface="Arial"/>
        <a:buChar char="•"/>
        <a:defRPr sz="2000" b="0" i="0" u="none" strike="noStrike" baseline="0">
          <a:solidFill>
            <a:srgbClr val="000000"/>
          </a:solidFill>
          <a:latin typeface="Arial"/>
        </a:defRPr>
      </a:lvl7pPr>
      <a:lvl8pPr marL="3429000" lvl="7" indent="3200400" algn="l">
        <a:lnSpc>
          <a:spcPct val="100000"/>
        </a:lnSpc>
        <a:buFont typeface="Arial"/>
        <a:buChar char="•"/>
        <a:defRPr sz="2000" b="0" i="0" u="none" strike="noStrike" baseline="0">
          <a:solidFill>
            <a:srgbClr val="000000"/>
          </a:solidFill>
          <a:latin typeface="Arial"/>
        </a:defRPr>
      </a:lvl8pPr>
      <a:lvl9pPr marL="3886200" lvl="8" indent="3657600" algn="l">
        <a:lnSpc>
          <a:spcPct val="100000"/>
        </a:lnSpc>
        <a:buFont typeface="Arial"/>
        <a:buChar char="•"/>
        <a:defRPr sz="2000" b="0" i="0" u="none" strike="noStrike" baseline="0">
          <a:solidFill>
            <a:srgbClr val="000000"/>
          </a:solidFill>
          <a:latin typeface="Arial"/>
        </a:defRPr>
      </a:lvl9pPr>
    </p:bodyStyle>
    <p:otherStyle>
      <a:lvl1pPr marL="0" lvl="0" indent="0" algn="l">
        <a:lnSpc>
          <a:spcPct val="100000"/>
        </a:lnSpc>
        <a:buNone/>
        <a:defRPr sz="1800" b="0" i="0" u="none" strike="noStrike" baseline="0">
          <a:solidFill>
            <a:srgbClr val="000000"/>
          </a:solidFill>
          <a:latin typeface="Arial"/>
        </a:defRPr>
      </a:lvl1pPr>
      <a:lvl2pPr marL="457200" lvl="1" indent="457200" algn="l">
        <a:lnSpc>
          <a:spcPct val="100000"/>
        </a:lnSpc>
        <a:buNone/>
        <a:defRPr sz="1800" b="0" i="0" u="none" strike="noStrike" baseline="0">
          <a:solidFill>
            <a:srgbClr val="000000"/>
          </a:solidFill>
          <a:latin typeface="Arial"/>
        </a:defRPr>
      </a:lvl2pPr>
      <a:lvl3pPr marL="914400" lvl="2" indent="914400" algn="l">
        <a:lnSpc>
          <a:spcPct val="100000"/>
        </a:lnSpc>
        <a:buNone/>
        <a:defRPr sz="1800" b="0" i="0" u="none" strike="noStrike" baseline="0">
          <a:solidFill>
            <a:srgbClr val="000000"/>
          </a:solidFill>
          <a:latin typeface="Arial"/>
        </a:defRPr>
      </a:lvl3pPr>
      <a:lvl4pPr marL="1371600" lvl="3" indent="1371600" algn="l">
        <a:lnSpc>
          <a:spcPct val="100000"/>
        </a:lnSpc>
        <a:buNone/>
        <a:defRPr sz="1800" b="0" i="0" u="none" strike="noStrike" baseline="0">
          <a:solidFill>
            <a:srgbClr val="000000"/>
          </a:solidFill>
          <a:latin typeface="Arial"/>
        </a:defRPr>
      </a:lvl4pPr>
      <a:lvl5pPr marL="1828800" lvl="4" indent="1828800" algn="l">
        <a:lnSpc>
          <a:spcPct val="100000"/>
        </a:lnSpc>
        <a:buNone/>
        <a:defRPr sz="1800" b="0" i="0" u="none" strike="noStrike" baseline="0">
          <a:solidFill>
            <a:srgbClr val="000000"/>
          </a:solidFill>
          <a:latin typeface="Arial"/>
        </a:defRPr>
      </a:lvl5pPr>
      <a:lvl6pPr marL="2286000" lvl="5" indent="2286000" algn="l">
        <a:lnSpc>
          <a:spcPct val="100000"/>
        </a:lnSpc>
        <a:buNone/>
        <a:defRPr sz="1800" b="0" i="0" u="none" strike="noStrike" baseline="0">
          <a:solidFill>
            <a:srgbClr val="000000"/>
          </a:solidFill>
          <a:latin typeface="Arial"/>
        </a:defRPr>
      </a:lvl6pPr>
      <a:lvl7pPr marL="2743200" lvl="6" indent="2743200" algn="l">
        <a:lnSpc>
          <a:spcPct val="100000"/>
        </a:lnSpc>
        <a:buNone/>
        <a:defRPr sz="1800" b="0" i="0" u="none" strike="noStrike" baseline="0">
          <a:solidFill>
            <a:srgbClr val="000000"/>
          </a:solidFill>
          <a:latin typeface="Arial"/>
        </a:defRPr>
      </a:lvl7pPr>
      <a:lvl8pPr marL="3200400" lvl="7" indent="3200400" algn="l">
        <a:lnSpc>
          <a:spcPct val="100000"/>
        </a:lnSpc>
        <a:buNone/>
        <a:defRPr sz="1800" b="0" i="0" u="none" strike="noStrike" baseline="0">
          <a:solidFill>
            <a:srgbClr val="000000"/>
          </a:solidFill>
          <a:latin typeface="Arial"/>
        </a:defRPr>
      </a:lvl8pPr>
      <a:lvl9pPr marL="3657600" lvl="8" indent="3657600" algn="l">
        <a:lnSpc>
          <a:spcPct val="100000"/>
        </a:lnSpc>
        <a:buNone/>
        <a:defRPr sz="1800" b="0" i="0" u="none" strike="noStrike" baseline="0">
          <a:solidFill>
            <a:srgbClr val="000000"/>
          </a:solidFill>
          <a:latin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1.wav"/><Relationship Id="rId4" Type="http://schemas.openxmlformats.org/officeDocument/2006/relationships/image" Target="../media/image22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733800" y="207259"/>
            <a:ext cx="7193280" cy="1968941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wrap="square" anchor="ctr"/>
          <a:lstStyle/>
          <a:p>
            <a:pPr marL="0" lvl="0" indent="0" algn="ctr"/>
            <a:r>
              <a:rPr sz="7200" dirty="0" err="1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sz="72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sz="7200" dirty="0" err="1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sz="7200" dirty="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3439" y="1139914"/>
            <a:ext cx="5516880" cy="73576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360" y="1036286"/>
            <a:ext cx="5516880" cy="73576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964" y="3291681"/>
            <a:ext cx="8778236" cy="5027536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53440" y="1450800"/>
            <a:ext cx="13289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সরল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মুনাফাঃ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শুধু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প্রারম্ভিক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মূলধনের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উপর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প্রতিবছর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যে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মুনাফা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হিসাব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তাকে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সরল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মুনাফা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বলে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।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শুধু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মুনাফা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বললে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সরল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মুনাফাকেই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বুঝায়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। 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5400" y="3596481"/>
            <a:ext cx="128473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মুনাফা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4000" dirty="0" smtClean="0"/>
              <a:t> I = </a:t>
            </a:r>
            <a:r>
              <a:rPr lang="en-US" sz="4000" dirty="0" err="1" smtClean="0"/>
              <a:t>prn</a:t>
            </a:r>
            <a:r>
              <a:rPr lang="en-US" sz="4000" dirty="0" smtClean="0"/>
              <a:t> </a:t>
            </a: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, </a:t>
            </a:r>
          </a:p>
          <a:p>
            <a:r>
              <a:rPr lang="en-US" sz="4000" dirty="0" smtClean="0"/>
              <a:t>P                    principal 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(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) </a:t>
            </a:r>
            <a:endParaRPr lang="en-US" sz="4000" dirty="0" smtClean="0"/>
          </a:p>
          <a:p>
            <a:r>
              <a:rPr lang="en-US" sz="4000" dirty="0" smtClean="0"/>
              <a:t>r                     rate of interest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(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মুনাফার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) </a:t>
            </a:r>
            <a:endParaRPr lang="en-US" sz="4000" dirty="0" smtClean="0"/>
          </a:p>
          <a:p>
            <a:r>
              <a:rPr lang="en-US" sz="4000" dirty="0" smtClean="0"/>
              <a:t>n                    time  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(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) 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I                   </a:t>
            </a:r>
            <a:r>
              <a:rPr lang="en-US" sz="4000" b="1" dirty="0" smtClean="0">
                <a:latin typeface="Calibri Light" pitchFamily="34" charset="0"/>
                <a:cs typeface="Calibri Light" pitchFamily="34" charset="0"/>
              </a:rPr>
              <a:t>interest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(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সুদ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) </a:t>
            </a:r>
            <a:endParaRPr lang="en-US" sz="4000" dirty="0"/>
          </a:p>
        </p:txBody>
      </p:sp>
      <p:sp>
        <p:nvSpPr>
          <p:cNvPr id="3" name="Right Arrow 2"/>
          <p:cNvSpPr/>
          <p:nvPr/>
        </p:nvSpPr>
        <p:spPr>
          <a:xfrm>
            <a:off x="1828800" y="6339681"/>
            <a:ext cx="1828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1828800" y="5730081"/>
            <a:ext cx="1828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1828800" y="5120481"/>
            <a:ext cx="1828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1905000" y="6949281"/>
            <a:ext cx="1828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01440" y="526395"/>
            <a:ext cx="5242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u="sng" dirty="0" err="1" smtClean="0">
                <a:latin typeface="NikoshBAN" pitchFamily="2" charset="0"/>
                <a:cs typeface="NikoshBAN" pitchFamily="2" charset="0"/>
              </a:rPr>
              <a:t>মুনাফার</a:t>
            </a:r>
            <a:r>
              <a:rPr lang="en-US" sz="72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u="sng" dirty="0" err="1" smtClean="0">
                <a:latin typeface="NikoshBAN" pitchFamily="2" charset="0"/>
                <a:cs typeface="NikoshBAN" pitchFamily="2" charset="0"/>
              </a:rPr>
              <a:t>হারঃ</a:t>
            </a:r>
            <a:r>
              <a:rPr lang="en-US" sz="7200" b="1" u="sng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72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7280" y="2072572"/>
            <a:ext cx="12923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১০০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১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বছরের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মুনাফাকে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মুনাফার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শতকরা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বার্ষিক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41120" y="5285055"/>
            <a:ext cx="12557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সময়কালঃ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সময়ের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সময়কাল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10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975360" y="2301081"/>
            <a:ext cx="12679680" cy="3937882"/>
          </a:xfrm>
          <a:prstGeom prst="roundRect">
            <a:avLst/>
          </a:prstGeom>
          <a:gradFill rotWithShape="1">
            <a:gsLst>
              <a:gs pos="0">
                <a:srgbClr val="F79646"/>
              </a:gs>
              <a:gs pos="100000">
                <a:srgbClr val="F79646"/>
              </a:gs>
            </a:gsLst>
            <a:lin ang="16200000" scaled="1"/>
          </a:gradFill>
          <a:ln>
            <a:noFill/>
          </a:ln>
        </p:spPr>
        <p:txBody>
          <a:bodyPr wrap="square" anchor="ctr"/>
          <a:lstStyle/>
          <a:p>
            <a:pPr marL="0" lvl="0" indent="0" algn="ctr"/>
            <a:r>
              <a:rPr sz="6000" b="1" dirty="0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sz="6000" b="1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6000" b="1" dirty="0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কেজি</a:t>
            </a:r>
            <a:r>
              <a:rPr sz="6000" b="1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6000" b="1" dirty="0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sz="6000" b="1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sz="6000" b="1" dirty="0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টাকায়</a:t>
            </a:r>
            <a:r>
              <a:rPr sz="6000" b="1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6000" b="1" dirty="0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কিনে</a:t>
            </a:r>
            <a:r>
              <a:rPr sz="6000" b="1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৮০ </a:t>
            </a:r>
            <a:r>
              <a:rPr sz="6000" b="1" dirty="0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টাকায়</a:t>
            </a:r>
            <a:r>
              <a:rPr sz="6000" b="1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6000" b="1" dirty="0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sz="6000" b="1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6000" b="1" dirty="0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sz="6000" b="1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6000" b="1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6000" b="1" dirty="0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sz="6000" b="1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6000" b="1" dirty="0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sz="6000" b="1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sz="6000" b="1" dirty="0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sz="6000" b="1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6000" b="1" dirty="0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sz="6000" b="1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442461" y="468489"/>
            <a:ext cx="6718300" cy="1699076"/>
          </a:xfrm>
          <a:prstGeom prst="roundRect">
            <a:avLst/>
          </a:prstGeom>
          <a:gradFill rotWithShape="1">
            <a:gsLst>
              <a:gs pos="0">
                <a:srgbClr val="8064A2"/>
              </a:gs>
              <a:gs pos="100000">
                <a:srgbClr val="8064A2"/>
              </a:gs>
            </a:gsLst>
            <a:lin ang="16200000" scaled="1"/>
          </a:gradFill>
          <a:ln>
            <a:noFill/>
          </a:ln>
        </p:spPr>
        <p:txBody>
          <a:bodyPr wrap="square" anchor="ctr"/>
          <a:lstStyle/>
          <a:p>
            <a:pPr marL="0" lvl="0" indent="0" algn="ctr"/>
            <a:r>
              <a:rPr sz="7200" dirty="0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sz="7200" dirty="0">
              <a:solidFill>
                <a:srgbClr val="FF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1" y="2694344"/>
            <a:ext cx="11201399" cy="5632311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 আছে,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প্রতি কেজি আমের ক্রয়মূল্য=৫০ টাকা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প্রতি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কেজি আমের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বিক্রয়মূল্য=৮০ টাকা </a:t>
            </a:r>
          </a:p>
          <a:p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জানি,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লাভ= (বিক্রয়মূল্য-ক্রয়মূল্য)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	=(৮০-৫০) টাকা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	= ৩০ টাকা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	উত্তরঃ লাভ ৩০ টাকা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7315200" y="319881"/>
            <a:ext cx="6809996" cy="2971800"/>
          </a:xfrm>
          <a:prstGeom prst="rect">
            <a:avLst/>
          </a:prstGeom>
          <a:ln>
            <a:noFill/>
          </a:ln>
        </p:spPr>
      </p:pic>
      <p:pic>
        <p:nvPicPr>
          <p:cNvPr id="4" name="Picture 3" descr="Picture1mmj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1005681"/>
            <a:ext cx="6581396" cy="2940830"/>
          </a:xfrm>
          <a:prstGeom prst="rect">
            <a:avLst/>
          </a:prstGeom>
        </p:spPr>
      </p:pic>
      <p:pic>
        <p:nvPicPr>
          <p:cNvPr id="5" name="Picture 4" descr="Picture1jj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7882" y="1615281"/>
            <a:ext cx="6622918" cy="231284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7848600" y="4282281"/>
            <a:ext cx="6568440" cy="2604027"/>
          </a:xfrm>
          <a:prstGeom prst="rect">
            <a:avLst/>
          </a:prstGeom>
          <a:ln>
            <a:noFill/>
          </a:ln>
        </p:spPr>
      </p:pic>
      <p:pic>
        <p:nvPicPr>
          <p:cNvPr id="7" name="Picture 6" descr="Picture1mmj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00" y="4891881"/>
            <a:ext cx="6581396" cy="2940830"/>
          </a:xfrm>
          <a:prstGeom prst="rect">
            <a:avLst/>
          </a:prstGeom>
        </p:spPr>
      </p:pic>
      <p:pic>
        <p:nvPicPr>
          <p:cNvPr id="8" name="Picture 7" descr="Picture1mmj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4204" y="5501481"/>
            <a:ext cx="6581396" cy="2940830"/>
          </a:xfrm>
          <a:prstGeom prst="rect">
            <a:avLst/>
          </a:prstGeom>
        </p:spPr>
      </p:pic>
      <p:pic>
        <p:nvPicPr>
          <p:cNvPr id="9" name="Picture 8" descr="Picture1jj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2682" y="6111081"/>
            <a:ext cx="6622918" cy="2312840"/>
          </a:xfrm>
          <a:prstGeom prst="rect">
            <a:avLst/>
          </a:prstGeom>
        </p:spPr>
      </p:pic>
      <p:pic>
        <p:nvPicPr>
          <p:cNvPr id="10" name="Picture 9" descr="Picture1n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2400" y="6720681"/>
            <a:ext cx="6498350" cy="2496641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6"/>
          <a:stretch>
            <a:fillRect/>
          </a:stretch>
        </p:blipFill>
        <p:spPr>
          <a:xfrm>
            <a:off x="1371600" y="2758281"/>
            <a:ext cx="5486400" cy="3429000"/>
          </a:xfrm>
          <a:prstGeom prst="rect">
            <a:avLst/>
          </a:prstGeom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1524000" y="1440795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ক্রয়মূল্য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0" y="6971896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বিক্রয়মূল্য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Minus 13"/>
          <p:cNvSpPr/>
          <p:nvPr/>
        </p:nvSpPr>
        <p:spPr>
          <a:xfrm>
            <a:off x="5638800" y="3825081"/>
            <a:ext cx="10287000" cy="52627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otched Right Arrow 14"/>
          <p:cNvSpPr/>
          <p:nvPr/>
        </p:nvSpPr>
        <p:spPr>
          <a:xfrm>
            <a:off x="3505200" y="1615281"/>
            <a:ext cx="3352800" cy="381000"/>
          </a:xfrm>
          <a:prstGeom prst="notch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Notched Right Arrow 15"/>
          <p:cNvSpPr/>
          <p:nvPr/>
        </p:nvSpPr>
        <p:spPr>
          <a:xfrm>
            <a:off x="3657600" y="7101681"/>
            <a:ext cx="3352800" cy="381000"/>
          </a:xfrm>
          <a:prstGeom prst="notch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14400" y="7832711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শতকরা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  <p:bldP spid="15" grpId="0" animBg="1"/>
      <p:bldP spid="16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62000" y="548481"/>
                <a:ext cx="13487400" cy="87367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এখানে , </a:t>
                </a:r>
              </a:p>
              <a:p>
                <a:r>
                  <a:rPr lang="en-US" sz="4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       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ক্রয়মূল্য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= ১১৫০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টাকা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en-US" sz="4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       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বিক্রয়মূল্য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= ১২৭০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টাকা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en-US" sz="4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    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লাভ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= (  ১২৭০ – ১১৫০ )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টাকা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 = ১২০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টাকা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endParaRPr lang="en-US" sz="40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১১৫০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টাকায়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লাভ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হয়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= ১২০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টাকা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4000" dirty="0">
                  <a:latin typeface="NikoshBAN" pitchFamily="2" charset="0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000" i="1" smtClean="0"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  <m:r>
                      <a:rPr lang="en-US" sz="40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১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টাকায়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লাভ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হয়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/>
                            <a:cs typeface="NikoshBAN" pitchFamily="2" charset="0"/>
                          </a:rPr>
                          <m:t>১২০</m:t>
                        </m:r>
                        <m:r>
                          <a:rPr lang="en-US" sz="40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num>
                      <m:den>
                        <m:r>
                          <a:rPr lang="en-US" sz="4000" b="0" i="1" smtClean="0">
                            <a:latin typeface="Cambria Math"/>
                            <a:cs typeface="NikoshBAN" pitchFamily="2" charset="0"/>
                          </a:rPr>
                          <m:t>১১৫০</m:t>
                        </m:r>
                        <m:r>
                          <a:rPr lang="en-US" sz="40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টাকা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                                          ২ </a:t>
                </a:r>
              </a:p>
              <a:p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  <a:ea typeface="Cambria Math"/>
                        <a:cs typeface="NikoshBAN" pitchFamily="2" charset="0"/>
                      </a:rPr>
                      <m:t>∴ </m:t>
                    </m:r>
                  </m:oMath>
                </a14:m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১০০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টাকায়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লাভ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হয়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/>
                            <a:cs typeface="NikoshBAN" pitchFamily="2" charset="0"/>
                          </a:rPr>
                          <m:t>১২০</m:t>
                        </m:r>
                        <m:r>
                          <a:rPr lang="en-US" sz="4000" b="0" i="1" smtClean="0">
                            <a:latin typeface="Cambria Math"/>
                            <a:cs typeface="NikoshBAN" pitchFamily="2" charset="0"/>
                          </a:rPr>
                          <m:t> ×</m:t>
                        </m:r>
                        <m:r>
                          <a:rPr lang="en-US" sz="40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১০০</m:t>
                        </m:r>
                        <m:r>
                          <a:rPr lang="en-US" sz="40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 </m:t>
                        </m:r>
                      </m:num>
                      <m:den>
                        <m:r>
                          <a:rPr lang="en-US" sz="4000" b="0" i="1" smtClean="0">
                            <a:latin typeface="Cambria Math"/>
                            <a:cs typeface="NikoshBAN" pitchFamily="2" charset="0"/>
                          </a:rPr>
                          <m:t>১১৫০</m:t>
                        </m:r>
                        <m:r>
                          <a:rPr lang="en-US" sz="40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টাকা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                                    ২৩ </a:t>
                </a:r>
              </a:p>
              <a:p>
                <a:r>
                  <a:rPr lang="en-US" sz="4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         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/>
                            <a:cs typeface="NikoshBAN" pitchFamily="2" charset="0"/>
                          </a:rPr>
                          <m:t>২</m:t>
                        </m:r>
                        <m:r>
                          <a:rPr lang="en-US" sz="4000" b="0" i="1" smtClean="0">
                            <a:latin typeface="Cambria Math"/>
                            <a:cs typeface="NikoshBAN" pitchFamily="2" charset="0"/>
                          </a:rPr>
                          <m:t>৪</m:t>
                        </m:r>
                        <m:r>
                          <a:rPr lang="en-US" sz="4000" i="1">
                            <a:latin typeface="Cambria Math"/>
                            <a:cs typeface="NikoshBAN" pitchFamily="2" charset="0"/>
                          </a:rPr>
                          <m:t>০</m:t>
                        </m:r>
                        <m:r>
                          <a:rPr lang="en-US" sz="4000" i="1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num>
                      <m:den>
                        <m:r>
                          <a:rPr lang="en-US" sz="4000" b="0" i="1" smtClean="0">
                            <a:latin typeface="Cambria Math"/>
                            <a:cs typeface="NikoshBAN" pitchFamily="2" charset="0"/>
                          </a:rPr>
                          <m:t>২৩</m:t>
                        </m:r>
                        <m:r>
                          <a:rPr lang="en-US" sz="4000" b="0" i="1" smtClean="0">
                            <a:latin typeface="Cambria Math"/>
                            <a:cs typeface="NikoshBAN" pitchFamily="2" charset="0"/>
                          </a:rPr>
                          <m:t>  </m:t>
                        </m:r>
                      </m:den>
                    </m:f>
                  </m:oMath>
                </a14:m>
                <a:r>
                  <a:rPr lang="en-US" sz="4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>
                    <a:latin typeface="NikoshBAN" pitchFamily="2" charset="0"/>
                    <a:cs typeface="NikoshBAN" pitchFamily="2" charset="0"/>
                  </a:rPr>
                  <a:t>টাকা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      </a:t>
                </a:r>
              </a:p>
              <a:p>
                <a:r>
                  <a:rPr lang="en-US" sz="4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                          = ১০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/>
                            <a:cs typeface="NikoshBAN" pitchFamily="2" charset="0"/>
                          </a:rPr>
                          <m:t>১০</m:t>
                        </m:r>
                        <m:r>
                          <a:rPr lang="en-US" sz="4000" i="1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num>
                      <m:den>
                        <m:r>
                          <a:rPr lang="en-US" sz="4000" b="0" i="1" smtClean="0">
                            <a:latin typeface="Cambria Math"/>
                            <a:cs typeface="NikoshBAN" pitchFamily="2" charset="0"/>
                          </a:rPr>
                          <m:t>২৩</m:t>
                        </m:r>
                        <m:r>
                          <a:rPr lang="en-US" sz="4000" i="1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40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/>
                        <a:ea typeface="Cambria Math"/>
                        <a:cs typeface="NikoshBAN" pitchFamily="2" charset="0"/>
                      </a:rPr>
                      <m:t>%</m:t>
                    </m:r>
                  </m:oMath>
                </a14:m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                          </a:t>
                </a:r>
                <a:endParaRPr lang="en-US" sz="40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548481"/>
                <a:ext cx="13487400" cy="8736751"/>
              </a:xfrm>
              <a:prstGeom prst="rect">
                <a:avLst/>
              </a:prstGeom>
              <a:blipFill rotWithShape="1">
                <a:blip r:embed="rId2"/>
                <a:stretch>
                  <a:fillRect l="-1582" t="-1186" b="-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Minus 1"/>
          <p:cNvSpPr/>
          <p:nvPr/>
        </p:nvSpPr>
        <p:spPr>
          <a:xfrm rot="20320087">
            <a:off x="5775723" y="5937047"/>
            <a:ext cx="762000" cy="22860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inus 3"/>
          <p:cNvSpPr/>
          <p:nvPr/>
        </p:nvSpPr>
        <p:spPr>
          <a:xfrm rot="18671306">
            <a:off x="6128120" y="5901573"/>
            <a:ext cx="762000" cy="22860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4"/>
          <p:cNvSpPr/>
          <p:nvPr/>
        </p:nvSpPr>
        <p:spPr>
          <a:xfrm rot="18516946">
            <a:off x="5737289" y="6442009"/>
            <a:ext cx="762000" cy="22860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 rot="19833224">
            <a:off x="5264773" y="6512218"/>
            <a:ext cx="762000" cy="22860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5800" y="548481"/>
            <a:ext cx="5105400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7200" b="1" u="sng" dirty="0" err="1" smtClean="0">
                <a:effectLst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7200" b="1" u="sng" dirty="0" smtClean="0">
                <a:effectLst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u="sng" dirty="0" err="1" smtClean="0">
                <a:effectLst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7200" b="1" u="sng" dirty="0" smtClean="0">
                <a:effectLst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7200" b="1" u="sng" dirty="0">
              <a:effectLst>
                <a:reflection blurRad="6350" stA="60000" endA="900" endPos="58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2301081"/>
            <a:ext cx="1295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দোকানদার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হালি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ডিম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২৫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২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হালি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৫৬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শতকরা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/>
          <p:cNvSpPr/>
          <p:nvPr/>
        </p:nvSpPr>
        <p:spPr>
          <a:xfrm>
            <a:off x="1143000" y="624681"/>
            <a:ext cx="13030200" cy="82296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76400" y="3873242"/>
            <a:ext cx="10668000" cy="13234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শতকরা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বার্ষিক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মুনাফায়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৩০০০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বছরের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১৫০০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?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3"/>
          <p:cNvSpPr/>
          <p:nvPr/>
        </p:nvSpPr>
        <p:spPr>
          <a:xfrm>
            <a:off x="3124200" y="548481"/>
            <a:ext cx="8229600" cy="129540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172200" y="472281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Minus 1"/>
          <p:cNvSpPr/>
          <p:nvPr/>
        </p:nvSpPr>
        <p:spPr>
          <a:xfrm rot="16200000">
            <a:off x="3543299" y="5310982"/>
            <a:ext cx="8915400" cy="4572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763000" y="2148681"/>
            <a:ext cx="5486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,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মুলধন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p = ৩০০০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I = ১৫০০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n = ৫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38200" y="2377281"/>
                <a:ext cx="7162799" cy="6260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আমরা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জানি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, </a:t>
                </a:r>
              </a:p>
              <a:p>
                <a:r>
                  <a:rPr lang="en-US" sz="4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           </a:t>
                </a:r>
                <a:r>
                  <a:rPr lang="en-US" sz="4000" dirty="0" smtClean="0">
                    <a:cs typeface="NikoshBAN" pitchFamily="2" charset="0"/>
                  </a:rPr>
                  <a:t>I = </a:t>
                </a:r>
                <a:r>
                  <a:rPr lang="en-US" sz="4000" dirty="0" err="1" smtClean="0">
                    <a:cs typeface="NikoshBAN" pitchFamily="2" charset="0"/>
                  </a:rPr>
                  <a:t>prn</a:t>
                </a:r>
                <a:r>
                  <a:rPr lang="en-US" sz="4000" dirty="0" smtClean="0">
                    <a:cs typeface="NikoshBAN" pitchFamily="2" charset="0"/>
                  </a:rPr>
                  <a:t> </a:t>
                </a:r>
              </a:p>
              <a:p>
                <a:r>
                  <a:rPr lang="en-US" sz="4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           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/>
                            <a:cs typeface="NikoshBAN" pitchFamily="2" charset="0"/>
                          </a:rPr>
                          <m:t>𝐼</m:t>
                        </m:r>
                      </m:num>
                      <m:den>
                        <m:r>
                          <a:rPr lang="en-US" sz="4000" b="0" i="1" smtClean="0">
                            <a:latin typeface="Cambria Math"/>
                            <a:cs typeface="NikoshBAN" pitchFamily="2" charset="0"/>
                          </a:rPr>
                          <m:t>𝑝𝑛</m:t>
                        </m:r>
                        <m:r>
                          <a:rPr lang="en-US" sz="40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en-US" sz="4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latin typeface="Cambria Math"/>
                            <a:cs typeface="NikoshBAN" pitchFamily="2" charset="0"/>
                          </a:rPr>
                          <m:t>১৫০০</m:t>
                        </m:r>
                        <m:r>
                          <a:rPr lang="en-US" sz="4000" b="0" i="0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num>
                      <m:den>
                        <m:r>
                          <a:rPr lang="en-US" sz="4000" b="0" i="0" smtClean="0">
                            <a:latin typeface="Cambria Math"/>
                            <a:cs typeface="NikoshBAN" pitchFamily="2" charset="0"/>
                          </a:rPr>
                          <m:t>৩০০০</m:t>
                        </m:r>
                        <m:r>
                          <a:rPr lang="en-US" sz="4000" b="0" i="0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en-US" sz="40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×</m:t>
                        </m:r>
                        <m:r>
                          <a:rPr lang="en-US" sz="40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৫</m:t>
                        </m:r>
                        <m:r>
                          <a:rPr lang="en-US" sz="40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endParaRPr lang="en-US" sz="40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4000">
                            <a:latin typeface="Cambria Math"/>
                            <a:cs typeface="NikoshBAN" pitchFamily="2" charset="0"/>
                          </a:rPr>
                          <m:t>১৫০০</m:t>
                        </m:r>
                        <m:r>
                          <a:rPr lang="en-US" sz="400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num>
                      <m:den>
                        <m:r>
                          <a:rPr lang="en-US" sz="4000">
                            <a:latin typeface="Cambria Math"/>
                            <a:cs typeface="NikoshBAN" pitchFamily="2" charset="0"/>
                          </a:rPr>
                          <m:t>৩০০০</m:t>
                        </m:r>
                        <m:r>
                          <a:rPr lang="en-US" sz="400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en-US" sz="40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×</m:t>
                        </m:r>
                        <m:r>
                          <a:rPr lang="en-US" sz="40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৫</m:t>
                        </m:r>
                        <m:r>
                          <a:rPr lang="en-US" sz="40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4000" dirty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40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4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                    ২         </a:t>
                </a:r>
              </a:p>
              <a:p>
                <a:r>
                  <a:rPr lang="en-US" sz="4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4000">
                            <a:latin typeface="Cambria Math"/>
                            <a:cs typeface="NikoshBAN" pitchFamily="2" charset="0"/>
                          </a:rPr>
                          <m:t>১</m:t>
                        </m:r>
                        <m:r>
                          <a:rPr lang="en-US" sz="400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×</m:t>
                        </m:r>
                        <m:r>
                          <a:rPr lang="en-US" sz="4000" b="0" i="0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১</m:t>
                        </m:r>
                        <m:r>
                          <a:rPr lang="en-US" sz="4000">
                            <a:latin typeface="Cambria Math"/>
                            <a:cs typeface="NikoshBAN" pitchFamily="2" charset="0"/>
                          </a:rPr>
                          <m:t>০০</m:t>
                        </m:r>
                        <m:r>
                          <a:rPr lang="en-US" sz="400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num>
                      <m:den>
                        <m:r>
                          <a:rPr lang="en-US" sz="4000" b="0" i="0" smtClean="0">
                            <a:latin typeface="Cambria Math"/>
                            <a:cs typeface="NikoshBAN" pitchFamily="2" charset="0"/>
                          </a:rPr>
                          <m:t>১</m:t>
                        </m:r>
                        <m:r>
                          <a:rPr lang="en-US" sz="4000">
                            <a:latin typeface="Cambria Math"/>
                            <a:cs typeface="NikoshBAN" pitchFamily="2" charset="0"/>
                          </a:rPr>
                          <m:t>০</m:t>
                        </m:r>
                        <m:r>
                          <a:rPr lang="en-US" sz="400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en-US" sz="40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×</m:t>
                        </m:r>
                        <m:r>
                          <a:rPr lang="en-US" sz="40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১০০</m:t>
                        </m:r>
                        <m:r>
                          <a:rPr lang="en-US" sz="40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 </m:t>
                        </m:r>
                      </m:den>
                    </m:f>
                  </m:oMath>
                </a14:m>
                <a:endParaRPr lang="en-US" sz="40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377281"/>
                <a:ext cx="7162799" cy="6260560"/>
              </a:xfrm>
              <a:prstGeom prst="rect">
                <a:avLst/>
              </a:prstGeom>
              <a:blipFill rotWithShape="1">
                <a:blip r:embed="rId2"/>
                <a:stretch>
                  <a:fillRect l="-3066" t="-1655" b="-17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Minus 6"/>
          <p:cNvSpPr/>
          <p:nvPr/>
        </p:nvSpPr>
        <p:spPr>
          <a:xfrm rot="20485146">
            <a:off x="3524526" y="6175752"/>
            <a:ext cx="1100263" cy="301285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inus 7"/>
          <p:cNvSpPr/>
          <p:nvPr/>
        </p:nvSpPr>
        <p:spPr>
          <a:xfrm rot="20628167">
            <a:off x="3124200" y="6758781"/>
            <a:ext cx="1219200" cy="26670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inus 8"/>
          <p:cNvSpPr/>
          <p:nvPr/>
        </p:nvSpPr>
        <p:spPr>
          <a:xfrm rot="19358210">
            <a:off x="3217032" y="8246965"/>
            <a:ext cx="838200" cy="22860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 rot="18585669">
            <a:off x="4025584" y="7711281"/>
            <a:ext cx="838200" cy="22860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410200" y="6087942"/>
                <a:ext cx="1676399" cy="10137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4000">
                            <a:latin typeface="Cambria Math"/>
                            <a:cs typeface="NikoshBAN" pitchFamily="2" charset="0"/>
                          </a:rPr>
                          <m:t>১</m:t>
                        </m:r>
                        <m:r>
                          <a:rPr lang="en-US" sz="4000">
                            <a:latin typeface="Cambria Math"/>
                            <a:cs typeface="NikoshBAN" pitchFamily="2" charset="0"/>
                          </a:rPr>
                          <m:t>  </m:t>
                        </m:r>
                      </m:num>
                      <m:den>
                        <m:r>
                          <a:rPr lang="en-US" sz="4000">
                            <a:latin typeface="Cambria Math"/>
                            <a:cs typeface="NikoshBAN" pitchFamily="2" charset="0"/>
                          </a:rPr>
                          <m:t>১০</m:t>
                        </m:r>
                        <m:r>
                          <a:rPr lang="en-US" sz="400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en-US" sz="40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4000" dirty="0" smtClean="0"/>
                  <a:t> </a:t>
                </a:r>
                <a:endParaRPr lang="en-US" sz="4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6087942"/>
                <a:ext cx="1676399" cy="1013739"/>
              </a:xfrm>
              <a:prstGeom prst="rect">
                <a:avLst/>
              </a:prstGeom>
              <a:blipFill rotWithShape="1">
                <a:blip r:embed="rId3"/>
                <a:stretch>
                  <a:fillRect l="-13139" b="-162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953000" y="7558881"/>
                <a:ext cx="2286000" cy="10137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4000">
                            <a:latin typeface="Cambria Math"/>
                            <a:cs typeface="NikoshBAN" pitchFamily="2" charset="0"/>
                          </a:rPr>
                          <m:t>১০</m:t>
                        </m:r>
                        <m:r>
                          <a:rPr lang="en-US" sz="400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num>
                      <m:den>
                        <m:r>
                          <a:rPr lang="en-US" sz="4000">
                            <a:latin typeface="Cambria Math"/>
                            <a:cs typeface="NikoshBAN" pitchFamily="2" charset="0"/>
                          </a:rPr>
                          <m:t>১০০</m:t>
                        </m:r>
                        <m:r>
                          <a:rPr lang="en-US" sz="40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 </m:t>
                        </m:r>
                      </m:den>
                    </m:f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7558881"/>
                <a:ext cx="2286000" cy="1013739"/>
              </a:xfrm>
              <a:prstGeom prst="rect">
                <a:avLst/>
              </a:prstGeom>
              <a:blipFill rotWithShape="1">
                <a:blip r:embed="rId4"/>
                <a:stretch>
                  <a:fillRect l="-9600" b="-162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324600" y="7711281"/>
                <a:ext cx="1905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NikoshBAN" pitchFamily="2" charset="0"/>
                    <a:cs typeface="NikoshBAN" pitchFamily="2" charset="0"/>
                  </a:rPr>
                  <a:t>= ১০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  <a:ea typeface="Cambria Math"/>
                        <a:cs typeface="NikoshBAN" pitchFamily="2" charset="0"/>
                      </a:rPr>
                      <m:t>%</m:t>
                    </m:r>
                  </m:oMath>
                </a14:m>
                <a:r>
                  <a:rPr lang="en-US" sz="4000" dirty="0" smtClean="0"/>
                  <a:t> </a:t>
                </a:r>
                <a:endParaRPr lang="en-US" sz="4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7711281"/>
                <a:ext cx="1905000" cy="707886"/>
              </a:xfrm>
              <a:prstGeom prst="rect">
                <a:avLst/>
              </a:prstGeom>
              <a:blipFill rotWithShape="1">
                <a:blip r:embed="rId5"/>
                <a:stretch>
                  <a:fillRect l="-11538" t="-18103" r="-2564" b="-37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1" grpId="0" animBg="1"/>
      <p:bldP spid="10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otched Right Arrow 3"/>
          <p:cNvSpPr/>
          <p:nvPr/>
        </p:nvSpPr>
        <p:spPr>
          <a:xfrm>
            <a:off x="3886200" y="319881"/>
            <a:ext cx="5257800" cy="19812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57800" y="795952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90600" y="2910681"/>
                <a:ext cx="13258800" cy="1048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শতকরা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বার্ষিক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৮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/>
                            <a:cs typeface="NikoshBAN" pitchFamily="2" charset="0"/>
                          </a:rPr>
                          <m:t>১</m:t>
                        </m:r>
                        <m:r>
                          <a:rPr lang="en-US" sz="40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num>
                      <m:den>
                        <m:r>
                          <a:rPr lang="en-US" sz="4000" b="0" i="1" smtClean="0">
                            <a:latin typeface="Cambria Math"/>
                            <a:cs typeface="NikoshBAN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টাকা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মুনাফায়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কত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টাকার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৬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বছরের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মুনাফা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২৫৫০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টাকা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হবে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? </a:t>
                </a:r>
                <a:endParaRPr lang="en-US" sz="40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910681"/>
                <a:ext cx="13258800" cy="1048107"/>
              </a:xfrm>
              <a:prstGeom prst="rect">
                <a:avLst/>
              </a:prstGeom>
              <a:blipFill rotWithShape="1">
                <a:blip r:embed="rId2"/>
                <a:stretch>
                  <a:fillRect l="-1655" r="-690" b="-12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312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38600" y="1234281"/>
            <a:ext cx="5715000" cy="120032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72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b="1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76400" y="2986881"/>
            <a:ext cx="7848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ফারুক হোসেন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শিক্ষক(এম.এস.সি) গণিত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নবিগঞ্জ ইসলামিয়া দাখিল মাদ্রাসা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সদর , লক্ষীপুর ।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০১৮৩৭৬২৩৫০৫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034" y="3203653"/>
            <a:ext cx="3110366" cy="3974228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998720" y="359659"/>
            <a:ext cx="4998720" cy="125562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square" anchor="ctr"/>
          <a:lstStyle/>
          <a:p>
            <a:pPr marL="0" lvl="0" indent="0" algn="ctr"/>
            <a:r>
              <a:rPr sz="72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en-US" sz="72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72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7200" dirty="0" smtClean="0">
                <a:solidFill>
                  <a:srgbClr val="F7964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1520" y="1920081"/>
            <a:ext cx="13411201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  <a:p>
            <a:pPr lvl="0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ক)   ২         খ)   ৩          গ)   ৪         ঘ)    ৫   </a:t>
            </a:r>
          </a:p>
          <a:p>
            <a:pPr lvl="0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২) 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সঠিক?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লাভ = 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ক্রয়মূল্য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বিক্রয়মূল্য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খ)  লাভ = বিক্রয়মূল্য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ক্রয়মূল্য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লাভ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= ক্রয়মূল্য × 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বিক্রয়মূল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লাভ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= ক্রয়মূল্য ÷ বিক্রয়মূল্য</a:t>
            </a:r>
          </a:p>
          <a:p>
            <a:pPr lvl="0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৩) 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একজন লোক ১৩০ টাকায় একটি জিনিস কিনে ১১০ টাকায় বিক্রয় করলে কত লাভ/ক্ষতি হবে?</a:t>
            </a:r>
          </a:p>
          <a:p>
            <a:pPr lvl="0"/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	ক) ২০ টাকা লাভ 		খ)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টাকা ক্ষতি </a:t>
            </a:r>
          </a:p>
          <a:p>
            <a:pPr lvl="0"/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	গ) ৩০ টাকা ক্ষতি       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৩০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টাকা লাভ 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৪)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মুনাফার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ক) </a:t>
            </a:r>
            <a:r>
              <a:rPr lang="en-US" sz="4000" dirty="0"/>
              <a:t>I = </a:t>
            </a:r>
            <a:r>
              <a:rPr lang="en-US" sz="4000" dirty="0" err="1"/>
              <a:t>p+prn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খ)    </a:t>
            </a:r>
            <a:r>
              <a:rPr lang="en-US" sz="4000" dirty="0" smtClean="0"/>
              <a:t>I </a:t>
            </a:r>
            <a:r>
              <a:rPr lang="en-US" sz="4000" dirty="0"/>
              <a:t>= p( 1+rn)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গ)    </a:t>
            </a:r>
            <a:r>
              <a:rPr lang="en-US" sz="4000" dirty="0" smtClean="0"/>
              <a:t>I </a:t>
            </a:r>
            <a:r>
              <a:rPr lang="en-US" sz="4000" dirty="0"/>
              <a:t>= </a:t>
            </a:r>
            <a:r>
              <a:rPr lang="en-US" sz="4000" dirty="0" err="1" smtClean="0"/>
              <a:t>prm</a:t>
            </a:r>
            <a:r>
              <a:rPr lang="en-US" sz="4000" dirty="0" smtClean="0"/>
              <a:t>     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ঘ)    </a:t>
            </a:r>
            <a:r>
              <a:rPr lang="en-US" sz="4000" dirty="0"/>
              <a:t>I</a:t>
            </a:r>
            <a:r>
              <a:rPr lang="en-US" sz="4000" dirty="0" smtClean="0"/>
              <a:t> = </a:t>
            </a:r>
            <a:r>
              <a:rPr lang="en-US" sz="4000" dirty="0" err="1" smtClean="0"/>
              <a:t>prn</a:t>
            </a:r>
            <a:r>
              <a:rPr lang="en-US" sz="4000" dirty="0" smtClean="0"/>
              <a:t> </a:t>
            </a:r>
            <a:endParaRPr lang="en-US" sz="4000" dirty="0"/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as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7543800" y="2700292"/>
            <a:ext cx="533400" cy="43898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486400" y="2700292"/>
            <a:ext cx="533400" cy="43898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7924800" y="4452892"/>
            <a:ext cx="533400" cy="43898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00200" y="6967492"/>
            <a:ext cx="533400" cy="43898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676400" y="6263481"/>
            <a:ext cx="533400" cy="43898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1506200" y="8186692"/>
            <a:ext cx="533400" cy="43898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172200" y="6357892"/>
            <a:ext cx="533400" cy="43898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001000" y="3919492"/>
            <a:ext cx="533400" cy="43898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143000" y="2624092"/>
            <a:ext cx="533400" cy="43898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248400" y="6967492"/>
            <a:ext cx="533400" cy="43898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295400" y="8092281"/>
            <a:ext cx="533400" cy="43898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495800" y="8186692"/>
            <a:ext cx="533400" cy="43898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8458200" y="8186692"/>
            <a:ext cx="533400" cy="43898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3200400" y="2700292"/>
            <a:ext cx="533400" cy="43898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1295400" y="3843292"/>
            <a:ext cx="533400" cy="43898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219200" y="4434681"/>
            <a:ext cx="533400" cy="43898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888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63" y="944454"/>
            <a:ext cx="13289280" cy="18900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27763" y="4178042"/>
            <a:ext cx="130454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৩০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টাকায়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১০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১৫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সংখ্যক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কলা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সবগুলো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কলা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৩০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টাকায়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১২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শতকরা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2" y="6186"/>
            <a:ext cx="14608561" cy="93203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62400" y="624681"/>
            <a:ext cx="6096001" cy="120032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GB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550" y="2398426"/>
            <a:ext cx="5709066" cy="458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43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explode.wav"/>
          </p:stSnd>
        </p:sndAc>
      </p:transition>
    </mc:Choice>
    <mc:Fallback xmlns="">
      <p:transition spd="slow">
        <p:sndAc>
          <p:stSnd>
            <p:snd r:embed="rId5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267200" y="518143"/>
            <a:ext cx="6339840" cy="1865313"/>
          </a:xfrm>
          <a:prstGeom prst="roundRect">
            <a:avLst/>
          </a:prstGeom>
          <a:gradFill rotWithShape="1">
            <a:gsLst>
              <a:gs pos="0">
                <a:srgbClr val="9BBB59"/>
              </a:gs>
              <a:gs pos="100000">
                <a:srgbClr val="9BBB59"/>
              </a:gs>
            </a:gsLst>
            <a:lin ang="16200000" scaled="1"/>
          </a:gradFill>
          <a:ln>
            <a:noFill/>
          </a:ln>
        </p:spPr>
        <p:txBody>
          <a:bodyPr wrap="square" anchor="ctr"/>
          <a:lstStyle/>
          <a:p>
            <a:pPr marL="0" lvl="0" indent="0" algn="ctr"/>
            <a:r>
              <a:rPr sz="7200" dirty="0" err="1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sz="72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sz="7200" dirty="0" err="1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sz="72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920" y="3612754"/>
            <a:ext cx="8234680" cy="425092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728720" y="3291681"/>
            <a:ext cx="8234680" cy="4250927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txBody>
          <a:bodyPr wrap="square" anchor="ctr"/>
          <a:lstStyle/>
          <a:p>
            <a:pPr marL="0" lvl="0" indent="0" algn="ctr"/>
            <a:r>
              <a:rPr sz="6000" b="1" dirty="0" err="1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sz="6000" b="1" dirty="0">
                <a:latin typeface="NikoshBAN" pitchFamily="2" charset="0"/>
                <a:cs typeface="NikoshBAN" pitchFamily="2" charset="0"/>
              </a:rPr>
              <a:t>  	</a:t>
            </a:r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৮</a:t>
            </a:r>
            <a:r>
              <a:rPr sz="6000" b="1" dirty="0" smtClean="0">
                <a:latin typeface="NikoshBAN" pitchFamily="2" charset="0"/>
                <a:cs typeface="NikoshBAN" pitchFamily="2" charset="0"/>
              </a:rPr>
              <a:t>ম  </a:t>
            </a:r>
            <a:endParaRPr lang="bn-BD" sz="6000" b="1" dirty="0">
              <a:latin typeface="NikoshBAN" pitchFamily="2" charset="0"/>
              <a:cs typeface="NikoshBAN" pitchFamily="2" charset="0"/>
            </a:endParaRPr>
          </a:p>
          <a:p>
            <a:pPr marL="0" lvl="0" indent="0" algn="ctr"/>
            <a:r>
              <a:rPr sz="6000" b="1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sz="6000" b="1" dirty="0">
                <a:latin typeface="NikoshBAN" pitchFamily="2" charset="0"/>
                <a:cs typeface="NikoshBAN" pitchFamily="2" charset="0"/>
              </a:rPr>
              <a:t>	</a:t>
            </a:r>
            <a:r>
              <a:rPr sz="6000" b="1" dirty="0" err="1">
                <a:latin typeface="NikoshBAN" pitchFamily="2" charset="0"/>
                <a:cs typeface="NikoshBAN" pitchFamily="2" charset="0"/>
              </a:rPr>
              <a:t>গণিত</a:t>
            </a:r>
            <a:endParaRPr sz="6000" b="1" dirty="0">
              <a:latin typeface="NikoshBAN" pitchFamily="2" charset="0"/>
              <a:cs typeface="NikoshBAN" pitchFamily="2" charset="0"/>
            </a:endParaRPr>
          </a:p>
          <a:p>
            <a:pPr marL="0" lvl="0" indent="0" algn="ctr"/>
            <a:r>
              <a:rPr sz="6000" b="1" dirty="0" err="1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sz="6000" b="1" dirty="0">
                <a:latin typeface="NikoshBAN" pitchFamily="2" charset="0"/>
                <a:cs typeface="NikoshBAN" pitchFamily="2" charset="0"/>
              </a:rPr>
              <a:t> 	</a:t>
            </a:r>
            <a:r>
              <a:rPr sz="6000" b="1" dirty="0" smtClean="0">
                <a:latin typeface="NikoshBAN" pitchFamily="2" charset="0"/>
                <a:cs typeface="NikoshBAN" pitchFamily="2" charset="0"/>
              </a:rPr>
              <a:t>২য়</a:t>
            </a:r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sz="6000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মুনাফা</a:t>
            </a:r>
            <a:r>
              <a:rPr sz="6000" b="1" dirty="0" smtClean="0">
                <a:latin typeface="NikoshBAN" pitchFamily="2" charset="0"/>
                <a:cs typeface="NikoshBAN" pitchFamily="2" charset="0"/>
              </a:rPr>
              <a:t>) </a:t>
            </a:r>
            <a:endParaRPr sz="6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06401" y="8244681"/>
            <a:ext cx="6832599" cy="823695"/>
          </a:xfrm>
          <a:prstGeom prst="roundRect">
            <a:avLst/>
          </a:prstGeom>
          <a:gradFill rotWithShape="1">
            <a:gsLst>
              <a:gs pos="0">
                <a:srgbClr val="C0504D"/>
              </a:gs>
              <a:gs pos="100000">
                <a:srgbClr val="C0504D"/>
              </a:gs>
            </a:gsLst>
            <a:lin ang="16200000" scaled="1"/>
          </a:gradFill>
          <a:ln>
            <a:noFill/>
          </a:ln>
        </p:spPr>
        <p:txBody>
          <a:bodyPr wrap="square" anchor="ctr"/>
          <a:lstStyle/>
          <a:p>
            <a:pPr marL="0" lvl="0" indent="0" algn="ctr"/>
            <a:r>
              <a:rPr sz="4000" dirty="0" err="1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নিত্য</a:t>
            </a:r>
            <a:r>
              <a:rPr sz="40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sz="4000" dirty="0" err="1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sz="40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sz="4000" dirty="0" err="1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জিনিস</a:t>
            </a:r>
            <a:r>
              <a:rPr sz="40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sz="4000" dirty="0" err="1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বিক্রয়</a:t>
            </a:r>
            <a:r>
              <a:rPr sz="40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sz="4000" dirty="0" err="1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4000" dirty="0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ছে ।</a:t>
            </a:r>
            <a:r>
              <a:rPr sz="4000" dirty="0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sz="4000" dirty="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06401" y="3993767"/>
            <a:ext cx="6697979" cy="898114"/>
          </a:xfrm>
          <a:prstGeom prst="roundRect">
            <a:avLst/>
          </a:prstGeom>
          <a:gradFill rotWithShape="1">
            <a:gsLst>
              <a:gs pos="0">
                <a:srgbClr val="F79646"/>
              </a:gs>
              <a:gs pos="100000">
                <a:srgbClr val="F79646"/>
              </a:gs>
            </a:gsLst>
            <a:lin ang="16200000" scaled="1"/>
          </a:gradFill>
          <a:ln>
            <a:noFill/>
          </a:ln>
        </p:spPr>
        <p:txBody>
          <a:bodyPr wrap="square" anchor="ctr"/>
          <a:lstStyle/>
          <a:p>
            <a:pPr marL="0" lvl="0" indent="0" algn="ctr"/>
            <a:r>
              <a:rPr sz="40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sz="4000" dirty="0" err="1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সবজি</a:t>
            </a:r>
            <a:r>
              <a:rPr sz="40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sz="4000" dirty="0" err="1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বিক্রয়</a:t>
            </a:r>
            <a:r>
              <a:rPr sz="40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sz="4000" dirty="0" err="1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করছে</a:t>
            </a:r>
            <a:r>
              <a:rPr lang="bn-BD" sz="4000" dirty="0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sz="4000" dirty="0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sz="4000" dirty="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074664" y="4017515"/>
            <a:ext cx="6019800" cy="874366"/>
          </a:xfrm>
          <a:prstGeom prst="roundRect">
            <a:avLst/>
          </a:prstGeom>
          <a:gradFill rotWithShape="1">
            <a:gsLst>
              <a:gs pos="0">
                <a:srgbClr val="4BACC6"/>
              </a:gs>
              <a:gs pos="100000">
                <a:srgbClr val="4BACC6"/>
              </a:gs>
            </a:gsLst>
            <a:lin ang="16200000" scaled="1"/>
          </a:gradFill>
          <a:ln>
            <a:noFill/>
          </a:ln>
        </p:spPr>
        <p:txBody>
          <a:bodyPr wrap="square" anchor="ctr"/>
          <a:lstStyle/>
          <a:p>
            <a:pPr marL="0" lvl="0" indent="0" algn="ctr"/>
            <a:r>
              <a:rPr sz="4000" dirty="0" err="1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পোশাক</a:t>
            </a:r>
            <a:r>
              <a:rPr sz="40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sz="4000" dirty="0" err="1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বিক্রয়</a:t>
            </a:r>
            <a:r>
              <a:rPr sz="40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sz="4000" dirty="0" err="1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করছে</a:t>
            </a:r>
            <a:r>
              <a:rPr lang="bn-BD" sz="4000" dirty="0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sz="4000" dirty="0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sz="4000" dirty="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074664" y="8210674"/>
            <a:ext cx="6019800" cy="872207"/>
          </a:xfrm>
          <a:prstGeom prst="roundRect">
            <a:avLst/>
          </a:prstGeom>
          <a:gradFill rotWithShape="1">
            <a:gsLst>
              <a:gs pos="0">
                <a:srgbClr val="8064A2"/>
              </a:gs>
              <a:gs pos="100000">
                <a:srgbClr val="8064A2"/>
              </a:gs>
            </a:gsLst>
            <a:lin ang="16200000" scaled="1"/>
          </a:gradFill>
          <a:ln>
            <a:noFill/>
          </a:ln>
        </p:spPr>
        <p:txBody>
          <a:bodyPr wrap="square" anchor="ctr"/>
          <a:lstStyle/>
          <a:p>
            <a:pPr marL="0" lvl="0" indent="0" algn="ctr"/>
            <a:r>
              <a:rPr sz="4000" dirty="0">
                <a:solidFill>
                  <a:srgbClr val="FFFFFF"/>
                </a:solidFill>
                <a:latin typeface="Calibri"/>
              </a:rPr>
              <a:t> </a:t>
            </a:r>
            <a:r>
              <a:rPr sz="4000" dirty="0" err="1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sz="40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sz="4000" dirty="0" err="1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চিন্তিত</a:t>
            </a:r>
            <a:r>
              <a:rPr lang="bn-BD" sz="4000" dirty="0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sz="4000" dirty="0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sz="4000" dirty="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229600" y="5124641"/>
            <a:ext cx="5819139" cy="2815240"/>
          </a:xfrm>
          <a:prstGeom prst="rect">
            <a:avLst/>
          </a:prstGeom>
          <a:ln w="88900">
            <a:solidFill>
              <a:srgbClr val="FFFFFF"/>
            </a:solidFill>
          </a:ln>
        </p:spPr>
      </p:pic>
      <p:pic>
        <p:nvPicPr>
          <p:cNvPr id="7" name="Picture 6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889004" y="5124641"/>
            <a:ext cx="5664200" cy="2815240"/>
          </a:xfrm>
          <a:prstGeom prst="rect">
            <a:avLst/>
          </a:prstGeom>
          <a:ln w="88900">
            <a:solidFill>
              <a:srgbClr val="FFFFFF"/>
            </a:solidFill>
          </a:ln>
        </p:spPr>
      </p:pic>
      <p:pic>
        <p:nvPicPr>
          <p:cNvPr id="8" name="Picture 7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8074659" y="1015155"/>
            <a:ext cx="5974080" cy="2733726"/>
          </a:xfrm>
          <a:prstGeom prst="rect">
            <a:avLst/>
          </a:prstGeom>
          <a:ln w="88900">
            <a:solidFill>
              <a:srgbClr val="FFFFFF"/>
            </a:solidFill>
          </a:ln>
        </p:spPr>
      </p:pic>
      <p:pic>
        <p:nvPicPr>
          <p:cNvPr id="9" name="Picture 8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728980" y="1015156"/>
            <a:ext cx="5824224" cy="2733725"/>
          </a:xfrm>
          <a:prstGeom prst="rect">
            <a:avLst/>
          </a:prstGeom>
          <a:ln w="88900">
            <a:solidFill>
              <a:srgbClr val="FFFFFF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012692" y="167481"/>
            <a:ext cx="6188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as-IN" sz="4000" b="1" dirty="0">
                <a:latin typeface="NikoshBAN" pitchFamily="2" charset="0"/>
                <a:cs typeface="NikoshBAN" pitchFamily="2" charset="0"/>
              </a:rPr>
              <a:t>নিচের চিত্রগুলো লক্ষ্য </a:t>
            </a:r>
            <a:r>
              <a:rPr lang="as-IN" sz="4000" b="1" dirty="0" smtClean="0">
                <a:latin typeface="NikoshBAN" pitchFamily="2" charset="0"/>
                <a:cs typeface="NikoshBAN" pitchFamily="2" charset="0"/>
              </a:rPr>
              <a:t>কর</a:t>
            </a:r>
            <a:endParaRPr lang="as-IN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1520" y="1761685"/>
            <a:ext cx="13411201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§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ক্রয়মূল্যের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চেয়ে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বিক্রয়মূল্য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 </a:t>
            </a:r>
          </a:p>
          <a:p>
            <a:pPr marL="571500" indent="-571500">
              <a:buFont typeface="Wingdings" pitchFamily="2" charset="2"/>
              <a:buChar char="§"/>
            </a:pP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§"/>
            </a:pPr>
            <a:r>
              <a:rPr lang="en-US" sz="4000" u="sng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লোকসান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 </a:t>
            </a:r>
          </a:p>
          <a:p>
            <a:pPr marL="571500" indent="-571500">
              <a:buFont typeface="Wingdings" pitchFamily="2" charset="2"/>
              <a:buChar char="§"/>
            </a:pP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§"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ক্রয়মূল্যের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চেয়ে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বিক্রয়মূল্য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? 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§"/>
            </a:pP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§"/>
            </a:pPr>
            <a:r>
              <a:rPr lang="en-US" sz="4000" u="sng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76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145280" y="503030"/>
            <a:ext cx="6583680" cy="2841148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softEdge rad="317500"/>
          </a:effectLst>
        </p:spPr>
        <p:txBody>
          <a:bodyPr wrap="square" anchor="ctr"/>
          <a:lstStyle/>
          <a:p>
            <a:pPr marL="0" lvl="0" indent="0" algn="ctr"/>
            <a:r>
              <a:rPr sz="7200" dirty="0" err="1">
                <a:solidFill>
                  <a:srgbClr val="EEECE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sz="7200" dirty="0">
                <a:solidFill>
                  <a:srgbClr val="EEEC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sz="7200" dirty="0" err="1">
                <a:solidFill>
                  <a:srgbClr val="EEECE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sz="7200" dirty="0">
                <a:solidFill>
                  <a:srgbClr val="EEECE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280160" y="4352397"/>
            <a:ext cx="12313920" cy="3212483"/>
          </a:xfrm>
          <a:prstGeom prst="roundRect">
            <a:avLst/>
          </a:prstGeom>
          <a:gradFill rotWithShape="1">
            <a:gsLst>
              <a:gs pos="0">
                <a:srgbClr val="C0504D"/>
              </a:gs>
              <a:gs pos="100000">
                <a:srgbClr val="C0504D"/>
              </a:gs>
            </a:gsLst>
            <a:lin ang="16200000" scaled="1"/>
          </a:gradFill>
          <a:ln>
            <a:noFill/>
          </a:ln>
          <a:effectLst>
            <a:softEdge rad="635000"/>
          </a:effectLst>
        </p:spPr>
        <p:txBody>
          <a:bodyPr wrap="square" anchor="ctr"/>
          <a:lstStyle/>
          <a:p>
            <a:pPr marL="0" lvl="0" indent="0" algn="ctr"/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endParaRPr sz="6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0" y="518144"/>
            <a:ext cx="5242560" cy="1839406"/>
          </a:xfrm>
          <a:prstGeom prst="roundRect">
            <a:avLst/>
          </a:prstGeom>
          <a:gradFill rotWithShape="1">
            <a:gsLst>
              <a:gs pos="0">
                <a:srgbClr val="C0504D"/>
              </a:gs>
              <a:gs pos="100000">
                <a:srgbClr val="C0504D"/>
              </a:gs>
            </a:gsLst>
            <a:lin ang="16200000" scaled="1"/>
          </a:gradFill>
          <a:ln>
            <a:noFill/>
          </a:ln>
          <a:scene3d>
            <a:camera prst="isometricOffAxis2Left"/>
            <a:lightRig rig="threePt" dir="t"/>
          </a:scene3d>
        </p:spPr>
        <p:txBody>
          <a:bodyPr wrap="square" anchor="ctr"/>
          <a:lstStyle/>
          <a:p>
            <a:pPr marL="0" lvl="0" indent="0" algn="ctr"/>
            <a:r>
              <a:rPr sz="7200" dirty="0" err="1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sz="7200" dirty="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9600" y="3108857"/>
            <a:ext cx="13898880" cy="5574348"/>
          </a:xfrm>
          <a:prstGeom prst="roundRect">
            <a:avLst/>
          </a:prstGeom>
          <a:gradFill rotWithShape="1">
            <a:gsLst>
              <a:gs pos="0">
                <a:srgbClr val="4BACC6"/>
              </a:gs>
              <a:gs pos="100000">
                <a:srgbClr val="4BACC6"/>
              </a:gs>
            </a:gsLst>
            <a:lin ang="162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/>
          <a:lstStyle/>
          <a:p>
            <a:pPr marL="0" lvl="0" indent="0" algn="l"/>
            <a:r>
              <a:rPr sz="40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40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sz="40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sz="40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sz="40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sz="40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sz="40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।                                                </a:t>
            </a:r>
            <a:endParaRPr lang="en-US" sz="4000" dirty="0" smtClean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pPr marL="0" lvl="0" indent="0" algn="l"/>
            <a:r>
              <a:rPr sz="40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40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40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40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40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মুনাফার</a:t>
            </a:r>
            <a:r>
              <a:rPr lang="en-US" sz="40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sz="40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sz="40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sz="40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lvl="0" indent="0" algn="l"/>
            <a:r>
              <a:rPr sz="40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40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40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সংক্রান্ত</a:t>
            </a:r>
            <a:r>
              <a:rPr lang="en-US" sz="40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40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সমস্যার</a:t>
            </a:r>
            <a:r>
              <a:rPr lang="en-US" sz="40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40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sz="40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sz="40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sz="40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sz="40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000" dirty="0" smtClean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01441" y="518145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u="sng" dirty="0" err="1" smtClean="0"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7200" u="sng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72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3440" y="2383457"/>
            <a:ext cx="131673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খাতে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বিনিয়োগ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বিনিয়োগকৃত</a:t>
            </a:r>
            <a:r>
              <a:rPr lang="en-US" sz="400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উক্ত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নির্দষ্ট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হারের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সুদ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10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6059182"/>
              </p:ext>
            </p:extLst>
          </p:nvPr>
        </p:nvGraphicFramePr>
        <p:xfrm>
          <a:off x="1584960" y="932657"/>
          <a:ext cx="11826240" cy="6494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033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1019</TotalTime>
  <Words>589</Words>
  <Application>Microsoft Office PowerPoint</Application>
  <PresentationFormat>Custom</PresentationFormat>
  <Paragraphs>108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N C</cp:lastModifiedBy>
  <cp:revision>162</cp:revision>
  <dcterms:modified xsi:type="dcterms:W3CDTF">2021-04-04T13:42:25Z</dcterms:modified>
</cp:coreProperties>
</file>