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56" r:id="rId3"/>
    <p:sldId id="275" r:id="rId4"/>
    <p:sldId id="272" r:id="rId5"/>
    <p:sldId id="259" r:id="rId6"/>
    <p:sldId id="258" r:id="rId7"/>
    <p:sldId id="260" r:id="rId8"/>
    <p:sldId id="268" r:id="rId9"/>
    <p:sldId id="274" r:id="rId10"/>
    <p:sldId id="270" r:id="rId11"/>
    <p:sldId id="263" r:id="rId12"/>
    <p:sldId id="261" r:id="rId13"/>
    <p:sldId id="267" r:id="rId14"/>
    <p:sldId id="273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60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44A7E-E17D-4C8B-A056-A43C03BC33A3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DAED1-8897-4F4E-8166-B3F5C6CC5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AED1-8897-4F4E-8166-B3F5C6CC59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AED1-8897-4F4E-8166-B3F5C6CC59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35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AED1-8897-4F4E-8166-B3F5C6CC59F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69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AED1-8897-4F4E-8166-B3F5C6CC59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76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AED1-8897-4F4E-8166-B3F5C6CC59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AED1-8897-4F4E-8166-B3F5C6CC59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AED1-8897-4F4E-8166-B3F5C6CC59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AED1-8897-4F4E-8166-B3F5C6CC59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96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AED1-8897-4F4E-8166-B3F5C6CC59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79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AED1-8897-4F4E-8166-B3F5C6CC59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AED1-8897-4F4E-8166-B3F5C6CC59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2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AED1-8897-4F4E-8166-B3F5C6CC59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2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AED1-8897-4F4E-8166-B3F5C6CC59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0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9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07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5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6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20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33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1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94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01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5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5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1"/>
            <a:ext cx="6019800" cy="132343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613660"/>
            <a:ext cx="4404360" cy="3993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04800" y="0"/>
            <a:ext cx="3048000" cy="2743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 rot="10800000">
            <a:off x="1066800" y="1371600"/>
            <a:ext cx="1523999" cy="1371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505200" y="990600"/>
            <a:ext cx="1219200" cy="4572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381000"/>
            <a:ext cx="38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 rot="10800000" flipH="1">
            <a:off x="6096000" y="116583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3352800"/>
          <a:ext cx="2971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/>
                <a:gridCol w="742950"/>
                <a:gridCol w="742950"/>
                <a:gridCol w="742950"/>
              </a:tblGrid>
              <a:tr h="1219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4114800" y="3581400"/>
            <a:ext cx="13716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2926140"/>
            <a:ext cx="60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>
            <a:stCxn id="10" idx="1"/>
            <a:endCxn id="10" idx="3"/>
          </p:cNvCxnSpPr>
          <p:nvPr/>
        </p:nvCxnSpPr>
        <p:spPr>
          <a:xfrm rot="10800000" flipH="1">
            <a:off x="6324600" y="371097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5150584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যে সকল ভগ্নাংশের লব হর অপেক্ষা ছোট, তারা হলো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 ভগ্নাংশ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9" grpId="0" animBg="1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99" y="304800"/>
            <a:ext cx="5672831" cy="156966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2438400"/>
            <a:ext cx="3675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খালি ঘর পূরণ করঃ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573959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(ক) লব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 হর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হলে, ভগ্নাংশটি =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181600"/>
            <a:ext cx="67818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(খ) লব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 হর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হলে, ভগ্নাংশটি =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3200400"/>
            <a:ext cx="60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 flipH="1">
            <a:off x="7315201" y="3923675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91400" y="48768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 flipH="1">
            <a:off x="7315200" y="5600075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86600" y="3429000"/>
            <a:ext cx="13716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62800" y="5029200"/>
            <a:ext cx="1295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10" grpId="0"/>
      <p:bldP spid="13" grpId="0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209800"/>
          <a:ext cx="16002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327"/>
                <a:gridCol w="561473"/>
                <a:gridCol w="533400"/>
              </a:tblGrid>
              <a:tr h="106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200400" y="2487612"/>
            <a:ext cx="2057400" cy="48418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943600" y="2589212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0" name="TextBox 12"/>
          <p:cNvSpPr txBox="1">
            <a:spLocks noChangeArrowheads="1"/>
          </p:cNvSpPr>
          <p:nvPr/>
        </p:nvSpPr>
        <p:spPr bwMode="auto">
          <a:xfrm>
            <a:off x="5943600" y="1973759"/>
            <a:ext cx="60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21" name="TextBox 13"/>
          <p:cNvSpPr txBox="1">
            <a:spLocks noChangeArrowheads="1"/>
          </p:cNvSpPr>
          <p:nvPr/>
        </p:nvSpPr>
        <p:spPr bwMode="auto">
          <a:xfrm>
            <a:off x="5867400" y="2521803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33400" y="4800600"/>
          <a:ext cx="2057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4414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4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7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Right Arrow 15"/>
          <p:cNvSpPr/>
          <p:nvPr/>
        </p:nvSpPr>
        <p:spPr>
          <a:xfrm>
            <a:off x="3200400" y="5307012"/>
            <a:ext cx="2057400" cy="48418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9800" y="472565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 flipH="1" flipV="1">
            <a:off x="5943601" y="5463569"/>
            <a:ext cx="533400" cy="22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6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রং করা অংশগুলো ভগ্নাংশের মাধ্যমে প্রকাশ করঃ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20" grpId="0"/>
      <p:bldP spid="4121" grpId="0"/>
      <p:bldP spid="16" grpId="0" animBg="1"/>
      <p:bldP spid="17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6019800" y="4013200"/>
            <a:ext cx="2667000" cy="18288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3810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160678"/>
                </a:solidFill>
                <a:latin typeface="NikoshBAN" pitchFamily="2" charset="0"/>
                <a:cs typeface="NikoshBAN" pitchFamily="2" charset="0"/>
              </a:rPr>
              <a:t>নিচের চিত্রগুলো প্রদত্ত ভগ্নাংশ অনুযায়ী রং করঃ</a:t>
            </a:r>
            <a:endParaRPr lang="en-US" dirty="0">
              <a:solidFill>
                <a:srgbClr val="16067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362200"/>
            <a:ext cx="38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10800000">
            <a:off x="888998" y="4699000"/>
            <a:ext cx="1295401" cy="914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]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203200" y="3784600"/>
            <a:ext cx="2667000" cy="18288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>
            <a:stCxn id="7" idx="1"/>
            <a:endCxn id="7" idx="3"/>
          </p:cNvCxnSpPr>
          <p:nvPr/>
        </p:nvCxnSpPr>
        <p:spPr>
          <a:xfrm rot="10800000" flipH="1">
            <a:off x="1371600" y="2900809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95400" y="5628382"/>
            <a:ext cx="45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>
            <a:stCxn id="15" idx="1"/>
            <a:endCxn id="15" idx="3"/>
          </p:cNvCxnSpPr>
          <p:nvPr/>
        </p:nvCxnSpPr>
        <p:spPr>
          <a:xfrm rot="10800000" flipH="1">
            <a:off x="1295400" y="6166991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3429000" y="1600200"/>
            <a:ext cx="2209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200400" y="4953000"/>
            <a:ext cx="2209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57200" y="1143000"/>
          <a:ext cx="26670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/>
                <a:gridCol w="889000"/>
                <a:gridCol w="889000"/>
              </a:tblGrid>
              <a:tr h="1193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172200" y="1143000"/>
          <a:ext cx="2590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/>
                <a:gridCol w="863600"/>
                <a:gridCol w="863600"/>
              </a:tblGrid>
              <a:tr h="1371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Isosceles Triangle 25"/>
          <p:cNvSpPr/>
          <p:nvPr/>
        </p:nvSpPr>
        <p:spPr>
          <a:xfrm rot="10800000">
            <a:off x="6705599" y="4876799"/>
            <a:ext cx="1295400" cy="990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0" grpId="0" animBg="1"/>
      <p:bldP spid="15" grpId="0"/>
      <p:bldP spid="20" grpId="0" animBg="1"/>
      <p:bldP spid="21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85800"/>
            <a:ext cx="5715000" cy="221599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301" y="3048000"/>
            <a:ext cx="550189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6705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304801"/>
            <a:ext cx="342900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মোঃরাজীব</a:t>
            </a:r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খাঁন</a:t>
            </a:r>
            <a:endParaRPr lang="en-US" sz="5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971800"/>
            <a:ext cx="472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কোলাবাজার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কালীগঞ্জ,ঝিনাইদহ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19200"/>
            <a:ext cx="8763000" cy="42473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চতুর্থ        বিষয়ঃ প্রাথমিক গণিত </a:t>
            </a:r>
          </a:p>
          <a:p>
            <a:endParaRPr lang="bn-BD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শিরোনামঃ সাধারণ ভগ্নাংশ</a:t>
            </a:r>
          </a:p>
          <a:p>
            <a:endParaRPr lang="bn-BD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পাঠ্যাংশঃ ভগ্নাংশ ও প্রকৃত ভগ্নাংশ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3810000" cy="7694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8763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১। ভগ্নাংশ কি তা বলতে পারবে।</a:t>
            </a:r>
          </a:p>
          <a:p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২। অনূর্ধ্ব দুই অঙ্কের হর বিশিষ্ট প্রকৃত ভগ্নাংশ ছবি দেখে       চিনতে ও বলতে পারবে।</a:t>
            </a:r>
          </a:p>
          <a:p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৩। অনূর্ধ্ব দুই অঙ্কের হর বিশিষ্ট প্রকৃত ভগ্নাংশ লিখতে  পারবে।</a:t>
            </a:r>
          </a:p>
          <a:p>
            <a:endParaRPr lang="en-US" sz="1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76352"/>
            <a:ext cx="5791200" cy="1862048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5334000" cy="7078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উপস্থাপনের ধাপ সমূহঃ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দেখিয়ে ভগ্নাংশ কী তা বলতে সহায়তা করব।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ভগ্নাংশের হর ও লব- এর অবস্থান বলতে ও লিখতে সহায়তা করব।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দেখিয়ে প্রকৃত ভগ্নাংশ চিনতে, বলতে ও লিখতে সহায়তা করব।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1.jpg"/>
          <p:cNvPicPr>
            <a:picLocks noChangeAspect="1"/>
          </p:cNvPicPr>
          <p:nvPr/>
        </p:nvPicPr>
        <p:blipFill>
          <a:blip r:embed="rId3"/>
          <a:srcRect l="21212" r="50000"/>
          <a:stretch>
            <a:fillRect/>
          </a:stretch>
        </p:blipFill>
        <p:spPr>
          <a:xfrm rot="10800000">
            <a:off x="4114800" y="0"/>
            <a:ext cx="1447800" cy="2895600"/>
          </a:xfrm>
          <a:prstGeom prst="rect">
            <a:avLst/>
          </a:prstGeom>
        </p:spPr>
      </p:pic>
      <p:pic>
        <p:nvPicPr>
          <p:cNvPr id="4" name="Picture 3" descr="br1.jpg"/>
          <p:cNvPicPr>
            <a:picLocks noChangeAspect="1"/>
          </p:cNvPicPr>
          <p:nvPr/>
        </p:nvPicPr>
        <p:blipFill>
          <a:blip r:embed="rId3"/>
          <a:srcRect l="21212" r="50000"/>
          <a:stretch>
            <a:fillRect/>
          </a:stretch>
        </p:blipFill>
        <p:spPr>
          <a:xfrm>
            <a:off x="2667000" y="0"/>
            <a:ext cx="1447800" cy="2895600"/>
          </a:xfrm>
          <a:prstGeom prst="rect">
            <a:avLst/>
          </a:prstGeom>
        </p:spPr>
      </p:pic>
      <p:pic>
        <p:nvPicPr>
          <p:cNvPr id="5" name="Picture 4" descr="b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0"/>
            <a:ext cx="50292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088776"/>
            <a:ext cx="685800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5334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7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49360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10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6929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00" y="56388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8400" y="5865812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6096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অর্ধেক বা দুই ভাগের এক ভাগ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61722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অর্ধেক বা দুই ভাগের এক ভাগ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53734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রুটি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56020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রুটি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7778 L -0.12083 0.41111 " pathEditMode="fixed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7778 L 0.1875 0.42222 " pathEditMode="fixed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381000"/>
          <a:ext cx="3048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362200"/>
          <a:ext cx="3962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"/>
                <a:gridCol w="792480"/>
                <a:gridCol w="792480"/>
                <a:gridCol w="792480"/>
                <a:gridCol w="792480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1524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তৃতীয়াংশ বা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 ভাগের দুই ভাগ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-28039"/>
            <a:ext cx="45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>
            <a:stCxn id="7" idx="3"/>
            <a:endCxn id="7" idx="1"/>
          </p:cNvCxnSpPr>
          <p:nvPr/>
        </p:nvCxnSpPr>
        <p:spPr>
          <a:xfrm flipH="1">
            <a:off x="8229600" y="633681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05800" y="1676400"/>
            <a:ext cx="45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19812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 পঞ্চমাংশ বা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পাঁচ ভাগের তিন ভাগ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>
            <a:stCxn id="12" idx="3"/>
            <a:endCxn id="12" idx="1"/>
          </p:cNvCxnSpPr>
          <p:nvPr/>
        </p:nvCxnSpPr>
        <p:spPr>
          <a:xfrm flipH="1">
            <a:off x="8305800" y="233812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5814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 আমরা বলতে পারি-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4196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একটি বস্তুকে কয়েকটি সমান অংশে ভাগ করে তার কতকগুলো অংশ নেওয়া হলো, তা প্রকাশ করার মাধ্যম হলো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1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09600" y="1371600"/>
          <a:ext cx="3048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19400"/>
            <a:ext cx="8786812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762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হর ও লবের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অবস্থানঃ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375</TotalTime>
  <Words>253</Words>
  <Application>Microsoft Office PowerPoint</Application>
  <PresentationFormat>On-screen Show (4:3)</PresentationFormat>
  <Paragraphs>79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NikoshBAN</vt:lpstr>
      <vt:lpstr>Wingdings</vt:lpstr>
      <vt:lpstr>Wingdings 2</vt:lpstr>
      <vt:lpstr>Trek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rajib humayun</cp:lastModifiedBy>
  <cp:revision>138</cp:revision>
  <dcterms:created xsi:type="dcterms:W3CDTF">2006-08-16T00:00:00Z</dcterms:created>
  <dcterms:modified xsi:type="dcterms:W3CDTF">2021-04-05T10:02:33Z</dcterms:modified>
</cp:coreProperties>
</file>