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FF00"/>
    <a:srgbClr val="66FFFF"/>
    <a:srgbClr val="FFFF00"/>
    <a:srgbClr val="A50021"/>
    <a:srgbClr val="0033CC"/>
    <a:srgbClr val="0000FF"/>
    <a:srgbClr val="00FF99"/>
    <a:srgbClr val="FFFF66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4F158-F7CE-4CD6-ACD6-3A27EEDA9584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DB85-8396-46EE-875B-0F53B01F4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DB85-8396-46EE-875B-0F53B01F4E4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81\Download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762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685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1242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 ত ম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solidFill>
            <a:srgbClr val="00FF99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143000"/>
            <a:ext cx="28194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উদ্ভিদটি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সূর্যালোক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105400"/>
            <a:ext cx="8686800" cy="15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লোকসংশ্লেষণ একটি প্রক্রিয়া,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সবুজ উদ্ভিদ সূর্যালোকের উপস্থিততে কার্বনডাইঅক্সাইড ও পা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নির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শর্করা জাতীয় খাদ্য প্রস্তুত করে,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তাকেই</a:t>
            </a:r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সালোকসংশ্লেষণ বলে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1" name="Picture 3" descr="C:\Users\W81\Downloads\image_49702_15982729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2971800" cy="2819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PB\Desktop\Bioenergetics\chloroplasts.png"/>
          <p:cNvPicPr>
            <a:picLocks noChangeAspect="1" noChangeArrowheads="1"/>
          </p:cNvPicPr>
          <p:nvPr/>
        </p:nvPicPr>
        <p:blipFill>
          <a:blip r:embed="rId3" cstate="print"/>
          <a:srcRect l="3485" r="7659" b="9230"/>
          <a:stretch>
            <a:fillRect/>
          </a:stretch>
        </p:blipFill>
        <p:spPr bwMode="auto">
          <a:xfrm>
            <a:off x="3505200" y="1143000"/>
            <a:ext cx="228600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86418"/>
          </a:xfrm>
          <a:prstGeom prst="rect">
            <a:avLst/>
          </a:prstGeom>
          <a:solidFill>
            <a:srgbClr val="00FF00"/>
          </a:solidFill>
          <a:ln w="7620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W81\Downloads\download (5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066800"/>
            <a:ext cx="2895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W81\Downloads\chto-takoe-fotosintez-opisanie-osobennosti-fazy-i-znachenie-fotosinteza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066799"/>
            <a:ext cx="2362200" cy="274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W81\Downloads\Opening_and_Closing_of_Stom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066800"/>
            <a:ext cx="2895600" cy="272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667000"/>
            <a:ext cx="144780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endParaRPr lang="en-US" sz="2800" dirty="0" smtClean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FF99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76400" y="2895600"/>
            <a:ext cx="533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3429000"/>
            <a:ext cx="25908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প্রসারন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429000"/>
            <a:ext cx="22098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2672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সমীরনটি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Rod" pitchFamily="49" charset="-79"/>
                <a:cs typeface="Rod" pitchFamily="49" charset="-79"/>
              </a:rPr>
              <a:t>6CO2+12H2O</a:t>
            </a:r>
            <a:r>
              <a:rPr lang="en-US" sz="2400" dirty="0" smtClean="0">
                <a:solidFill>
                  <a:srgbClr val="002060"/>
                </a:solidFill>
                <a:latin typeface="Rod" pitchFamily="49" charset="-79"/>
                <a:cs typeface="Rod" pitchFamily="49" charset="-79"/>
              </a:rPr>
              <a:t>           </a:t>
            </a:r>
            <a:r>
              <a:rPr lang="en-US" sz="2800" b="1" dirty="0" smtClean="0">
                <a:solidFill>
                  <a:srgbClr val="002060"/>
                </a:solidFill>
                <a:latin typeface="Rod" pitchFamily="49" charset="-79"/>
                <a:cs typeface="Rod" pitchFamily="49" charset="-79"/>
              </a:rPr>
              <a:t>C6H12O6+6O2↑+6H2O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2667000" y="6019800"/>
            <a:ext cx="1752600" cy="19811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5791200"/>
            <a:ext cx="13716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33CCCC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b="1" dirty="0">
              <a:solidFill>
                <a:srgbClr val="33CC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6248400"/>
            <a:ext cx="1676400" cy="30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ক্লোরোফল</a:t>
            </a:r>
            <a:endParaRPr lang="en-US" sz="24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24863"/>
          </a:xfrm>
          <a:prstGeom prst="rect">
            <a:avLst/>
          </a:prstGeom>
          <a:solidFill>
            <a:srgbClr val="CCFF33"/>
          </a:solidFill>
          <a:ln w="76200">
            <a:solidFill>
              <a:srgbClr val="0033CC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225142kalerkantho-8-2018-10-16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8201"/>
            <a:ext cx="5562600" cy="2971800"/>
          </a:xfrm>
          <a:prstGeom prst="rect">
            <a:avLst/>
          </a:prstGeom>
          <a:ln w="38100" cap="sq">
            <a:solidFill>
              <a:srgbClr val="00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172200" y="1295400"/>
            <a:ext cx="12954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মেসোফিল</a:t>
            </a:r>
            <a:r>
              <a:rPr lang="en-US" sz="24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2400" dirty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5638800" y="1600200"/>
            <a:ext cx="457200" cy="304800"/>
          </a:xfrm>
          <a:prstGeom prst="ben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2209800"/>
            <a:ext cx="12192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পত্ররন্দ্র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62600" y="2438400"/>
            <a:ext cx="609600" cy="228600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990600"/>
            <a:ext cx="152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সূর্যালোক</a:t>
            </a:r>
            <a:endParaRPr lang="en-US" sz="2400" dirty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810000" y="1066800"/>
            <a:ext cx="838200" cy="152400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2438400" y="3276600"/>
            <a:ext cx="1600200" cy="3810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স্ট্রোমা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962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মেসোফিল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সালোক্সংশ্লেষণ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মেসোফিল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ক্লোরোপ্লাস্টে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পত্ররন্দ্রের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Co2 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মেসোফিল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ক্লোরোপ্লাস্টে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০.০৩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০.৩ </a:t>
            </a:r>
            <a:r>
              <a:rPr lang="en-US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উপজাত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বিজারিত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সালোক্সংশ্লেষনে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553199"/>
          </a:xfrm>
          <a:prstGeom prst="rect">
            <a:avLst/>
          </a:prstGeom>
          <a:solidFill>
            <a:srgbClr val="00FF99"/>
          </a:solidFill>
          <a:ln w="76200">
            <a:solidFill>
              <a:srgbClr val="00B0F0"/>
            </a:solidFill>
          </a:ln>
          <a:effectLst>
            <a:glow rad="101600">
              <a:srgbClr val="0033CC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সালোক্সংশ্লেষণের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6600" y="1219200"/>
            <a:ext cx="2667000" cy="685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72000" y="1752600"/>
            <a:ext cx="304800" cy="4572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209801"/>
            <a:ext cx="71628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1000" y="2286000"/>
            <a:ext cx="2743200" cy="838200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আলোকনির্ভর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4800600" y="2286000"/>
            <a:ext cx="3657600" cy="838200"/>
          </a:xfrm>
          <a:prstGeom prst="up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352800"/>
            <a:ext cx="8686800" cy="12954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আলোকনির্ভর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পর্যায়ঃ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এনএডিপিএইচ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হাইদ্রোজেন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876800"/>
            <a:ext cx="8610600" cy="1752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পর্যায়ঃ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পর্ক্সায়ে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এনএডিপিএইচ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হাইদ্রোজেন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বিজারিত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কার্বোহাইড্রেটে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33CC"/>
          </a:solidFill>
          <a:ln w="76200">
            <a:solidFill>
              <a:srgbClr val="66FFFF"/>
            </a:solidFill>
          </a:ln>
          <a:effectLst>
            <a:glow rad="101600">
              <a:srgbClr val="00FF99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এ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image-33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990601"/>
            <a:ext cx="3124199" cy="2971799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W81\Downloads\sugar1.png.cr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066799"/>
            <a:ext cx="3124200" cy="28956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W81\Downloads\220px-WIKI-Gra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143000"/>
            <a:ext cx="1752600" cy="281939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90600" y="4114800"/>
            <a:ext cx="17526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ভূট্রা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114800"/>
            <a:ext cx="19050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আখ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191000"/>
            <a:ext cx="1371600" cy="457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ঘাস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334000"/>
            <a:ext cx="8534400" cy="1066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সালোকসংশ্লেষনে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A50021"/>
          </a:solidFill>
          <a:ln w="76200">
            <a:solidFill>
              <a:schemeClr val="tx1"/>
            </a:solidFill>
          </a:ln>
          <a:effectLst>
            <a:glow rad="101600">
              <a:srgbClr val="0033CC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সালোকসংশ্লেষনে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ক্লোরিফিলের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10600" cy="5016758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ক্লোরোফিলের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সালোকসংশ্লেষনে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ক্লোরোফিলই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আলোকশক্তি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ক্লোরোফ্লাস্ট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ক্লোরপ্লাস্ট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পুনর্গঠিত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এনজাইমের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সালোকসংশ্লেষনে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ক্লোরোফিলের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33CC"/>
            </a:solidFill>
          </a:ln>
          <a:effectLst>
            <a:glow rad="101600">
              <a:srgbClr val="0033CC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639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396240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W81\Downloads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3886200" cy="304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4495800"/>
            <a:ext cx="8534400" cy="1219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সূর্যালোকের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পত্ররন্দ্র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উম্মুক্ত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সালোকসংশ্লেষণে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534400" cy="5661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প্রতীয়মান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সালোকসংশ্লেষণে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সূর্যালোক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সৃস্টিতে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পত্ররন্দ্র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উম্মুক্ত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প্রস্তুতে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আলোকবর্নালির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বেগুনি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আলোতে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তরঙ্গদৈর্ঘ্য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আলোতে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667000" y="304800"/>
            <a:ext cx="3810000" cy="1295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জোর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86600" cy="3886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5400" y="5105400"/>
            <a:ext cx="6477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5943600"/>
            <a:ext cx="85344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সালোকসংশ্লেষণের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সমীকরনটি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বিবৃতি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7030A0"/>
          </a:solidFill>
          <a:ln w="76200">
            <a:solidFill>
              <a:srgbClr val="66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1" y="1117170"/>
            <a:ext cx="4419600" cy="3012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9800" y="2057400"/>
            <a:ext cx="21336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572000"/>
            <a:ext cx="8534400" cy="16002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জীবজগতের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সালোকসংশ্লেষণের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81\Downloads\fall-colors-at-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W81\Downloads\DSC_7657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28600"/>
            <a:ext cx="1904999" cy="1524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 flipV="1">
            <a:off x="152400" y="1828800"/>
            <a:ext cx="8839200" cy="1219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52400"/>
            <a:ext cx="3810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48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আর.কে.আর.এম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2209800"/>
            <a:ext cx="3810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00" y="32004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১০ম 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066800"/>
            <a:ext cx="4724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43000" y="1143000"/>
            <a:ext cx="4191000" cy="609600"/>
          </a:xfrm>
          <a:prstGeom prst="rect">
            <a:avLst/>
          </a:prstGeom>
          <a:solidFill>
            <a:srgbClr val="CCFF33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2057400"/>
            <a:ext cx="3048000" cy="1219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257800"/>
            <a:ext cx="8534400" cy="1077218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কর্মচাঞ্চল্যের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solidFill>
            <a:srgbClr val="66FFFF"/>
          </a:solidFill>
          <a:ln w="762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সালোকসংশ্লেষনে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762000"/>
            <a:ext cx="36575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838200"/>
            <a:ext cx="3581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4038599"/>
            <a:ext cx="3505200" cy="2438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67200" y="4495800"/>
            <a:ext cx="4572000" cy="1828800"/>
          </a:xfrm>
          <a:prstGeom prst="rect">
            <a:avLst/>
          </a:prstGeom>
          <a:solidFill>
            <a:srgbClr val="A5002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গুলোথেকে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যে,খাদ্য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553200"/>
          </a:xfrm>
          <a:prstGeom prst="rect">
            <a:avLst/>
          </a:prstGeom>
          <a:solidFill>
            <a:srgbClr val="CCFF33"/>
          </a:solidFill>
          <a:ln w="76200">
            <a:solidFill>
              <a:srgbClr val="66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037230"/>
            <a:ext cx="5638800" cy="29251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19400" y="1066800"/>
            <a:ext cx="3505200" cy="457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038600"/>
            <a:ext cx="8686800" cy="26615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ক্ষেত্রেঃ</a:t>
            </a:r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প্রাণিকুলের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দূষণমূক্ত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88" y="886139"/>
            <a:ext cx="4339155" cy="2820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729" b="11368"/>
          <a:stretch/>
        </p:blipFill>
        <p:spPr>
          <a:xfrm>
            <a:off x="4724400" y="914400"/>
            <a:ext cx="4114800" cy="2895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86200"/>
            <a:ext cx="36576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4267200"/>
            <a:ext cx="4267200" cy="107721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কারনেই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FF99"/>
          </a:solidFill>
          <a:ln w="76200">
            <a:solidFill>
              <a:srgbClr val="0033CC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40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838200"/>
            <a:ext cx="4055304" cy="2559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838200"/>
            <a:ext cx="3962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581400"/>
            <a:ext cx="4114799" cy="2895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3886200"/>
            <a:ext cx="42672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3600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990600"/>
            <a:ext cx="3886200" cy="28194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191000"/>
            <a:ext cx="3886200" cy="22860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62"/>
          <a:stretch/>
        </p:blipFill>
        <p:spPr>
          <a:xfrm>
            <a:off x="457200" y="990601"/>
            <a:ext cx="3886199" cy="28956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343400"/>
            <a:ext cx="4114800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24863"/>
          </a:xfrm>
          <a:prstGeom prst="rect">
            <a:avLst/>
          </a:prstGeom>
          <a:solidFill>
            <a:srgbClr val="0000FF"/>
          </a:solidFill>
          <a:ln w="762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381000"/>
            <a:ext cx="3581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images (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791200" cy="3200400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33400" y="5638800"/>
            <a:ext cx="82296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সালোকসংশ্লেষণের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সালোকসংশ্লেষণে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নির্ভরশীলতার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403187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as-IN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সকল শক্তির উত্স সূর্য, উদ্ভিদ সালোকসংশ্লেষণ প্রক্রিয়ায় সৌর শক্তিকে রাসায়নিক শক্তিতে পরিণত করে।</a:t>
            </a:r>
            <a:endParaRPr lang="en-US" sz="32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as-IN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পৃথিবীর সকল উদ্ভিদ ও প্রাণির খাদ্য প্রস্তুত হয়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সালোকসংশ্লেষণ প্রক্রিয়ায়।</a:t>
            </a:r>
            <a:endParaRPr lang="en-US" sz="32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as-IN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উদ্ভিদ ও প্রাণির স্বাভাবিক বৃদ্ধির জন্য বায়ুতে এ দুটি গ্যাসের 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s-IN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পরিমাণ স্বাভাবিক রাখতে উক্ত প্রক্রিয়ার ভূমিকা রয়েছে।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/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as-IN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মানুষের বেঁচে থাকার প্রয়োজনীয় বিভিন্ন উপাদান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0"/>
            <a:ext cx="86106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জীবকুল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সালোকস্নগশ্লেষন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304800"/>
            <a:ext cx="3276600" cy="12954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286000"/>
            <a:ext cx="70104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124200"/>
            <a:ext cx="70866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AMP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038600"/>
            <a:ext cx="7086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ফটোফসফোরাইলেশন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876800"/>
            <a:ext cx="7162800" cy="533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FF99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638800" cy="3352800"/>
          </a:xfrm>
          <a:prstGeom prst="rect">
            <a:avLst/>
          </a:prstGeom>
          <a:ln w="88900" cap="sq" cmpd="thickThin">
            <a:solidFill>
              <a:srgbClr val="0033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590800" y="228600"/>
            <a:ext cx="3581400" cy="11430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181600"/>
            <a:ext cx="8534400" cy="1371600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মডলের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81\Downloads\download (6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1027" name="Picture 3" descr="C:\Users\W81\Downloads\photosynthesis-3498260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990600"/>
            <a:ext cx="2895599" cy="381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W81\Downloads\সালোকসংশ্লেষণ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990600"/>
            <a:ext cx="2895600" cy="37338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W81\Downloads\225930kalerkantho-2019-08-28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990601"/>
            <a:ext cx="2362200" cy="37337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610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এ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953000"/>
            <a:ext cx="8534400" cy="1371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জাতিয়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ছাড়ছে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81\Downloads\images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" y="304800"/>
            <a:ext cx="8458200" cy="1524000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62200"/>
            <a:ext cx="6324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96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96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81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051" name="Picture 3" descr="C:\Users\W81\Downloads\Wbbse-Class-9-Life-Science-Answ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5562600" cy="3429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495800"/>
            <a:ext cx="8610600" cy="190500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কার্বনডাই-অক্সাইডের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81\Downloads\image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533400" y="228600"/>
            <a:ext cx="8229600" cy="1676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7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জিবনীশক্তি</a:t>
            </a:r>
            <a:endParaRPr lang="en-US" sz="7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W81\Downloads\Wbbse-Class-9-Life-Science-Answ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57400"/>
            <a:ext cx="4876800" cy="3200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W81\Downloads\images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2057399"/>
            <a:ext cx="1066800" cy="2924175"/>
          </a:xfrm>
          <a:prstGeom prst="rect">
            <a:avLst/>
          </a:prstGeom>
          <a:noFill/>
        </p:spPr>
      </p:pic>
      <p:pic>
        <p:nvPicPr>
          <p:cNvPr id="3077" name="Picture 5" descr="C:\Users\W81\Downloads\images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09800"/>
            <a:ext cx="838200" cy="27717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solidFill>
            <a:srgbClr val="33CCCC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304800"/>
            <a:ext cx="3352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600200"/>
            <a:ext cx="3886200" cy="7620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40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514600"/>
            <a:ext cx="85344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এটিপির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81400"/>
            <a:ext cx="8458200" cy="457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191000"/>
            <a:ext cx="84582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সালোকসংশ্লেষনে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181600"/>
            <a:ext cx="8382000" cy="914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সালোকসংশ্লেষণের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নির্ভরশীলতার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সালোকসংশ্লেষণ.svg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2667000" cy="3352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0" y="4419600"/>
            <a:ext cx="3733800" cy="914400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সৌরশক্তির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143000"/>
            <a:ext cx="4724400" cy="45858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জীবনীশক্তিঃ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জীব কর্তৃক তার দেহে শক্তি উৎপাদন ও ব্যবহারের মৌলিক কৌশলই হচ্ছে জীবনীশক্তি।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জীবন পরিচালনার জন্য জীবকোষ প্রতিনিয়ত হাজারো রকমের জৈব রাসায়নিক বিক্রিয়া চলে। এসব বিক্রিয়ার জন্য কমবেশি শক্তির প্রয়োজন হয়।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শক্তির মূল উৎস সূর্য।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70C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এটিপির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সবুজ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ATP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NADPH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ATP, GTP, NAD, NADP, FADH2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ATP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ATP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ATP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ফটোফসফোরাইলেশন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ADP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ATP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95400" y="4953000"/>
            <a:ext cx="29718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5105400"/>
            <a:ext cx="1676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572000"/>
            <a:ext cx="1676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4800600"/>
            <a:ext cx="990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ATP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ATP ADP Cycle. Adenosine Triphosphate ATP Is A Organic Chemica Stock Vector  - Illustration of biology, adenine: 1323665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14800"/>
            <a:ext cx="2743200" cy="2286000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70285"/>
          </a:xfrm>
          <a:prstGeom prst="rect">
            <a:avLst/>
          </a:prstGeom>
          <a:solidFill>
            <a:srgbClr val="33CCCC"/>
          </a:solidFill>
          <a:ln w="762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00" y="457200"/>
            <a:ext cx="3657600" cy="10668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W81\Downloads\1496228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399"/>
            <a:ext cx="6096000" cy="3276601"/>
          </a:xfrm>
          <a:prstGeom prst="rect">
            <a:avLst/>
          </a:prstGeom>
          <a:ln w="38100" cap="sq">
            <a:solidFill>
              <a:srgbClr val="00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5257800"/>
            <a:ext cx="86868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জীবকোষে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চক্রাকারে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1134</Words>
  <Application>Microsoft Office PowerPoint</Application>
  <PresentationFormat>On-screen Show (4:3)</PresentationFormat>
  <Paragraphs>371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W81</dc:creator>
  <cp:lastModifiedBy>W81</cp:lastModifiedBy>
  <cp:revision>125</cp:revision>
  <dcterms:created xsi:type="dcterms:W3CDTF">2006-08-16T00:00:00Z</dcterms:created>
  <dcterms:modified xsi:type="dcterms:W3CDTF">2021-03-09T18:48:00Z</dcterms:modified>
</cp:coreProperties>
</file>